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168"/>
              </a:spcBef>
              <a:buNone/>
            </a:pP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1D5B8F-819C-4341-8987-DEC5368AF5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23B75-E566-41B7-9C69-AFCC003D07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168"/>
              </a:spcBef>
              <a:buNone/>
            </a:pP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145644-CBF6-4B66-80C1-8C3BE9255D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7904B6-9A0F-4307-9A32-641E17475F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14E192C-17B2-4694-BAB0-81AA21A5D4D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41000" y="112680"/>
            <a:ext cx="9197640" cy="109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2"/>
                </a:solidFill>
                <a:latin typeface="Calibri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41000" y="1335240"/>
            <a:ext cx="9197640" cy="377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8A2DE1-B871-4451-8143-5B76F81ADE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dt" idx="7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8"/>
          </p:nvPr>
        </p:nvSpPr>
        <p:spPr>
          <a:xfrm>
            <a:off x="3338640" y="5255280"/>
            <a:ext cx="3401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9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C0E25C-04CE-417A-B48D-434FDC742E4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74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31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31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70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9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9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49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165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1" descr=""/>
          <p:cNvPicPr/>
          <p:nvPr/>
        </p:nvPicPr>
        <p:blipFill>
          <a:blip r:embed="rId1"/>
          <a:stretch/>
        </p:blipFill>
        <p:spPr>
          <a:xfrm>
            <a:off x="494640" y="0"/>
            <a:ext cx="4304520" cy="5669640"/>
          </a:xfrm>
          <a:prstGeom prst="rect">
            <a:avLst/>
          </a:prstGeom>
          <a:ln w="0">
            <a:noFill/>
          </a:ln>
        </p:spPr>
      </p:pic>
      <p:sp>
        <p:nvSpPr>
          <p:cNvPr id="22" name="Text Box 3"/>
          <p:cNvSpPr/>
          <p:nvPr/>
        </p:nvSpPr>
        <p:spPr>
          <a:xfrm>
            <a:off x="476280" y="360"/>
            <a:ext cx="4346640" cy="394920"/>
          </a:xfrm>
          <a:prstGeom prst="rect">
            <a:avLst/>
          </a:prstGeom>
          <a:solidFill>
            <a:schemeClr val="tx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1" lang="es-ES" sz="1000" spc="-1" strike="noStrike">
                <a:solidFill>
                  <a:srgbClr val="ffff00"/>
                </a:solidFill>
                <a:latin typeface="Calibri"/>
              </a:rPr>
              <a:t>ADENTRO: UN INFORME ESPECIAL DE 14 PÁGINAS SOBRE LA CRISIS VIVIENDA EN MONTERREY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 Box 4"/>
          <p:cNvSpPr/>
          <p:nvPr/>
        </p:nvSpPr>
        <p:spPr>
          <a:xfrm>
            <a:off x="739080" y="1110240"/>
            <a:ext cx="2005200" cy="21132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JUNE 22</a:t>
            </a:r>
            <a:r>
              <a:rPr b="1" lang="en-US" sz="800" spc="-1" strike="noStrike" baseline="30000">
                <a:solidFill>
                  <a:srgbClr val="000000"/>
                </a:solidFill>
                <a:latin typeface="Calibri"/>
              </a:rPr>
              <a:t>nd</a:t>
            </a: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-28</a:t>
            </a:r>
            <a:r>
              <a:rPr b="1" lang="en-US" sz="800" spc="-1" strike="noStrike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b="1" lang="en-US" sz="800" spc="-1" strike="noStrike">
                <a:solidFill>
                  <a:srgbClr val="000000"/>
                </a:solidFill>
                <a:latin typeface="Calibri"/>
              </a:rPr>
              <a:t> 2040    </a:t>
            </a:r>
            <a:r>
              <a:rPr b="1" lang="en-US" sz="600" spc="-1" strike="noStrike">
                <a:solidFill>
                  <a:srgbClr val="000000"/>
                </a:solidFill>
                <a:latin typeface="Calibri"/>
              </a:rPr>
              <a:t>www.economist.com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" name="Picture 2" descr="The Ultimate Monterrey (Mexico) Solo Travel Guide | SoloGuides"/>
          <p:cNvPicPr/>
          <p:nvPr/>
        </p:nvPicPr>
        <p:blipFill>
          <a:blip r:embed="rId2"/>
          <a:stretch/>
        </p:blipFill>
        <p:spPr>
          <a:xfrm>
            <a:off x="507960" y="1337760"/>
            <a:ext cx="4282560" cy="4371120"/>
          </a:xfrm>
          <a:prstGeom prst="rect">
            <a:avLst/>
          </a:prstGeom>
          <a:ln w="0">
            <a:noFill/>
          </a:ln>
        </p:spPr>
      </p:pic>
      <p:sp>
        <p:nvSpPr>
          <p:cNvPr id="25" name="Text Box 5"/>
          <p:cNvSpPr/>
          <p:nvPr/>
        </p:nvSpPr>
        <p:spPr>
          <a:xfrm>
            <a:off x="2432880" y="254520"/>
            <a:ext cx="2358720" cy="118692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New hope for Iraq?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Pyongyang’s cinema scene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Technology: future of fusion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200" spc="-1" strike="noStrike">
                <a:solidFill>
                  <a:srgbClr val="000000"/>
                </a:solidFill>
                <a:latin typeface="Calibri"/>
              </a:rPr>
              <a:t>     ‘</a:t>
            </a:r>
            <a:r>
              <a:rPr b="1" i="1" lang="en-US" sz="1200" spc="-1" strike="noStrike">
                <a:solidFill>
                  <a:srgbClr val="000000"/>
                </a:solidFill>
                <a:latin typeface="Calibri"/>
              </a:rPr>
              <a:t>Blagdorf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’:  Movies learn to feel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     </a:t>
            </a:r>
            <a:r>
              <a:rPr b="1" lang="en-US" sz="1200" spc="-1" strike="noStrike">
                <a:solidFill>
                  <a:srgbClr val="000000"/>
                </a:solidFill>
                <a:latin typeface="Calibri"/>
              </a:rPr>
              <a:t>Five years after CERN disaster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ectangle 2"/>
          <p:cNvSpPr/>
          <p:nvPr/>
        </p:nvSpPr>
        <p:spPr>
          <a:xfrm>
            <a:off x="728280" y="1259640"/>
            <a:ext cx="3968640" cy="62640"/>
          </a:xfrm>
          <a:prstGeom prst="rect">
            <a:avLst/>
          </a:prstGeom>
          <a:solidFill>
            <a:srgbClr val="e7f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18000" bIns="18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Text Box 8"/>
          <p:cNvSpPr/>
          <p:nvPr/>
        </p:nvSpPr>
        <p:spPr>
          <a:xfrm>
            <a:off x="739080" y="4158720"/>
            <a:ext cx="35690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rgbClr val="ffffff"/>
                </a:solidFill>
                <a:latin typeface="Calibri"/>
              </a:rPr>
              <a:t>Growth… but at a Price: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ES" sz="2000" spc="-1" strike="noStrike">
                <a:solidFill>
                  <a:srgbClr val="ffffff"/>
                </a:solidFill>
                <a:latin typeface="Calibri"/>
              </a:rPr>
              <a:t>How Monterrey shows what went wrong in Mexico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Box 2"/>
          <p:cNvSpPr/>
          <p:nvPr/>
        </p:nvSpPr>
        <p:spPr>
          <a:xfrm>
            <a:off x="5061240" y="536760"/>
            <a:ext cx="4803480" cy="587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¿Cómo describe el artículo de la encuesta la dinámica de la vivienda en 2040?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¿Cuáles son sus puntos principales?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¿Qué tenía que pasar para este resultado?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¿Qué no pasó?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¿Cuáles fueron las principales compensaciones involucradas?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¿Qué acuerdos era necesario alcanzar para resolver los conflictos?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Calibri"/>
              </a:rPr>
              <a:t>¿Qué mantiene este estado de las cosas?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pc="-1" strike="noStrike">
                <a:solidFill>
                  <a:schemeClr val="dk1"/>
                </a:solidFill>
                <a:latin typeface="Calibri"/>
              </a:rPr>
              <a:t>¿Qué hará que estas realidades económicas perduren?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7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84427A-6E59-471E-A807-FE8448399491}" type="slidenum">
              <a:t>1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1"/>
          <p:cNvGraphicFramePr/>
          <p:nvPr/>
        </p:nvGraphicFramePr>
        <p:xfrm>
          <a:off x="651960" y="786240"/>
          <a:ext cx="8775720" cy="4343400"/>
        </p:xfrm>
        <a:graphic>
          <a:graphicData uri="http://schemas.openxmlformats.org/drawingml/2006/table">
            <a:tbl>
              <a:tblPr/>
              <a:tblGrid>
                <a:gridCol w="2275200"/>
                <a:gridCol w="2058840"/>
                <a:gridCol w="1896120"/>
                <a:gridCol w="2545560"/>
              </a:tblGrid>
              <a:tr h="1791000"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¿Cómo describe el artículo de la revista la situación de la vivienda en 2040?  </a:t>
                      </a:r>
                      <a:r>
                        <a:rPr b="1" lang="es-ES" sz="16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[enumere sus puntos principales]</a:t>
                      </a:r>
                      <a:endParaRPr b="0" lang="en-US" sz="16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tenía que pasar para lograr ese resultado?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no pasó?</a:t>
                      </a:r>
                      <a:r>
                        <a:rPr b="1" lang="en-US" sz="11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 </a:t>
                      </a:r>
                      <a:endParaRPr b="0" lang="en-US" sz="11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¿Cuáles fueron las principales disyuntivas involucradas (pérdidas/ganancias)?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defTabSz="914400">
                        <a:lnSpc>
                          <a:spcPct val="107000"/>
                        </a:lnSpc>
                      </a:pPr>
                      <a:r>
                        <a:rPr b="1" lang="es-E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¿Qué es lo que evita que la situación actual cambie a ese estado futuro?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marL="91440" indent="-91440" defTabSz="914400">
                        <a:lnSpc>
                          <a:spcPct val="107000"/>
                        </a:lnSpc>
                        <a:buClr>
                          <a:srgbClr val="000000"/>
                        </a:buClr>
                        <a:buFont typeface="Symbol" charset="2"/>
                        <a:buChar char=""/>
                      </a:pPr>
                      <a:r>
                        <a:rPr b="0" lang="es-MX" sz="11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8368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282960"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  <a:ea typeface="Calibri"/>
                      </a:endParaRPr>
                    </a:p>
                  </a:txBody>
                  <a:tcPr anchor="t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41000" y="0"/>
            <a:ext cx="9197640" cy="68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s-ES" sz="3200" spc="-1" strike="noStrike">
                <a:solidFill>
                  <a:schemeClr val="dk2"/>
                </a:solidFill>
                <a:latin typeface="Calibri"/>
              </a:rPr>
              <a:t>Sesión I en grupos pequeños: Grupo</a:t>
            </a:r>
            <a:r>
              <a:rPr b="0" lang="en-US" sz="3200" spc="-1" strike="noStrike">
                <a:solidFill>
                  <a:srgbClr val="1f497d"/>
                </a:solidFill>
                <a:latin typeface="Calibri"/>
              </a:rPr>
              <a:t>______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8636A1-9612-47C5-924C-3071A57EDCEF}" type="slidenum">
              <a:t>2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2025-02-20T13:30:34Z</dcterms:created>
  <dc:creator/>
  <dc:description/>
  <dc:language>en-US</dc:language>
  <cp:lastModifiedBy/>
  <dcterms:modified xsi:type="dcterms:W3CDTF">2025-02-20T13:41:55Z</dcterms:modified>
  <cp:revision>2</cp:revision>
  <dc:subject/>
  <dc:title/>
</cp:coreProperties>
</file>