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3" r:id="rId2"/>
    <p:sldId id="284" r:id="rId3"/>
    <p:sldId id="286" r:id="rId4"/>
    <p:sldId id="287" r:id="rId5"/>
    <p:sldId id="301" r:id="rId6"/>
    <p:sldId id="288" r:id="rId7"/>
    <p:sldId id="303" r:id="rId8"/>
    <p:sldId id="302" r:id="rId9"/>
    <p:sldId id="289" r:id="rId10"/>
    <p:sldId id="304" r:id="rId11"/>
    <p:sldId id="294" r:id="rId12"/>
    <p:sldId id="295" r:id="rId13"/>
    <p:sldId id="291" r:id="rId14"/>
    <p:sldId id="293" r:id="rId15"/>
    <p:sldId id="292" r:id="rId16"/>
    <p:sldId id="290" r:id="rId17"/>
    <p:sldId id="256" r:id="rId18"/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71" r:id="rId30"/>
    <p:sldId id="272" r:id="rId31"/>
    <p:sldId id="270" r:id="rId32"/>
    <p:sldId id="269" r:id="rId33"/>
    <p:sldId id="273" r:id="rId34"/>
    <p:sldId id="274" r:id="rId35"/>
    <p:sldId id="275" r:id="rId36"/>
    <p:sldId id="276" r:id="rId37"/>
    <p:sldId id="277" r:id="rId38"/>
    <p:sldId id="279" r:id="rId39"/>
    <p:sldId id="280" r:id="rId40"/>
    <p:sldId id="281" r:id="rId41"/>
    <p:sldId id="278" r:id="rId42"/>
    <p:sldId id="282" r:id="rId43"/>
    <p:sldId id="296" r:id="rId44"/>
    <p:sldId id="297" r:id="rId45"/>
    <p:sldId id="298" r:id="rId46"/>
    <p:sldId id="299" r:id="rId47"/>
    <p:sldId id="300" r:id="rId48"/>
    <p:sldId id="285" r:id="rId49"/>
    <p:sldId id="26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6681" autoAdjust="0"/>
  </p:normalViewPr>
  <p:slideViewPr>
    <p:cSldViewPr snapToGrid="0">
      <p:cViewPr varScale="1">
        <p:scale>
          <a:sx n="101" d="100"/>
          <a:sy n="101" d="100"/>
        </p:scale>
        <p:origin x="150" y="552"/>
      </p:cViewPr>
      <p:guideLst/>
    </p:cSldViewPr>
  </p:slideViewPr>
  <p:outlineViewPr>
    <p:cViewPr>
      <p:scale>
        <a:sx n="33" d="100"/>
        <a:sy n="33" d="100"/>
      </p:scale>
      <p:origin x="0" y="-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DD42-FD14-4855-98C3-181CA8A34E8E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55628-B95B-43D3-A7CC-8EAB53814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55628-B95B-43D3-A7CC-8EAB53814EB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2D26-72A9-4FF2-899E-57A7E1A9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DD45-A6AD-4773-8DE1-81301619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E237-7AC3-45B7-81A5-07B5B37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B2BF-EB0C-4CD6-9563-501E9D4A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3E09-7F35-44AD-B129-9468F7D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6534-FE77-44C5-820F-968FDBE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AF2CE-CC5C-4954-9941-1D85CD44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5C11-DB24-4834-BE3A-E3E7060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B8-1D65-49C0-85DB-24878FB0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0C8D-B81C-4D94-A6AC-765239A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3133A-FF37-4174-AB8A-411EF5B3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7A914-1310-447F-A427-88E5EBB6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72F1-5FA9-4825-A0AB-4CE82EFF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CDED-4CBF-454C-B08A-7E26A14F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DA1A-1383-4FB5-947F-80F02C06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42A-08DF-437B-BB15-6A071700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57D-F7C6-40DE-8517-A57B9630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A0BB-1DF4-4FC7-9901-341FC52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17CC-F935-4727-BEFC-4F2FEE9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D554-DDA2-4E8A-8A4F-3116D04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6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E8DF-8207-40C1-BE23-2B81B4B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CC18-334C-4BFA-B95F-F217F9E9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63FC-8BAD-44E1-8624-2BD92F3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C114-E395-4EE9-927F-FBD5B61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7C5C-5FE5-4AFF-89E7-30B6B99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451-3F91-468D-8BF1-845AC9D8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7FA9-F2D7-4C3E-8AD4-2184DFB99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6FDC-04AC-4F2F-B09E-AF158E0E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2CD-F737-4273-85CB-37EEEF87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F037-0500-4997-BC52-A71C4B9F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83CE-8EB8-4869-87AD-1620A757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D2E8-7031-48E8-82B7-B66D98FC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95E4-4E96-4522-819E-2FDF2DA5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6E4C-B983-4D6D-A722-BD812755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4210-EA1A-4ADD-B9F9-A56B9929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E6F8-7423-4478-A7D8-B950564A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C040-22FC-4C33-B9D5-48B787D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66FA-D64D-49CD-A255-0AB7AB8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E6D6-11BE-4EC6-81F4-DA7ADD50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9A52-E477-4F9B-BEC9-47FD6FB6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1D680-91E3-4B5E-A7B8-0F2393A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02FC-44E2-46A5-B62D-A6D4B3C4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C8F0-9170-4121-BAF4-2440874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C1DA-2117-4F71-93E7-B290C9DA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899D5-3E61-4855-A649-1A2D82D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C4C34-1FF7-46F3-AAD0-F8DAE87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87F-27B7-499B-8ED2-8E092C9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71ED-D5F6-40B0-ACB6-7D82289F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26D2A-2001-47BD-989B-92EBE317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7134-FC75-42E0-B824-E55BF1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13FD-FD46-4BD8-97C5-E60E63C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852EA-FADC-464A-BC01-DC2F5460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4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6C7-1BE2-43E5-B587-CE0EF9A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AE13D-5EBA-4369-AF1F-4EA2A3D5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ADA-6169-4B1E-B897-ABCC55DB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E9F3-F08A-4574-96D6-E3F178E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68E3-660E-4F48-8A61-C39B6C3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4BE7-0B10-44D4-8736-ECED4A1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E1029-2189-45B0-A148-8A6A6C9A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2213-32FB-4DE8-8914-0595181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323B-E06B-4D58-A7B6-5FF197AD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8AC6-BA87-4C4A-8F97-D492DFD0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6A0B-EE22-4D18-9436-0451E535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leaved_deltas" TargetMode="External"/><Relationship Id="rId2" Type="http://schemas.openxmlformats.org/officeDocument/2006/relationships/hyperlink" Target="https://en.wikipedia.org/wiki/Version_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current_Versions_System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gr/v2/Customizing-Git-Git-Hooks" TargetMode="External"/><Relationship Id="rId3" Type="http://schemas.openxmlformats.org/officeDocument/2006/relationships/hyperlink" Target="https://git-scm.com/docs/git-init" TargetMode="External"/><Relationship Id="rId7" Type="http://schemas.openxmlformats.org/officeDocument/2006/relationships/hyperlink" Target="https://git-scm.com/book/en/v2/Git-Internals-Plumbing-and-Porcelain" TargetMode="External"/><Relationship Id="rId2" Type="http://schemas.openxmlformats.org/officeDocument/2006/relationships/hyperlink" Target="https://stackoverflow.com/questions/2304087/what-is-head-in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866838/what-should-be-in-the-git-description-file" TargetMode="External"/><Relationship Id="rId5" Type="http://schemas.openxmlformats.org/officeDocument/2006/relationships/hyperlink" Target="https://help.github.com/articles/ignoring-files/" TargetMode="External"/><Relationship Id="rId4" Type="http://schemas.openxmlformats.org/officeDocument/2006/relationships/hyperlink" Target="http://eagain.net/articles/git-for-computer-scientists/" TargetMode="External"/><Relationship Id="rId9" Type="http://schemas.openxmlformats.org/officeDocument/2006/relationships/hyperlink" Target="https://git-scm.com/book/en/v2/Git-Internals-Git-Referenc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ient%E2%80%93server_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E03-A96A-49C6-B7AF-EE3CEC85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Fundamentals</a:t>
            </a:r>
          </a:p>
        </p:txBody>
      </p:sp>
    </p:spTree>
    <p:extLst>
      <p:ext uri="{BB962C8B-B14F-4D97-AF65-F5344CB8AC3E}">
        <p14:creationId xmlns:p14="http://schemas.microsoft.com/office/powerpoint/2010/main" val="87494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CVS can also maintain different "branches" of a project. </a:t>
            </a:r>
          </a:p>
          <a:p>
            <a:pPr lvl="1"/>
            <a:r>
              <a:rPr lang="en-GB" dirty="0"/>
              <a:t>For instance, a released version of the software project may form one branch, used for bug fixes, </a:t>
            </a:r>
          </a:p>
          <a:p>
            <a:pPr lvl="1"/>
            <a:r>
              <a:rPr lang="en-GB" dirty="0"/>
              <a:t>another version under current development, with major changes and new features, can form a separate branch.</a:t>
            </a:r>
          </a:p>
          <a:p>
            <a:r>
              <a:rPr lang="en-GB" b="1" dirty="0"/>
              <a:t>SVN (2000) </a:t>
            </a:r>
            <a:r>
              <a:rPr lang="en-GB" dirty="0"/>
              <a:t>CVS evolved</a:t>
            </a:r>
            <a:r>
              <a:rPr lang="en-GB" b="1" dirty="0"/>
              <a:t> </a:t>
            </a:r>
            <a:r>
              <a:rPr lang="en-GB" dirty="0"/>
              <a:t>with improvements</a:t>
            </a:r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CC091-4CF7-4053-9338-2495F470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Like as in a tree?</a:t>
            </a:r>
          </a:p>
          <a:p>
            <a:r>
              <a:rPr lang="en-GB" dirty="0"/>
              <a:t>Or more like graph theory</a:t>
            </a:r>
          </a:p>
          <a:p>
            <a:r>
              <a:rPr lang="en-GB" dirty="0"/>
              <a:t>Allows two (or more) parallel version of the files/software to exist at the same time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Usually changes need to be incorporated (merged) across branches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B9A8A-33E7-46EA-9D79-FF5C97C5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36" y="3697357"/>
            <a:ext cx="2118739" cy="12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Many different approaches and strategies</a:t>
            </a:r>
          </a:p>
          <a:p>
            <a:r>
              <a:rPr lang="en-GB" dirty="0"/>
              <a:t>There should (and usually is) a specific reason for adopting a strategy and should always be justified</a:t>
            </a:r>
          </a:p>
          <a:p>
            <a:r>
              <a:rPr lang="en-GB" dirty="0"/>
              <a:t>A topic to itself with plenty of differing opinions</a:t>
            </a:r>
          </a:p>
          <a:p>
            <a:r>
              <a:rPr lang="en-GB" dirty="0"/>
              <a:t>Undeniable truths </a:t>
            </a:r>
          </a:p>
          <a:p>
            <a:pPr lvl="1"/>
            <a:r>
              <a:rPr lang="en-GB" dirty="0"/>
              <a:t>They introduce complexity </a:t>
            </a:r>
          </a:p>
          <a:p>
            <a:pPr lvl="1"/>
            <a:r>
              <a:rPr lang="en-GB" dirty="0"/>
              <a:t>The longer they exist and diverge, the harder the merge</a:t>
            </a:r>
          </a:p>
          <a:p>
            <a:pPr lvl="1"/>
            <a:r>
              <a:rPr lang="en-GB" dirty="0"/>
              <a:t>(fondly referred to as merge parties)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7A125-94DE-4A7A-8DF0-FDCBEE0F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58" y="258650"/>
            <a:ext cx="2672357" cy="122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E1424-ACBD-4771-890F-14A87FAB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38" y="591296"/>
            <a:ext cx="3324225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E5729-6718-44E5-85D7-70E90D59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221" y="5011357"/>
            <a:ext cx="2173788" cy="154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7F0FD-5DB9-4306-84A7-0ACDD207B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7" y="3310871"/>
            <a:ext cx="2821206" cy="14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897-E955-4172-BEA9-8F1B8677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Today – Rise of the DVCS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8E41-8EC7-4475-A390-E2DC23C5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means no “real” central repository</a:t>
            </a:r>
          </a:p>
          <a:p>
            <a:pPr lvl="1"/>
            <a:r>
              <a:rPr lang="en-GB" dirty="0"/>
              <a:t>Although, there is usually a repository that is treated like the main central repository</a:t>
            </a:r>
          </a:p>
          <a:p>
            <a:r>
              <a:rPr lang="en-GB" dirty="0"/>
              <a:t>GIT</a:t>
            </a:r>
          </a:p>
          <a:p>
            <a:pPr lvl="1"/>
            <a:r>
              <a:rPr lang="en-GB" dirty="0"/>
              <a:t>Linus’s replacement for </a:t>
            </a:r>
            <a:r>
              <a:rPr lang="en-GB" dirty="0" err="1"/>
              <a:t>BitKeeper</a:t>
            </a:r>
            <a:endParaRPr lang="en-GB" dirty="0"/>
          </a:p>
          <a:p>
            <a:r>
              <a:rPr lang="en-GB" dirty="0"/>
              <a:t>Mercurial</a:t>
            </a:r>
          </a:p>
          <a:p>
            <a:pPr lvl="1"/>
            <a:r>
              <a:rPr lang="en-GB" dirty="0"/>
              <a:t>Say what? – this is GIT’s evil twin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97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F2C-8DF3-47FE-AF5D-348C6A5E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3308-2654-4CAD-A6D9-7D98BE8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means you can work without needing to be connected to the central server, </a:t>
            </a:r>
          </a:p>
          <a:p>
            <a:r>
              <a:rPr lang="en-GB" dirty="0"/>
              <a:t>and it’s a whole lot faster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1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51DD-B2E8-4F33-9969-A4BB9C5D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2348-8D35-4AFA-ACF8-16458A6A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does this mean it’s more complex, because every copy of a repository is </a:t>
            </a:r>
            <a:r>
              <a:rPr lang="en-GB" dirty="0" err="1"/>
              <a:t>kinda</a:t>
            </a:r>
            <a:r>
              <a:rPr lang="en-GB" dirty="0"/>
              <a:t> like a branch that needs to be merged back to the “shared repository”?</a:t>
            </a:r>
          </a:p>
        </p:txBody>
      </p:sp>
      <p:pic>
        <p:nvPicPr>
          <p:cNvPr id="7172" name="Picture 4" descr="77099e99060209eda33a58858fd7b962.jpg (600×315)">
            <a:extLst>
              <a:ext uri="{FF2B5EF4-FFF2-40B4-BE49-F238E27FC236}">
                <a16:creationId xmlns:a16="http://schemas.microsoft.com/office/drawing/2014/main" id="{CE39CE3D-F855-45C0-8B5E-95D5981A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48" y="345488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369-E7E4-4755-AA6A-6B54103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Microsoft’s Contributions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6F1-2072-49E1-AB91-9E1EED4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 Safe (1995)</a:t>
            </a:r>
          </a:p>
          <a:p>
            <a:pPr lvl="1"/>
            <a:r>
              <a:rPr lang="en-GB" dirty="0"/>
              <a:t>Lock based</a:t>
            </a:r>
          </a:p>
          <a:p>
            <a:pPr lvl="1"/>
            <a:r>
              <a:rPr lang="en-GB" dirty="0"/>
              <a:t>No central server</a:t>
            </a:r>
          </a:p>
          <a:p>
            <a:pPr lvl="1"/>
            <a:r>
              <a:rPr lang="en-GB" dirty="0"/>
              <a:t>Prone to corruption</a:t>
            </a:r>
          </a:p>
          <a:p>
            <a:r>
              <a:rPr lang="en-GB" dirty="0"/>
              <a:t>TFS(2000ands)</a:t>
            </a:r>
          </a:p>
          <a:p>
            <a:pPr lvl="1"/>
            <a:r>
              <a:rPr lang="en-GB" dirty="0"/>
              <a:t>Second foray into source control</a:t>
            </a:r>
          </a:p>
          <a:p>
            <a:pPr lvl="1"/>
            <a:r>
              <a:rPr lang="en-GB" dirty="0"/>
              <a:t>Had a central serval</a:t>
            </a:r>
          </a:p>
          <a:p>
            <a:pPr lvl="1"/>
            <a:r>
              <a:rPr lang="en-GB" dirty="0"/>
              <a:t>Was lock based (but changed)</a:t>
            </a:r>
          </a:p>
          <a:p>
            <a:pPr lvl="1"/>
            <a:r>
              <a:rPr lang="en-GB" dirty="0"/>
              <a:t>Still exists today (even at ASOS!)</a:t>
            </a:r>
          </a:p>
          <a:p>
            <a:pPr lvl="1"/>
            <a:r>
              <a:rPr lang="en-GB" dirty="0"/>
              <a:t>TFS Online supports hosting git repos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0D1B-F8B6-49A3-BC65-EC272388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5" y="2036574"/>
            <a:ext cx="2381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3A9F-C4E0-49D2-A1D5-160629B11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A08A-08A2-4287-AE52-C2415FA8C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53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054-9C75-49EE-A7D6-6C18297F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beginning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3427-60CB-42FE-B796-FCB70787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was 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git-</a:t>
            </a:r>
            <a:r>
              <a:rPr lang="en-GB" dirty="0" err="1"/>
              <a:t>init</a:t>
            </a:r>
            <a:r>
              <a:rPr lang="en-GB" dirty="0"/>
              <a:t> - Create an empty Git repository or reinitialize an existing one</a:t>
            </a:r>
          </a:p>
        </p:txBody>
      </p:sp>
    </p:spTree>
    <p:extLst>
      <p:ext uri="{BB962C8B-B14F-4D97-AF65-F5344CB8AC3E}">
        <p14:creationId xmlns:p14="http://schemas.microsoft.com/office/powerpoint/2010/main" val="73911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E57C-E710-469F-8A9B-0ACDF6C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that do?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9EDC35-19A0-48CC-BDEE-E2B6A03A2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2558" y="1758940"/>
            <a:ext cx="6314549" cy="6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This command creates an empty Git repository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basically a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14E32"/>
                </a:solidFill>
                <a:effectLst/>
                <a:latin typeface="Courier"/>
              </a:rPr>
              <a:t>.git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 directory with subdirectories for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14E32"/>
                </a:solidFill>
                <a:effectLst/>
                <a:latin typeface="Courier"/>
              </a:rPr>
              <a:t>objects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14E32"/>
                </a:solidFill>
                <a:effectLst/>
                <a:latin typeface="Courier"/>
              </a:rPr>
              <a:t>refs/heads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14E32"/>
                </a:solidFill>
                <a:effectLst/>
                <a:latin typeface="Courier"/>
              </a:rPr>
              <a:t>refs/tags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, and template files.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 An initial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14E32"/>
                </a:solidFill>
                <a:effectLst/>
                <a:latin typeface="Courier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 file that references the HEAD of the master branch is also created.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F40EB-FB61-49DC-9065-43DE4039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28" y="2965613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DF3-96DF-4DC9-A0F0-6775B32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A9B9-7C1D-48E6-97A1-2E4C15C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component of software configuration management, version </a:t>
            </a:r>
            <a:r>
              <a:rPr lang="en-GB" b="1" dirty="0"/>
              <a:t>control</a:t>
            </a:r>
            <a:r>
              <a:rPr lang="en-GB" dirty="0"/>
              <a:t>, also known as revision </a:t>
            </a:r>
            <a:r>
              <a:rPr lang="en-GB" b="1" dirty="0"/>
              <a:t>control</a:t>
            </a:r>
            <a:r>
              <a:rPr lang="en-GB" dirty="0"/>
              <a:t> or </a:t>
            </a:r>
            <a:r>
              <a:rPr lang="en-GB" b="1" dirty="0"/>
              <a:t>source control</a:t>
            </a:r>
            <a:r>
              <a:rPr lang="en-GB" dirty="0"/>
              <a:t>, is the management of changes to documents, computer programs, large web sites, and other collections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906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Git refers to the current branch you are working on as HEAD</a:t>
            </a:r>
          </a:p>
          <a:p>
            <a:r>
              <a:rPr lang="en-GB" dirty="0"/>
              <a:t>The file contains the details of the branch </a:t>
            </a:r>
          </a:p>
          <a:p>
            <a:pPr fontAlgn="base"/>
            <a:r>
              <a:rPr lang="en-GB" dirty="0"/>
              <a:t>A head is simply a reference to a commit object. Each head has a name (branch name or tag name, etc). By default, there is a head in every repository called master. A repository can contain any number of heads. At any given time, one head is selected as the “current head.” This head is aliased to HEAD, always in capitals".</a:t>
            </a:r>
          </a:p>
          <a:p>
            <a:pPr fontAlgn="base"/>
            <a:r>
              <a:rPr lang="en-GB" dirty="0"/>
              <a:t>Note this difference: a “head” (lowercase) refers to any one of the named heads in the repository; “HEAD” (uppercase) refers exclusively to the currently active head. This distinction is used frequently in Git documentation.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E5E1-07DF-4BD3-9115-40E2173D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75" y="2165817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6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E1B-E570-4CAA-BC5C-4D37CE9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C557-3C3C-4BA6-9851-2583C5B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file that contains configuration settings for the repo</a:t>
            </a:r>
          </a:p>
          <a:p>
            <a:r>
              <a:rPr lang="en-GB" dirty="0"/>
              <a:t>There is also a global config</a:t>
            </a:r>
          </a:p>
          <a:p>
            <a:r>
              <a:rPr lang="en-GB" dirty="0"/>
              <a:t>If you want to find where it is use</a:t>
            </a:r>
          </a:p>
          <a:p>
            <a:pPr marL="0" indent="0">
              <a:buNone/>
            </a:pPr>
            <a:r>
              <a:rPr lang="en-GB" dirty="0"/>
              <a:t> git config --list --show-origin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23CBE-5754-4404-AC47-C9211E62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82" y="3816872"/>
            <a:ext cx="3067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D81D7-7966-4173-9A0E-A0FB579C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4" y="544889"/>
            <a:ext cx="8877300" cy="35623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100E6-2D8F-45C3-A045-69162B22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2808" y="4615509"/>
            <a:ext cx="4648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384-F0BD-453C-8FEE-0E3B5FFC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description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315F-8A6A-4C62-A539-3893EA94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https://stackoverflow.com/questions/6866838/what-should-be-in-the-git-description-file</a:t>
            </a:r>
          </a:p>
        </p:txBody>
      </p:sp>
    </p:spTree>
    <p:extLst>
      <p:ext uri="{BB962C8B-B14F-4D97-AF65-F5344CB8AC3E}">
        <p14:creationId xmlns:p14="http://schemas.microsoft.com/office/powerpoint/2010/main" val="3835676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9EFFE-5176-4374-A8FC-ACC394CC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03" y="0"/>
            <a:ext cx="67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E58-549E-4642-A857-4A90057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 = Excludes?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8D29-295E-4EAB-B431-984347A1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one file in info - excludes</a:t>
            </a:r>
          </a:p>
          <a:p>
            <a:r>
              <a:rPr lang="en-GB" dirty="0"/>
              <a:t>Its’ about ignoring stuff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7C16-B12C-4BB4-8DCC-7ABDC4DF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98" y="3376198"/>
            <a:ext cx="5362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A40-7B45-4D64-821A-90BE7DBD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three ways to do that!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6588-B322-45A6-A380-A56E680C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Excludes file (local to repo, doesn’t get shared with others)</a:t>
            </a:r>
          </a:p>
          <a:p>
            <a:r>
              <a:rPr lang="en-GB" dirty="0"/>
              <a:t>Global .</a:t>
            </a:r>
            <a:r>
              <a:rPr lang="en-GB" dirty="0" err="1"/>
              <a:t>gitignore</a:t>
            </a:r>
            <a:r>
              <a:rPr lang="en-GB" dirty="0"/>
              <a:t> (global to all your local repos, doesn’t get shared)</a:t>
            </a:r>
          </a:p>
          <a:p>
            <a:r>
              <a:rPr lang="en-GB" dirty="0"/>
              <a:t>Local .</a:t>
            </a:r>
            <a:r>
              <a:rPr lang="en-GB" dirty="0" err="1"/>
              <a:t>gitignore</a:t>
            </a:r>
            <a:r>
              <a:rPr lang="en-GB" dirty="0"/>
              <a:t> (local to repo, shared by everyone using the repo)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FC6EC-B4D0-43D0-AC41-643E910B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85" y="3266829"/>
            <a:ext cx="7172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93E-6623-4E95-B5B9-52B67B8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6609-6E97-4D3D-9D19-C5079FD3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points for extending the behaviour of existing git commands by running your own code</a:t>
            </a:r>
          </a:p>
          <a:p>
            <a:r>
              <a:rPr lang="en-GB" dirty="0"/>
              <a:t>Contains some samples for each hook (which you can enable by removing the .sample extension)</a:t>
            </a:r>
          </a:p>
          <a:p>
            <a:r>
              <a:rPr lang="en-GB" dirty="0"/>
              <a:t>Read more here https://git-scm.com/book/gr/v2/Customizing-Git-Git-Hooks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B56B-EE65-4809-AA34-91AD6D2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99" y="4269704"/>
            <a:ext cx="5467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6A1-2500-499F-8017-E701DD51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1C1D-C910-4FBA-A014-7A7BA9C6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empty directories </a:t>
            </a:r>
          </a:p>
          <a:p>
            <a:pPr lvl="1"/>
            <a:r>
              <a:rPr lang="en-GB" dirty="0"/>
              <a:t>Info </a:t>
            </a:r>
          </a:p>
          <a:p>
            <a:pPr lvl="1"/>
            <a:r>
              <a:rPr lang="en-GB" dirty="0"/>
              <a:t>Pack</a:t>
            </a:r>
          </a:p>
          <a:p>
            <a:r>
              <a:rPr lang="en-GB" dirty="0"/>
              <a:t>What could they be for?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6AC15-B744-4329-89BE-390FE367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47" y="957556"/>
            <a:ext cx="3876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5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B9A-2D78-45E3-A966-EC52325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95D-B252-4D70-9017-C4AD4A17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Blob</a:t>
            </a:r>
          </a:p>
          <a:p>
            <a:pPr lvl="1"/>
            <a:r>
              <a:rPr lang="en-GB" dirty="0"/>
              <a:t>File contents</a:t>
            </a:r>
          </a:p>
          <a:p>
            <a:r>
              <a:rPr lang="en-GB" dirty="0"/>
              <a:t>Tree</a:t>
            </a:r>
          </a:p>
          <a:p>
            <a:pPr lvl="1"/>
            <a:r>
              <a:rPr lang="en-GB" dirty="0"/>
              <a:t>Represents a directory and contents, has pointers to other trees and blobs </a:t>
            </a:r>
          </a:p>
          <a:p>
            <a:pPr lvl="1"/>
            <a:r>
              <a:rPr lang="en-GB" dirty="0"/>
              <a:t>Trees are created using the index</a:t>
            </a:r>
          </a:p>
          <a:p>
            <a:r>
              <a:rPr lang="en-GB" dirty="0"/>
              <a:t>Commit</a:t>
            </a:r>
          </a:p>
          <a:p>
            <a:pPr lvl="1"/>
            <a:r>
              <a:rPr lang="en-GB" dirty="0"/>
              <a:t>A pointer to a tree (top level tree)</a:t>
            </a:r>
          </a:p>
          <a:p>
            <a:pPr lvl="1"/>
            <a:r>
              <a:rPr lang="en-GB" dirty="0"/>
              <a:t>A pointer to previous commit</a:t>
            </a:r>
          </a:p>
          <a:p>
            <a:pPr lvl="1"/>
            <a:r>
              <a:rPr lang="en-GB" dirty="0"/>
              <a:t>Some information about the commit (message, author, committer, timestamp)</a:t>
            </a:r>
          </a:p>
          <a:p>
            <a:pPr marL="457200" lvl="1" indent="0">
              <a:buNone/>
            </a:pPr>
            <a:r>
              <a:rPr lang="en-GB" dirty="0"/>
              <a:t>			</a:t>
            </a:r>
          </a:p>
          <a:p>
            <a:r>
              <a:rPr lang="en-GB" dirty="0"/>
              <a:t>git cat-file for the curious!</a:t>
            </a:r>
          </a:p>
          <a:p>
            <a:pPr lvl="1"/>
            <a:r>
              <a:rPr lang="en-GB" dirty="0"/>
              <a:t>-p  (prints contents)</a:t>
            </a:r>
          </a:p>
          <a:p>
            <a:pPr lvl="1"/>
            <a:r>
              <a:rPr lang="en-GB" dirty="0"/>
              <a:t>-t describes the type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4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911E-6BDC-4E52-AB0F-7D2DCA2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Examples (non 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D53-0A00-4C62-BB35-942E58FF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Engineering revision control developed from formalized processes based on tracking revisions of early allowing returning to any earlier state of the design, for cases in which an engineering dead-end was reached.</a:t>
            </a:r>
          </a:p>
          <a:p>
            <a:endParaRPr lang="en-GB" dirty="0"/>
          </a:p>
          <a:p>
            <a:r>
              <a:rPr lang="en-GB" dirty="0"/>
              <a:t>Version control is widespread in business and law. Indeed, "contract redline" and "legal blackline" are some of the earliest forms of revision control.</a:t>
            </a:r>
          </a:p>
        </p:txBody>
      </p:sp>
    </p:spTree>
    <p:extLst>
      <p:ext uri="{BB962C8B-B14F-4D97-AF65-F5344CB8AC3E}">
        <p14:creationId xmlns:p14="http://schemas.microsoft.com/office/powerpoint/2010/main" val="1682308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693-C45B-42DC-9B44-75FD3A1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look at the root of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C83A-F0A8-4916-B5D5-058957AA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git cat-file -p "master^{tree}"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18F63-4CA8-4B32-8E2F-D67D97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65" y="3609092"/>
            <a:ext cx="6134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34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B9A-2D78-45E3-A966-EC52325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95D-B252-4D70-9017-C4AD4A17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4DFFD-368C-4473-9E7C-8A2E2906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8" y="1825625"/>
            <a:ext cx="6324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C3-D452-4061-8C63-6B0DAB1B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B504-A79B-4DC5-855B-682D8BBD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has two empty directories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2B2C-08A3-4C11-B24C-D6A7D68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53" y="3304733"/>
            <a:ext cx="3876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24E-10C1-493D-89F6-E747751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8B91-3235-494D-BAD8-065075A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Branch</a:t>
            </a:r>
          </a:p>
          <a:p>
            <a:pPr lvl="1"/>
            <a:r>
              <a:rPr lang="en-GB" dirty="0"/>
              <a:t>Is a named reference to a commit </a:t>
            </a:r>
          </a:p>
          <a:p>
            <a:pPr lvl="1"/>
            <a:r>
              <a:rPr lang="en-GB" dirty="0"/>
              <a:t>Can change which commit it points at</a:t>
            </a:r>
          </a:p>
          <a:p>
            <a:pPr lvl="1"/>
            <a:r>
              <a:rPr lang="en-GB" dirty="0"/>
              <a:t>HEAD is the current reference to the current branch</a:t>
            </a:r>
          </a:p>
          <a:p>
            <a:r>
              <a:rPr lang="en-GB" dirty="0"/>
              <a:t>Tag</a:t>
            </a:r>
          </a:p>
          <a:p>
            <a:pPr lvl="1"/>
            <a:r>
              <a:rPr lang="en-GB" dirty="0"/>
              <a:t>Two types, annotated and lightweight</a:t>
            </a:r>
          </a:p>
          <a:p>
            <a:pPr lvl="1"/>
            <a:r>
              <a:rPr lang="en-GB" dirty="0"/>
              <a:t>Similar to a commit,  it contains a tagger, a date, a message, and a pointer, however points to a commit rather than a tree</a:t>
            </a:r>
          </a:p>
          <a:p>
            <a:pPr lvl="1"/>
            <a:r>
              <a:rPr lang="en-GB" dirty="0"/>
              <a:t>Also like a branch, but it never moves</a:t>
            </a:r>
          </a:p>
          <a:p>
            <a:pPr lvl="1"/>
            <a:endParaRPr lang="en-GB" dirty="0"/>
          </a:p>
          <a:p>
            <a:r>
              <a:rPr lang="en-GB" dirty="0"/>
              <a:t>Remotes</a:t>
            </a:r>
          </a:p>
          <a:p>
            <a:pPr lvl="1"/>
            <a:r>
              <a:rPr lang="en-GB" dirty="0"/>
              <a:t>Read only</a:t>
            </a:r>
          </a:p>
          <a:p>
            <a:pPr lvl="1"/>
            <a:r>
              <a:rPr lang="en-GB" dirty="0"/>
              <a:t>HEAD will never point to it so you cant change it by committing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0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 err="1"/>
              <a:t>cs</a:t>
            </a:r>
            <a:r>
              <a:rPr lang="en-GB" dirty="0"/>
              <a:t> file called </a:t>
            </a:r>
            <a:r>
              <a:rPr lang="en-GB" dirty="0" err="1"/>
              <a:t>Calculator.cs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CC1FA-288C-4796-8F3E-141AB449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2678112"/>
            <a:ext cx="4019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1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file called build.cmd</a:t>
            </a:r>
          </a:p>
          <a:p>
            <a:r>
              <a:rPr lang="en-GB" dirty="0"/>
              <a:t>You might want to add the csc.exe to your path</a:t>
            </a:r>
          </a:p>
          <a:p>
            <a:r>
              <a:rPr lang="en-US" dirty="0"/>
              <a:t>Set PATH=%PATH%;c:\Windows\Microsoft.NET\Framework\v4.0.30319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86F30-CBDD-4D58-B5CD-5B884765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18" y="4310847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DC3-8507-499C-A4B2-1F873F2B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91206-DDD6-44C1-92F5-6A0983BA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0" y="1970087"/>
            <a:ext cx="4991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1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Cool, I want to source control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stuff can I commit?</a:t>
            </a:r>
          </a:p>
          <a:p>
            <a:r>
              <a:rPr lang="en-GB" dirty="0"/>
              <a:t>Git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I don’t want to check in that bin folder!</a:t>
            </a:r>
          </a:p>
          <a:p>
            <a:pPr lvl="1"/>
            <a:r>
              <a:rPr lang="en-GB" dirty="0"/>
              <a:t>Why – it’s a transient thing that is the result of </a:t>
            </a:r>
            <a:r>
              <a:rPr lang="en-GB" dirty="0" err="1"/>
              <a:t>of</a:t>
            </a:r>
            <a:r>
              <a:rPr lang="en-GB" dirty="0"/>
              <a:t> compiling my program, so it’s </a:t>
            </a:r>
            <a:r>
              <a:rPr lang="en-GB" dirty="0" err="1"/>
              <a:t>gonna</a:t>
            </a:r>
            <a:r>
              <a:rPr lang="en-GB" dirty="0"/>
              <a:t> change all the time</a:t>
            </a:r>
          </a:p>
          <a:p>
            <a:r>
              <a:rPr lang="en-GB" dirty="0"/>
              <a:t>Lets do that ignore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D3B0-433D-42F5-9347-D6CADC68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7" y="1690688"/>
            <a:ext cx="6372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40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18D-236D-427A-9919-31067EA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202-E23D-44EC-9D97-9EA05CC4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.</a:t>
            </a:r>
            <a:r>
              <a:rPr lang="en-GB" dirty="0" err="1"/>
              <a:t>gitignore</a:t>
            </a:r>
            <a:r>
              <a:rPr lang="en-GB" dirty="0"/>
              <a:t>! And now you can forget about the bin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4B08E-5E7C-4426-AA64-3D085306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5" y="2601119"/>
            <a:ext cx="6305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06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0848-1D87-4E4C-BC89-C8F98239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 so how do I create my commit/tree/blobs?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3B0-DF70-4D37-9DC4-BF597CA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first need to setup your index so the trees can be created</a:t>
            </a:r>
          </a:p>
          <a:p>
            <a:r>
              <a:rPr lang="en-GB" dirty="0"/>
              <a:t>Although there are lower level commands we will skip to the simplest one, git add</a:t>
            </a:r>
          </a:p>
          <a:p>
            <a:r>
              <a:rPr lang="en-GB" dirty="0"/>
              <a:t>In this case you just want to add everything to the index so use git add .</a:t>
            </a:r>
          </a:p>
          <a:p>
            <a:r>
              <a:rPr lang="en-GB" dirty="0"/>
              <a:t>Check the status and green stuff means its staged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2019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AD69-7C2C-41BA-8308-140B6FE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it solve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38A1-92EB-48D7-96BF-6240726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a broad topic that can solve several problems depending on application, but for most cases today it solves the following problem: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5BAD-F143-4760-9A25-BAB99CA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B7A7-0999-4E18-BC05-98064BD7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don’t have a commit or tree yet.</a:t>
            </a:r>
          </a:p>
          <a:p>
            <a:r>
              <a:rPr lang="en-GB" dirty="0"/>
              <a:t>Add does create some objects (blob in this case)</a:t>
            </a:r>
          </a:p>
          <a:p>
            <a:r>
              <a:rPr lang="en-GB" dirty="0"/>
              <a:t>You can use cat-file to see the contents of the blobs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D521-3620-4B92-8C87-7AC82310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3415030"/>
            <a:ext cx="57340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C8697-3AC9-4FA0-99E8-0D932063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82" y="4289425"/>
            <a:ext cx="380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24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commit this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  <a:p>
            <a:r>
              <a:rPr lang="en-GB" dirty="0"/>
              <a:t>Use the –m flag to add a commit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0F25-52AD-4397-8F24-F54A689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2905284"/>
            <a:ext cx="57340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80A13-E0F1-474A-A8FE-3EBFAD37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384675"/>
            <a:ext cx="32194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FE200-AFD1-4FA0-9868-2749787F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95" y="5538470"/>
            <a:ext cx="3857625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A3138-B86F-486C-B064-29B7F7EEB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237" y="4741545"/>
            <a:ext cx="3971925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F0FE9-EE1E-4F31-A6B8-3ADC4B8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237" y="2642315"/>
            <a:ext cx="5191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F58-CCD5-498E-A0DF-A7DF645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F117-0093-4180-9269-B4127C7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40117-FFA7-43D0-8357-3508712C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2972752"/>
            <a:ext cx="5610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7E6E-134F-48D3-84D9-F5F190B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share this so other people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F3AA-F9B5-4D99-882C-4191589C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central repo that we all sync with</a:t>
            </a:r>
          </a:p>
          <a:p>
            <a:r>
              <a:rPr lang="en-GB" dirty="0"/>
              <a:t>Lets use </a:t>
            </a:r>
            <a:r>
              <a:rPr lang="en-GB" dirty="0" err="1"/>
              <a:t>github</a:t>
            </a:r>
            <a:r>
              <a:rPr lang="en-GB" dirty="0"/>
              <a:t> for this! (at </a:t>
            </a:r>
            <a:r>
              <a:rPr lang="en-GB" dirty="0" err="1"/>
              <a:t>asos</a:t>
            </a:r>
            <a:r>
              <a:rPr lang="en-GB" dirty="0"/>
              <a:t> we would use TFS)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05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BAA12-857F-443B-BF56-CAFBB7D9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828441"/>
            <a:ext cx="10997253" cy="47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8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21748-35CD-42CF-A4A2-37926A43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1" y="475860"/>
            <a:ext cx="6533591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4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783-8944-42B3-BE9F-EB970D55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remote!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11F4-649F-4505-8DB4-73F9306D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89" y="1690688"/>
            <a:ext cx="7143750" cy="1409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79CF4-CB8C-4AFD-AA69-0569DC6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27"/>
            <a:ext cx="10515600" cy="2724636"/>
          </a:xfrm>
        </p:spPr>
        <p:txBody>
          <a:bodyPr/>
          <a:lstStyle/>
          <a:p>
            <a:r>
              <a:rPr lang="en-GB" dirty="0"/>
              <a:t>Create a remote, called origin, that points to </a:t>
            </a:r>
            <a:r>
              <a:rPr lang="en-GB" dirty="0" err="1"/>
              <a:t>git@github.com:milodotnet</a:t>
            </a:r>
            <a:r>
              <a:rPr lang="en-GB" dirty="0"/>
              <a:t>/</a:t>
            </a:r>
            <a:r>
              <a:rPr lang="en-GB" dirty="0" err="1"/>
              <a:t>calculator.git</a:t>
            </a:r>
            <a:endParaRPr lang="en-GB" dirty="0"/>
          </a:p>
          <a:p>
            <a:r>
              <a:rPr lang="en-GB" dirty="0"/>
              <a:t>Push the commits from my local repo to the remote, and set it as the upstream (-u) – this sets this as the remote upstream for </a:t>
            </a:r>
            <a:r>
              <a:rPr lang="en-GB" dirty="0" err="1"/>
              <a:t>argumentless</a:t>
            </a:r>
            <a:r>
              <a:rPr lang="en-GB" dirty="0"/>
              <a:t> commands (e.g. git pull), origin gives the name of the remote, and master the name of the branch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80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28FC-BCD6-473F-89BC-2857642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start collaborating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FC14-3BF4-457E-BB1A-361A79F0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into groups of two</a:t>
            </a:r>
          </a:p>
          <a:p>
            <a:r>
              <a:rPr lang="en-GB" dirty="0"/>
              <a:t>Your task is to add two operations to the calculator program, add and subtract</a:t>
            </a:r>
          </a:p>
          <a:p>
            <a:r>
              <a:rPr lang="en-GB" dirty="0"/>
              <a:t>You each want to build one of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417537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75A1-5AB2-4492-B163-396693DC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96D4-87F3-4FBB-8828-BF2F4E48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https://en.wikipedia.org/wiki/Version_control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https://en.wikipedia.org/wiki/Source_Code_Control_System</a:t>
            </a:r>
          </a:p>
          <a:p>
            <a:r>
              <a:rPr lang="en-GB" dirty="0">
                <a:hlinkClick r:id="rId3"/>
              </a:rPr>
              <a:t>https://en.wikipedia.org/wiki/Interleaved_deltas</a:t>
            </a:r>
            <a:endParaRPr lang="en-GB" dirty="0"/>
          </a:p>
          <a:p>
            <a:r>
              <a:rPr lang="en-GB" dirty="0"/>
              <a:t>http://docs.oracle.com/cd/E19504-01/802-5880/6i9k05dhp/index.html</a:t>
            </a:r>
          </a:p>
          <a:p>
            <a:r>
              <a:rPr lang="en-GB" dirty="0">
                <a:hlinkClick r:id="rId4"/>
              </a:rPr>
              <a:t>https://en.wikipedia.org/wiki/Concurrent_Versions_System</a:t>
            </a:r>
            <a:endParaRPr lang="en-GB" dirty="0"/>
          </a:p>
          <a:p>
            <a:r>
              <a:rPr lang="en-GB" dirty="0"/>
              <a:t>https://simpleprogrammer.com/2017/01/16/software-developers-know-source-control/</a:t>
            </a:r>
          </a:p>
        </p:txBody>
      </p:sp>
    </p:spTree>
    <p:extLst>
      <p:ext uri="{BB962C8B-B14F-4D97-AF65-F5344CB8AC3E}">
        <p14:creationId xmlns:p14="http://schemas.microsoft.com/office/powerpoint/2010/main" val="3368069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D8F-945C-435A-A75E-F7E7E3B1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FD83-22B5-407B-B18D-D1F067D2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https://stackoverflow.com/questions/2304087/what-is-head-in-git</a:t>
            </a:r>
            <a:endParaRPr lang="en-GB" dirty="0"/>
          </a:p>
          <a:p>
            <a:r>
              <a:rPr lang="en-GB" dirty="0">
                <a:hlinkClick r:id="rId3"/>
              </a:rPr>
              <a:t>https://git-scm.com/docs/git-init</a:t>
            </a:r>
            <a:endParaRPr lang="en-GB" dirty="0"/>
          </a:p>
          <a:p>
            <a:r>
              <a:rPr lang="en-GB" dirty="0">
                <a:hlinkClick r:id="rId4"/>
              </a:rPr>
              <a:t>http://eagain.net/articles/git-for-computer-scientists/</a:t>
            </a:r>
            <a:endParaRPr lang="en-GB" dirty="0"/>
          </a:p>
          <a:p>
            <a:r>
              <a:rPr lang="en-GB" dirty="0">
                <a:hlinkClick r:id="rId5"/>
              </a:rPr>
              <a:t>https://help.github.com/articles/ignoring-files/</a:t>
            </a:r>
            <a:endParaRPr lang="en-GB" dirty="0"/>
          </a:p>
          <a:p>
            <a:r>
              <a:rPr lang="en-GB" dirty="0">
                <a:hlinkClick r:id="rId6"/>
              </a:rPr>
              <a:t>https://stackoverflow.com/questions/6866838/what-should-be-in-the-git-description-file</a:t>
            </a:r>
            <a:endParaRPr lang="en-GB" dirty="0"/>
          </a:p>
          <a:p>
            <a:r>
              <a:rPr lang="en-GB" dirty="0">
                <a:hlinkClick r:id="rId7"/>
              </a:rPr>
              <a:t>https://git-scm.com/book/en/v2/Git-Internals-Plumbing-and-Porcelain</a:t>
            </a:r>
            <a:endParaRPr lang="en-GB" dirty="0"/>
          </a:p>
          <a:p>
            <a:r>
              <a:rPr lang="en-GB" dirty="0"/>
              <a:t>https://git-scm.com/book/en/v2/Git-Internals-Git-Objects</a:t>
            </a:r>
          </a:p>
          <a:p>
            <a:r>
              <a:rPr lang="en-GB" dirty="0">
                <a:hlinkClick r:id="rId8"/>
              </a:rPr>
              <a:t>https://git-scm.com/book/gr/v2/Customizing-Git-Git-Hooks</a:t>
            </a:r>
            <a:endParaRPr lang="en-GB" dirty="0"/>
          </a:p>
          <a:p>
            <a:r>
              <a:rPr lang="en-GB" dirty="0">
                <a:hlinkClick r:id="rId9"/>
              </a:rPr>
              <a:t>https://git-scm.com/book/en/v2/Git-Internals-Git-References</a:t>
            </a:r>
            <a:endParaRPr lang="en-GB" dirty="0"/>
          </a:p>
          <a:p>
            <a:r>
              <a:rPr lang="en-GB" dirty="0"/>
              <a:t>https://git-scm.com/docs/git-push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6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AD69-7C2C-41BA-8308-140B6FE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it solve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38A1-92EB-48D7-96BF-6240726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Allows multiple developers to collaborate on the same code base by</a:t>
            </a:r>
          </a:p>
          <a:p>
            <a:pPr lvl="1"/>
            <a:r>
              <a:rPr lang="en-GB" dirty="0"/>
              <a:t>Providing a mechanism to centrally store code </a:t>
            </a:r>
          </a:p>
          <a:p>
            <a:pPr lvl="1"/>
            <a:r>
              <a:rPr lang="en-GB" dirty="0"/>
              <a:t>Retrieve and modify the code</a:t>
            </a:r>
          </a:p>
          <a:p>
            <a:pPr lvl="1"/>
            <a:r>
              <a:rPr lang="en-GB" dirty="0"/>
              <a:t>Providing a readable audit of how the code has changed</a:t>
            </a:r>
          </a:p>
          <a:p>
            <a:pPr lvl="1"/>
            <a:r>
              <a:rPr lang="en-GB" dirty="0"/>
              <a:t>Providing a mechanism to deal with multiple parties changing the same files</a:t>
            </a:r>
          </a:p>
          <a:p>
            <a:pPr lvl="1"/>
            <a:r>
              <a:rPr lang="en-GB" dirty="0"/>
              <a:t>Providing a way to return to a previous state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Different products tackle these in differing ways.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19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beginning…</a:t>
            </a:r>
          </a:p>
          <a:p>
            <a:r>
              <a:rPr lang="en-GB" dirty="0"/>
              <a:t>Constraints and Conditions at that point in time</a:t>
            </a:r>
          </a:p>
          <a:p>
            <a:pPr lvl="1"/>
            <a:r>
              <a:rPr lang="en-GB" dirty="0"/>
              <a:t>Storage was expensive </a:t>
            </a:r>
          </a:p>
          <a:p>
            <a:pPr lvl="1"/>
            <a:r>
              <a:rPr lang="en-GB" dirty="0"/>
              <a:t>Software got distributed on floppy disks</a:t>
            </a:r>
          </a:p>
          <a:p>
            <a:pPr lvl="1"/>
            <a:r>
              <a:rPr lang="en-GB" dirty="0"/>
              <a:t>Multiple versions are supported at the same time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7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1st Gen - </a:t>
            </a:r>
            <a:r>
              <a:rPr lang="en-GB" dirty="0"/>
              <a:t>SCCS (1972) RCS (1982)</a:t>
            </a:r>
          </a:p>
          <a:p>
            <a:r>
              <a:rPr lang="en-GB" dirty="0"/>
              <a:t>Designed to solve a specific set of problems</a:t>
            </a:r>
          </a:p>
          <a:p>
            <a:pPr lvl="1"/>
            <a:r>
              <a:rPr lang="en-GB" dirty="0"/>
              <a:t>Source code takes up too much space because it is repeated in every version.</a:t>
            </a:r>
          </a:p>
          <a:p>
            <a:pPr lvl="1"/>
            <a:r>
              <a:rPr lang="en-GB" dirty="0"/>
              <a:t>Passing fixes from one version to other versions is difficult.</a:t>
            </a:r>
          </a:p>
          <a:p>
            <a:pPr lvl="1"/>
            <a:r>
              <a:rPr lang="en-GB" dirty="0"/>
              <a:t>It is hard to acquire information about when and where changes occurred.</a:t>
            </a:r>
          </a:p>
          <a:p>
            <a:pPr lvl="1"/>
            <a:r>
              <a:rPr lang="en-GB" dirty="0"/>
              <a:t>Finding the exact version which the </a:t>
            </a:r>
            <a:r>
              <a:rPr lang="en-GB" dirty="0">
                <a:hlinkClick r:id="rId2" tooltip="Client–server model"/>
              </a:rPr>
              <a:t>client</a:t>
            </a:r>
            <a:r>
              <a:rPr lang="en-GB" dirty="0"/>
              <a:t> has problems with is difficult.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Typical implementations</a:t>
            </a:r>
          </a:p>
          <a:p>
            <a:pPr lvl="1"/>
            <a:r>
              <a:rPr lang="en-GB" dirty="0"/>
              <a:t>Lock based -You lock a file while you are working on it</a:t>
            </a:r>
          </a:p>
          <a:p>
            <a:pPr lvl="1"/>
            <a:r>
              <a:rPr lang="en-GB" dirty="0"/>
              <a:t>Deltas – stores files in a space efficient manner by only storing the parts that have changed using a method called </a:t>
            </a:r>
            <a:r>
              <a:rPr lang="en-GB" b="1" dirty="0"/>
              <a:t>Interleaved deltas</a:t>
            </a:r>
            <a:r>
              <a:rPr lang="en-GB" dirty="0"/>
              <a:t>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2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generation (86)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2nd Gen - CVS – Concurrent Versions System (1986),</a:t>
            </a:r>
          </a:p>
          <a:p>
            <a:r>
              <a:rPr lang="en-GB" dirty="0"/>
              <a:t>A client–server architecture</a:t>
            </a:r>
          </a:p>
          <a:p>
            <a:pPr lvl="1"/>
            <a:r>
              <a:rPr lang="en-GB" dirty="0"/>
              <a:t>a server stores the current version(s) of a project and its history</a:t>
            </a:r>
          </a:p>
          <a:p>
            <a:pPr lvl="1"/>
            <a:r>
              <a:rPr lang="en-GB" dirty="0"/>
              <a:t>clients connect to the server in order to "check out" a complete copy of the project, </a:t>
            </a:r>
          </a:p>
          <a:p>
            <a:pPr lvl="1"/>
            <a:r>
              <a:rPr lang="en-GB" dirty="0"/>
              <a:t>clients work on this copy and then later "check in" their changes.</a:t>
            </a:r>
          </a:p>
          <a:p>
            <a:pPr lvl="1"/>
            <a:r>
              <a:rPr lang="en-GB" dirty="0"/>
              <a:t>developers may work concurrently, each having their own "working copy" of the project</a:t>
            </a:r>
          </a:p>
          <a:p>
            <a:pPr lvl="1"/>
            <a:r>
              <a:rPr lang="en-GB" dirty="0"/>
              <a:t>To avoid conflicts, the server only accepts changes made to the most recent version of a file. Developers keep their working copy up-to-date by incorporating other people's changes on a regular basis. 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3EB2B-3CC1-4DFD-8AFF-F3EAB8C2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51" y="648350"/>
            <a:ext cx="1253251" cy="73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E290A-A2A7-49E2-A9A8-B137DE2A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1843</Words>
  <Application>Microsoft Office PowerPoint</Application>
  <PresentationFormat>Widescreen</PresentationFormat>
  <Paragraphs>220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</vt:lpstr>
      <vt:lpstr>Georgia</vt:lpstr>
      <vt:lpstr>Office Theme</vt:lpstr>
      <vt:lpstr>Source Control Fundamentals</vt:lpstr>
      <vt:lpstr>Definition</vt:lpstr>
      <vt:lpstr>Everyday Examples (non software)</vt:lpstr>
      <vt:lpstr>What problem does it solve for software?</vt:lpstr>
      <vt:lpstr>What problem does it solve for software?</vt:lpstr>
      <vt:lpstr>Quick History of Source Control Software</vt:lpstr>
      <vt:lpstr>Quick History of Source Control Software</vt:lpstr>
      <vt:lpstr>Quick History of Source Control Software</vt:lpstr>
      <vt:lpstr>The next generation (86)</vt:lpstr>
      <vt:lpstr>CVS continued</vt:lpstr>
      <vt:lpstr>Branches?</vt:lpstr>
      <vt:lpstr>Branches?</vt:lpstr>
      <vt:lpstr>Source Control Today – Rise of the DVCS</vt:lpstr>
      <vt:lpstr>Advantages</vt:lpstr>
      <vt:lpstr>Disadvantages</vt:lpstr>
      <vt:lpstr>Microsoft’s Contributions </vt:lpstr>
      <vt:lpstr>Git Fundamentals</vt:lpstr>
      <vt:lpstr>In the beginning </vt:lpstr>
      <vt:lpstr>What did that do?</vt:lpstr>
      <vt:lpstr>What is HEAD?</vt:lpstr>
      <vt:lpstr>What is config</vt:lpstr>
      <vt:lpstr>PowerPoint Presentation</vt:lpstr>
      <vt:lpstr>Git description file???</vt:lpstr>
      <vt:lpstr>PowerPoint Presentation</vt:lpstr>
      <vt:lpstr>Info = Excludes?</vt:lpstr>
      <vt:lpstr>There are three ways to do that!</vt:lpstr>
      <vt:lpstr>Hooks</vt:lpstr>
      <vt:lpstr>Objects?</vt:lpstr>
      <vt:lpstr>Git object definition</vt:lpstr>
      <vt:lpstr>Lets look at the root of the tree</vt:lpstr>
      <vt:lpstr>Git object definition</vt:lpstr>
      <vt:lpstr>Refs?</vt:lpstr>
      <vt:lpstr>Types of References</vt:lpstr>
      <vt:lpstr>Worlds simplest example</vt:lpstr>
      <vt:lpstr>Worlds simplest build script</vt:lpstr>
      <vt:lpstr>Run it</vt:lpstr>
      <vt:lpstr>Cool, I want to source control now!</vt:lpstr>
      <vt:lpstr>How?</vt:lpstr>
      <vt:lpstr>Ok so how do I create my commit/tree/blobs?</vt:lpstr>
      <vt:lpstr>PowerPoint Presentation</vt:lpstr>
      <vt:lpstr>So how do I commit this stuff?</vt:lpstr>
      <vt:lpstr>PowerPoint Presentation</vt:lpstr>
      <vt:lpstr>So how do I share this so other people can help?</vt:lpstr>
      <vt:lpstr>PowerPoint Presentation</vt:lpstr>
      <vt:lpstr>PowerPoint Presentation</vt:lpstr>
      <vt:lpstr>Add a remote!</vt:lpstr>
      <vt:lpstr>Lets start collaborating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Sasa Milovic</dc:creator>
  <cp:lastModifiedBy>Sasa Milovic</cp:lastModifiedBy>
  <cp:revision>91</cp:revision>
  <dcterms:created xsi:type="dcterms:W3CDTF">2017-09-10T17:48:56Z</dcterms:created>
  <dcterms:modified xsi:type="dcterms:W3CDTF">2017-09-11T20:36:18Z</dcterms:modified>
</cp:coreProperties>
</file>