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83" r:id="rId2"/>
    <p:sldId id="284" r:id="rId3"/>
    <p:sldId id="286" r:id="rId4"/>
    <p:sldId id="287" r:id="rId5"/>
    <p:sldId id="288" r:id="rId6"/>
    <p:sldId id="289" r:id="rId7"/>
    <p:sldId id="294" r:id="rId8"/>
    <p:sldId id="295" r:id="rId9"/>
    <p:sldId id="291" r:id="rId10"/>
    <p:sldId id="293" r:id="rId11"/>
    <p:sldId id="292" r:id="rId12"/>
    <p:sldId id="290" r:id="rId13"/>
    <p:sldId id="256" r:id="rId14"/>
    <p:sldId id="257" r:id="rId15"/>
    <p:sldId id="258" r:id="rId16"/>
    <p:sldId id="259" r:id="rId17"/>
    <p:sldId id="261" r:id="rId18"/>
    <p:sldId id="262" r:id="rId19"/>
    <p:sldId id="263" r:id="rId20"/>
    <p:sldId id="264" r:id="rId21"/>
    <p:sldId id="265" r:id="rId22"/>
    <p:sldId id="266" r:id="rId23"/>
    <p:sldId id="267" r:id="rId24"/>
    <p:sldId id="268" r:id="rId25"/>
    <p:sldId id="271" r:id="rId26"/>
    <p:sldId id="272" r:id="rId27"/>
    <p:sldId id="270" r:id="rId28"/>
    <p:sldId id="269" r:id="rId29"/>
    <p:sldId id="273" r:id="rId30"/>
    <p:sldId id="274" r:id="rId31"/>
    <p:sldId id="275" r:id="rId32"/>
    <p:sldId id="276" r:id="rId33"/>
    <p:sldId id="277" r:id="rId34"/>
    <p:sldId id="279" r:id="rId35"/>
    <p:sldId id="280" r:id="rId36"/>
    <p:sldId id="281" r:id="rId37"/>
    <p:sldId id="278" r:id="rId38"/>
    <p:sldId id="282" r:id="rId39"/>
    <p:sldId id="285" r:id="rId40"/>
    <p:sldId id="26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6681" autoAdjust="0"/>
  </p:normalViewPr>
  <p:slideViewPr>
    <p:cSldViewPr snapToGrid="0">
      <p:cViewPr varScale="1">
        <p:scale>
          <a:sx n="120" d="100"/>
          <a:sy n="120" d="100"/>
        </p:scale>
        <p:origin x="120" y="120"/>
      </p:cViewPr>
      <p:guideLst/>
    </p:cSldViewPr>
  </p:slideViewPr>
  <p:outlineViewPr>
    <p:cViewPr>
      <p:scale>
        <a:sx n="33" d="100"/>
        <a:sy n="33" d="100"/>
      </p:scale>
      <p:origin x="0" y="-191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3DD42-FD14-4855-98C3-181CA8A34E8E}" type="datetimeFigureOut">
              <a:rPr lang="en-GB" smtClean="0"/>
              <a:t>10/09/2017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55628-B95B-43D3-A7CC-8EAB53814EB1}" type="slidenum">
              <a:rPr lang="en-GB" smtClean="0"/>
              <a:t>‹#›</a:t>
            </a:fld>
            <a:endParaRPr lang="en-GB"/>
          </a:p>
        </p:txBody>
      </p:sp>
    </p:spTree>
    <p:extLst>
      <p:ext uri="{BB962C8B-B14F-4D97-AF65-F5344CB8AC3E}">
        <p14:creationId xmlns:p14="http://schemas.microsoft.com/office/powerpoint/2010/main" val="2509639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0355628-B95B-43D3-A7CC-8EAB53814EB1}" type="slidenum">
              <a:rPr lang="en-GB" smtClean="0"/>
              <a:t>35</a:t>
            </a:fld>
            <a:endParaRPr lang="en-GB"/>
          </a:p>
        </p:txBody>
      </p:sp>
    </p:spTree>
    <p:extLst>
      <p:ext uri="{BB962C8B-B14F-4D97-AF65-F5344CB8AC3E}">
        <p14:creationId xmlns:p14="http://schemas.microsoft.com/office/powerpoint/2010/main" val="676297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2D26-72A9-4FF2-899E-57A7E1A985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109DD45-A6AD-4773-8DE1-813016197D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AF4E237-7AC3-45B7-81A5-07B5B3734A19}"/>
              </a:ext>
            </a:extLst>
          </p:cNvPr>
          <p:cNvSpPr>
            <a:spLocks noGrp="1"/>
          </p:cNvSpPr>
          <p:nvPr>
            <p:ph type="dt" sz="half" idx="10"/>
          </p:nvPr>
        </p:nvSpPr>
        <p:spPr/>
        <p:txBody>
          <a:bodyPr/>
          <a:lstStyle/>
          <a:p>
            <a:fld id="{24945D3F-DF9E-4C59-88FA-96780F98C53A}" type="datetimeFigureOut">
              <a:rPr lang="en-GB" smtClean="0"/>
              <a:t>10/09/2017</a:t>
            </a:fld>
            <a:endParaRPr lang="en-GB"/>
          </a:p>
        </p:txBody>
      </p:sp>
      <p:sp>
        <p:nvSpPr>
          <p:cNvPr id="5" name="Footer Placeholder 4">
            <a:extLst>
              <a:ext uri="{FF2B5EF4-FFF2-40B4-BE49-F238E27FC236}">
                <a16:creationId xmlns:a16="http://schemas.microsoft.com/office/drawing/2014/main" id="{ABD2B2BF-EB0C-4CD6-9563-501E9D4A4D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C83E09-7F35-44AD-B129-9468F7DC388E}"/>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2476291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6534-FE77-44C5-820F-968FDBECD52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AAF2CE-CC5C-4954-9941-1D85CD4460A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455C11-DB24-4834-BE3A-E3E7060CE53D}"/>
              </a:ext>
            </a:extLst>
          </p:cNvPr>
          <p:cNvSpPr>
            <a:spLocks noGrp="1"/>
          </p:cNvSpPr>
          <p:nvPr>
            <p:ph type="dt" sz="half" idx="10"/>
          </p:nvPr>
        </p:nvSpPr>
        <p:spPr/>
        <p:txBody>
          <a:bodyPr/>
          <a:lstStyle/>
          <a:p>
            <a:fld id="{24945D3F-DF9E-4C59-88FA-96780F98C53A}" type="datetimeFigureOut">
              <a:rPr lang="en-GB" smtClean="0"/>
              <a:t>10/09/2017</a:t>
            </a:fld>
            <a:endParaRPr lang="en-GB"/>
          </a:p>
        </p:txBody>
      </p:sp>
      <p:sp>
        <p:nvSpPr>
          <p:cNvPr id="5" name="Footer Placeholder 4">
            <a:extLst>
              <a:ext uri="{FF2B5EF4-FFF2-40B4-BE49-F238E27FC236}">
                <a16:creationId xmlns:a16="http://schemas.microsoft.com/office/drawing/2014/main" id="{1DA878B8-1D65-49C0-85DB-24878FB01D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860C8D-B81C-4D94-A6AC-765239A0D172}"/>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382873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33133A-FF37-4174-AB8A-411EF5B378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AB7A914-1310-447F-A427-88E5EBB667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0A72F1-5FA9-4825-A0AB-4CE82EFF96BF}"/>
              </a:ext>
            </a:extLst>
          </p:cNvPr>
          <p:cNvSpPr>
            <a:spLocks noGrp="1"/>
          </p:cNvSpPr>
          <p:nvPr>
            <p:ph type="dt" sz="half" idx="10"/>
          </p:nvPr>
        </p:nvSpPr>
        <p:spPr/>
        <p:txBody>
          <a:bodyPr/>
          <a:lstStyle/>
          <a:p>
            <a:fld id="{24945D3F-DF9E-4C59-88FA-96780F98C53A}" type="datetimeFigureOut">
              <a:rPr lang="en-GB" smtClean="0"/>
              <a:t>10/09/2017</a:t>
            </a:fld>
            <a:endParaRPr lang="en-GB"/>
          </a:p>
        </p:txBody>
      </p:sp>
      <p:sp>
        <p:nvSpPr>
          <p:cNvPr id="5" name="Footer Placeholder 4">
            <a:extLst>
              <a:ext uri="{FF2B5EF4-FFF2-40B4-BE49-F238E27FC236}">
                <a16:creationId xmlns:a16="http://schemas.microsoft.com/office/drawing/2014/main" id="{3C01CDED-4CBF-454C-B08A-7E26A14FB0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C1DA1A-1383-4FB5-947F-80F02C067198}"/>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1206904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7642A-08DF-437B-BB15-6A071700FE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E5B157D-F7C6-40DE-8517-A57B96302F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0EA0BB-1DF4-4FC7-9901-341FC5280094}"/>
              </a:ext>
            </a:extLst>
          </p:cNvPr>
          <p:cNvSpPr>
            <a:spLocks noGrp="1"/>
          </p:cNvSpPr>
          <p:nvPr>
            <p:ph type="dt" sz="half" idx="10"/>
          </p:nvPr>
        </p:nvSpPr>
        <p:spPr/>
        <p:txBody>
          <a:bodyPr/>
          <a:lstStyle/>
          <a:p>
            <a:fld id="{24945D3F-DF9E-4C59-88FA-96780F98C53A}" type="datetimeFigureOut">
              <a:rPr lang="en-GB" smtClean="0"/>
              <a:t>10/09/2017</a:t>
            </a:fld>
            <a:endParaRPr lang="en-GB"/>
          </a:p>
        </p:txBody>
      </p:sp>
      <p:sp>
        <p:nvSpPr>
          <p:cNvPr id="5" name="Footer Placeholder 4">
            <a:extLst>
              <a:ext uri="{FF2B5EF4-FFF2-40B4-BE49-F238E27FC236}">
                <a16:creationId xmlns:a16="http://schemas.microsoft.com/office/drawing/2014/main" id="{A1A517CC-F935-4727-BEFC-4F2FEE97B8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9ED554-DDA2-4E8A-8A4F-3116D04B32C2}"/>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4117467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9E8DF-8207-40C1-BE23-2B81B4B61B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BABCC18-334C-4BFA-B95F-F217F9E98F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4463FC-8BAD-44E1-8624-2BD92F3BB04C}"/>
              </a:ext>
            </a:extLst>
          </p:cNvPr>
          <p:cNvSpPr>
            <a:spLocks noGrp="1"/>
          </p:cNvSpPr>
          <p:nvPr>
            <p:ph type="dt" sz="half" idx="10"/>
          </p:nvPr>
        </p:nvSpPr>
        <p:spPr/>
        <p:txBody>
          <a:bodyPr/>
          <a:lstStyle/>
          <a:p>
            <a:fld id="{24945D3F-DF9E-4C59-88FA-96780F98C53A}" type="datetimeFigureOut">
              <a:rPr lang="en-GB" smtClean="0"/>
              <a:t>10/09/2017</a:t>
            </a:fld>
            <a:endParaRPr lang="en-GB"/>
          </a:p>
        </p:txBody>
      </p:sp>
      <p:sp>
        <p:nvSpPr>
          <p:cNvPr id="5" name="Footer Placeholder 4">
            <a:extLst>
              <a:ext uri="{FF2B5EF4-FFF2-40B4-BE49-F238E27FC236}">
                <a16:creationId xmlns:a16="http://schemas.microsoft.com/office/drawing/2014/main" id="{24B6C114-E395-4EE9-927F-FBD5B61E1D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4A7C5C-5FE5-4AFF-89E7-30B6B9910FDC}"/>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108736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0451-3F91-468D-8BF1-845AC9D8AA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547FA9-F2D7-4C3E-8AD4-2184DFB99C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F826FDC-04AC-4F2F-B09E-AF158E0E00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588B2CD-F737-4273-85CB-37EEEF87EC45}"/>
              </a:ext>
            </a:extLst>
          </p:cNvPr>
          <p:cNvSpPr>
            <a:spLocks noGrp="1"/>
          </p:cNvSpPr>
          <p:nvPr>
            <p:ph type="dt" sz="half" idx="10"/>
          </p:nvPr>
        </p:nvSpPr>
        <p:spPr/>
        <p:txBody>
          <a:bodyPr/>
          <a:lstStyle/>
          <a:p>
            <a:fld id="{24945D3F-DF9E-4C59-88FA-96780F98C53A}" type="datetimeFigureOut">
              <a:rPr lang="en-GB" smtClean="0"/>
              <a:t>10/09/2017</a:t>
            </a:fld>
            <a:endParaRPr lang="en-GB"/>
          </a:p>
        </p:txBody>
      </p:sp>
      <p:sp>
        <p:nvSpPr>
          <p:cNvPr id="6" name="Footer Placeholder 5">
            <a:extLst>
              <a:ext uri="{FF2B5EF4-FFF2-40B4-BE49-F238E27FC236}">
                <a16:creationId xmlns:a16="http://schemas.microsoft.com/office/drawing/2014/main" id="{9447F037-0500-4997-BC52-A71C4B9F47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19883CE-8EB8-4869-87AD-1620A757B104}"/>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89955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D2E8-7031-48E8-82B7-B66D98FCDF5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8095E4-4E96-4522-819E-2FDF2DA5C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7C6E4C-B983-4D6D-A722-BD812755EE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71F4210-EA1A-4ADD-B9F9-A56B9929B7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7FE6F8-7423-4478-A7D8-B950564AD7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B05C040-22FC-4C33-B9D5-48B787D0712A}"/>
              </a:ext>
            </a:extLst>
          </p:cNvPr>
          <p:cNvSpPr>
            <a:spLocks noGrp="1"/>
          </p:cNvSpPr>
          <p:nvPr>
            <p:ph type="dt" sz="half" idx="10"/>
          </p:nvPr>
        </p:nvSpPr>
        <p:spPr/>
        <p:txBody>
          <a:bodyPr/>
          <a:lstStyle/>
          <a:p>
            <a:fld id="{24945D3F-DF9E-4C59-88FA-96780F98C53A}" type="datetimeFigureOut">
              <a:rPr lang="en-GB" smtClean="0"/>
              <a:t>10/09/2017</a:t>
            </a:fld>
            <a:endParaRPr lang="en-GB"/>
          </a:p>
        </p:txBody>
      </p:sp>
      <p:sp>
        <p:nvSpPr>
          <p:cNvPr id="8" name="Footer Placeholder 7">
            <a:extLst>
              <a:ext uri="{FF2B5EF4-FFF2-40B4-BE49-F238E27FC236}">
                <a16:creationId xmlns:a16="http://schemas.microsoft.com/office/drawing/2014/main" id="{9A2366FA-D64D-49CD-A255-0AB7AB8AFFE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234E6D6-11BE-4EC6-81F4-DA7ADD503982}"/>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423158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9A52-E477-4F9B-BEC9-47FD6FB6A20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6D1D680-91E3-4B5E-A7B8-0F2393A2034B}"/>
              </a:ext>
            </a:extLst>
          </p:cNvPr>
          <p:cNvSpPr>
            <a:spLocks noGrp="1"/>
          </p:cNvSpPr>
          <p:nvPr>
            <p:ph type="dt" sz="half" idx="10"/>
          </p:nvPr>
        </p:nvSpPr>
        <p:spPr/>
        <p:txBody>
          <a:bodyPr/>
          <a:lstStyle/>
          <a:p>
            <a:fld id="{24945D3F-DF9E-4C59-88FA-96780F98C53A}" type="datetimeFigureOut">
              <a:rPr lang="en-GB" smtClean="0"/>
              <a:t>10/09/2017</a:t>
            </a:fld>
            <a:endParaRPr lang="en-GB"/>
          </a:p>
        </p:txBody>
      </p:sp>
      <p:sp>
        <p:nvSpPr>
          <p:cNvPr id="4" name="Footer Placeholder 3">
            <a:extLst>
              <a:ext uri="{FF2B5EF4-FFF2-40B4-BE49-F238E27FC236}">
                <a16:creationId xmlns:a16="http://schemas.microsoft.com/office/drawing/2014/main" id="{322302FC-44E2-46A5-B62D-A6D4B3C4EBA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241C8F0-9170-4121-BAF4-2440874CEE9E}"/>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7808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7AC1DA-2117-4F71-93E7-B290C9DA6F05}"/>
              </a:ext>
            </a:extLst>
          </p:cNvPr>
          <p:cNvSpPr>
            <a:spLocks noGrp="1"/>
          </p:cNvSpPr>
          <p:nvPr>
            <p:ph type="dt" sz="half" idx="10"/>
          </p:nvPr>
        </p:nvSpPr>
        <p:spPr/>
        <p:txBody>
          <a:bodyPr/>
          <a:lstStyle/>
          <a:p>
            <a:fld id="{24945D3F-DF9E-4C59-88FA-96780F98C53A}" type="datetimeFigureOut">
              <a:rPr lang="en-GB" smtClean="0"/>
              <a:t>10/09/2017</a:t>
            </a:fld>
            <a:endParaRPr lang="en-GB"/>
          </a:p>
        </p:txBody>
      </p:sp>
      <p:sp>
        <p:nvSpPr>
          <p:cNvPr id="3" name="Footer Placeholder 2">
            <a:extLst>
              <a:ext uri="{FF2B5EF4-FFF2-40B4-BE49-F238E27FC236}">
                <a16:creationId xmlns:a16="http://schemas.microsoft.com/office/drawing/2014/main" id="{9ED899D5-3E61-4855-A649-1A2D82D4F94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1FC4C34-1FF7-46F3-AAD0-F8DAE870D6F4}"/>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189249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8E87F-27B7-499B-8ED2-8E092C923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23971ED-D5F6-40B0-ACB6-7D82289F5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E626D2A-2001-47BD-989B-92EBE3173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3B7134-FC75-42E0-B824-E55BF14AE8DC}"/>
              </a:ext>
            </a:extLst>
          </p:cNvPr>
          <p:cNvSpPr>
            <a:spLocks noGrp="1"/>
          </p:cNvSpPr>
          <p:nvPr>
            <p:ph type="dt" sz="half" idx="10"/>
          </p:nvPr>
        </p:nvSpPr>
        <p:spPr/>
        <p:txBody>
          <a:bodyPr/>
          <a:lstStyle/>
          <a:p>
            <a:fld id="{24945D3F-DF9E-4C59-88FA-96780F98C53A}" type="datetimeFigureOut">
              <a:rPr lang="en-GB" smtClean="0"/>
              <a:t>10/09/2017</a:t>
            </a:fld>
            <a:endParaRPr lang="en-GB"/>
          </a:p>
        </p:txBody>
      </p:sp>
      <p:sp>
        <p:nvSpPr>
          <p:cNvPr id="6" name="Footer Placeholder 5">
            <a:extLst>
              <a:ext uri="{FF2B5EF4-FFF2-40B4-BE49-F238E27FC236}">
                <a16:creationId xmlns:a16="http://schemas.microsoft.com/office/drawing/2014/main" id="{2E2313FD-FD46-4BD8-97C5-E60E63CA48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852EA-FADC-464A-BC01-DC2F54603935}"/>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2465947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96C7-1BE2-43E5-B587-CE0EF9A53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69AE13D-5EBA-4369-AF1F-4EA2A3D5E0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FEDCADA-6169-4B1E-B897-ABCC55DB2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DAE9F3-F08A-4574-96D6-E3F178E5161F}"/>
              </a:ext>
            </a:extLst>
          </p:cNvPr>
          <p:cNvSpPr>
            <a:spLocks noGrp="1"/>
          </p:cNvSpPr>
          <p:nvPr>
            <p:ph type="dt" sz="half" idx="10"/>
          </p:nvPr>
        </p:nvSpPr>
        <p:spPr/>
        <p:txBody>
          <a:bodyPr/>
          <a:lstStyle/>
          <a:p>
            <a:fld id="{24945D3F-DF9E-4C59-88FA-96780F98C53A}" type="datetimeFigureOut">
              <a:rPr lang="en-GB" smtClean="0"/>
              <a:t>10/09/2017</a:t>
            </a:fld>
            <a:endParaRPr lang="en-GB"/>
          </a:p>
        </p:txBody>
      </p:sp>
      <p:sp>
        <p:nvSpPr>
          <p:cNvPr id="6" name="Footer Placeholder 5">
            <a:extLst>
              <a:ext uri="{FF2B5EF4-FFF2-40B4-BE49-F238E27FC236}">
                <a16:creationId xmlns:a16="http://schemas.microsoft.com/office/drawing/2014/main" id="{A85268E3-660E-4F48-8A61-C39B6C3E0D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7B54BE7-0B10-44D4-8736-ECED4A144C18}"/>
              </a:ext>
            </a:extLst>
          </p:cNvPr>
          <p:cNvSpPr>
            <a:spLocks noGrp="1"/>
          </p:cNvSpPr>
          <p:nvPr>
            <p:ph type="sldNum" sz="quarter" idx="12"/>
          </p:nvPr>
        </p:nvSpPr>
        <p:spPr/>
        <p:txBody>
          <a:bodyPr/>
          <a:lstStyle/>
          <a:p>
            <a:fld id="{0BEEB6AE-7487-4A69-B405-660F5C377789}" type="slidenum">
              <a:rPr lang="en-GB" smtClean="0"/>
              <a:t>‹#›</a:t>
            </a:fld>
            <a:endParaRPr lang="en-GB"/>
          </a:p>
        </p:txBody>
      </p:sp>
    </p:spTree>
    <p:extLst>
      <p:ext uri="{BB962C8B-B14F-4D97-AF65-F5344CB8AC3E}">
        <p14:creationId xmlns:p14="http://schemas.microsoft.com/office/powerpoint/2010/main" val="1628989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BE1029-2189-45B0-A148-8A6A6C9AB4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DA2213-32FB-4DE8-8914-0595181A65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A9323B-E06B-4D58-A7B6-5FF197ADD7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45D3F-DF9E-4C59-88FA-96780F98C53A}" type="datetimeFigureOut">
              <a:rPr lang="en-GB" smtClean="0"/>
              <a:t>10/09/2017</a:t>
            </a:fld>
            <a:endParaRPr lang="en-GB"/>
          </a:p>
        </p:txBody>
      </p:sp>
      <p:sp>
        <p:nvSpPr>
          <p:cNvPr id="5" name="Footer Placeholder 4">
            <a:extLst>
              <a:ext uri="{FF2B5EF4-FFF2-40B4-BE49-F238E27FC236}">
                <a16:creationId xmlns:a16="http://schemas.microsoft.com/office/drawing/2014/main" id="{02348AC6-BA87-4C4A-8F97-D492DFD0EB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A8C6A0B-EE22-4D18-9436-0451E53590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EB6AE-7487-4A69-B405-660F5C377789}" type="slidenum">
              <a:rPr lang="en-GB" smtClean="0"/>
              <a:t>‹#›</a:t>
            </a:fld>
            <a:endParaRPr lang="en-GB"/>
          </a:p>
        </p:txBody>
      </p:sp>
    </p:spTree>
    <p:extLst>
      <p:ext uri="{BB962C8B-B14F-4D97-AF65-F5344CB8AC3E}">
        <p14:creationId xmlns:p14="http://schemas.microsoft.com/office/powerpoint/2010/main" val="176761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Version_control#cite_note-9" TargetMode="External"/><Relationship Id="rId2" Type="http://schemas.openxmlformats.org/officeDocument/2006/relationships/hyperlink" Target="https://en.wikipedia.org/wiki/Whiteprint" TargetMode="External"/><Relationship Id="rId1" Type="http://schemas.openxmlformats.org/officeDocument/2006/relationships/slideLayout" Target="../slideLayouts/slideLayout2.xml"/><Relationship Id="rId5" Type="http://schemas.openxmlformats.org/officeDocument/2006/relationships/hyperlink" Target="https://en.wikipedia.org/wiki/Product_data_management" TargetMode="External"/><Relationship Id="rId4" Type="http://schemas.openxmlformats.org/officeDocument/2006/relationships/hyperlink" Target="https://en.wikipedia.org/w/index.php?title=CAD_file&amp;action=edit&amp;redlink=1"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Interleaved_deltas" TargetMode="External"/><Relationship Id="rId2" Type="http://schemas.openxmlformats.org/officeDocument/2006/relationships/hyperlink" Target="https://en.wikipedia.org/wiki/Version_control" TargetMode="External"/><Relationship Id="rId1" Type="http://schemas.openxmlformats.org/officeDocument/2006/relationships/slideLayout" Target="../slideLayouts/slideLayout2.xml"/><Relationship Id="rId4" Type="http://schemas.openxmlformats.org/officeDocument/2006/relationships/hyperlink" Target="https://en.wikipedia.org/wiki/Concurrent_Versions_Syste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git-scm.com/book/gr/v2/Customizing-Git-Git-Hooks" TargetMode="External"/><Relationship Id="rId3" Type="http://schemas.openxmlformats.org/officeDocument/2006/relationships/hyperlink" Target="https://git-scm.com/docs/git-init" TargetMode="External"/><Relationship Id="rId7" Type="http://schemas.openxmlformats.org/officeDocument/2006/relationships/hyperlink" Target="https://git-scm.com/book/en/v2/Git-Internals-Plumbing-and-Porcelain" TargetMode="External"/><Relationship Id="rId2" Type="http://schemas.openxmlformats.org/officeDocument/2006/relationships/hyperlink" Target="https://stackoverflow.com/questions/2304087/what-is-head-in-git" TargetMode="External"/><Relationship Id="rId1" Type="http://schemas.openxmlformats.org/officeDocument/2006/relationships/slideLayout" Target="../slideLayouts/slideLayout2.xml"/><Relationship Id="rId6" Type="http://schemas.openxmlformats.org/officeDocument/2006/relationships/hyperlink" Target="https://stackoverflow.com/questions/6866838/what-should-be-in-the-git-description-file" TargetMode="External"/><Relationship Id="rId5" Type="http://schemas.openxmlformats.org/officeDocument/2006/relationships/hyperlink" Target="https://help.github.com/articles/ignoring-files/" TargetMode="External"/><Relationship Id="rId4" Type="http://schemas.openxmlformats.org/officeDocument/2006/relationships/hyperlink" Target="http://eagain.net/articles/git-for-computer-scientist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Client%E2%80%93server_mode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D1E03-A96A-49C6-B7AF-EE3CEC85FFC4}"/>
              </a:ext>
            </a:extLst>
          </p:cNvPr>
          <p:cNvSpPr>
            <a:spLocks noGrp="1"/>
          </p:cNvSpPr>
          <p:nvPr>
            <p:ph type="title"/>
          </p:nvPr>
        </p:nvSpPr>
        <p:spPr/>
        <p:txBody>
          <a:bodyPr/>
          <a:lstStyle/>
          <a:p>
            <a:r>
              <a:rPr lang="en-GB" dirty="0"/>
              <a:t>Source Control Fundamentals</a:t>
            </a:r>
          </a:p>
        </p:txBody>
      </p:sp>
    </p:spTree>
    <p:extLst>
      <p:ext uri="{BB962C8B-B14F-4D97-AF65-F5344CB8AC3E}">
        <p14:creationId xmlns:p14="http://schemas.microsoft.com/office/powerpoint/2010/main" val="87494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F2F2C-8DF3-47FE-AF5D-348C6A5EA9F6}"/>
              </a:ext>
            </a:extLst>
          </p:cNvPr>
          <p:cNvSpPr>
            <a:spLocks noGrp="1"/>
          </p:cNvSpPr>
          <p:nvPr>
            <p:ph type="title"/>
          </p:nvPr>
        </p:nvSpPr>
        <p:spPr/>
        <p:txBody>
          <a:bodyPr/>
          <a:lstStyle/>
          <a:p>
            <a:r>
              <a:rPr lang="en-GB" dirty="0"/>
              <a:t>Advantages</a:t>
            </a:r>
          </a:p>
        </p:txBody>
      </p:sp>
      <p:sp>
        <p:nvSpPr>
          <p:cNvPr id="3" name="Content Placeholder 2">
            <a:extLst>
              <a:ext uri="{FF2B5EF4-FFF2-40B4-BE49-F238E27FC236}">
                <a16:creationId xmlns:a16="http://schemas.microsoft.com/office/drawing/2014/main" id="{64C43308-2654-4CAD-A6D9-7D98BE86A447}"/>
              </a:ext>
            </a:extLst>
          </p:cNvPr>
          <p:cNvSpPr>
            <a:spLocks noGrp="1"/>
          </p:cNvSpPr>
          <p:nvPr>
            <p:ph idx="1"/>
          </p:nvPr>
        </p:nvSpPr>
        <p:spPr/>
        <p:txBody>
          <a:bodyPr/>
          <a:lstStyle/>
          <a:p>
            <a:r>
              <a:rPr lang="en-GB" dirty="0"/>
              <a:t>Also means you can work without needing to be connected to the central server, </a:t>
            </a:r>
          </a:p>
          <a:p>
            <a:r>
              <a:rPr lang="en-GB" dirty="0"/>
              <a:t>and it’s a whole lot faster</a:t>
            </a:r>
          </a:p>
          <a:p>
            <a:endParaRPr lang="en-GB" dirty="0"/>
          </a:p>
        </p:txBody>
      </p:sp>
    </p:spTree>
    <p:extLst>
      <p:ext uri="{BB962C8B-B14F-4D97-AF65-F5344CB8AC3E}">
        <p14:creationId xmlns:p14="http://schemas.microsoft.com/office/powerpoint/2010/main" val="4133017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051DD-B2E8-4F33-9969-A4BB9C5D85FF}"/>
              </a:ext>
            </a:extLst>
          </p:cNvPr>
          <p:cNvSpPr>
            <a:spLocks noGrp="1"/>
          </p:cNvSpPr>
          <p:nvPr>
            <p:ph type="title"/>
          </p:nvPr>
        </p:nvSpPr>
        <p:spPr/>
        <p:txBody>
          <a:bodyPr/>
          <a:lstStyle/>
          <a:p>
            <a:r>
              <a:rPr lang="en-GB" dirty="0"/>
              <a:t>Disadvantages</a:t>
            </a:r>
          </a:p>
        </p:txBody>
      </p:sp>
      <p:sp>
        <p:nvSpPr>
          <p:cNvPr id="3" name="Content Placeholder 2">
            <a:extLst>
              <a:ext uri="{FF2B5EF4-FFF2-40B4-BE49-F238E27FC236}">
                <a16:creationId xmlns:a16="http://schemas.microsoft.com/office/drawing/2014/main" id="{CE442348-8D35-4AFA-ACF8-16458A6AB65E}"/>
              </a:ext>
            </a:extLst>
          </p:cNvPr>
          <p:cNvSpPr>
            <a:spLocks noGrp="1"/>
          </p:cNvSpPr>
          <p:nvPr>
            <p:ph idx="1"/>
          </p:nvPr>
        </p:nvSpPr>
        <p:spPr/>
        <p:txBody>
          <a:bodyPr/>
          <a:lstStyle/>
          <a:p>
            <a:r>
              <a:rPr lang="en-GB" dirty="0"/>
              <a:t>But does this mean it’s more complex, because every copy of a repository is </a:t>
            </a:r>
            <a:r>
              <a:rPr lang="en-GB" dirty="0" err="1"/>
              <a:t>kinda</a:t>
            </a:r>
            <a:r>
              <a:rPr lang="en-GB" dirty="0"/>
              <a:t> like a branch that needs to be merged back to the “shared repository”?</a:t>
            </a:r>
          </a:p>
        </p:txBody>
      </p:sp>
      <p:pic>
        <p:nvPicPr>
          <p:cNvPr id="7172" name="Picture 4" descr="77099e99060209eda33a58858fd7b962.jpg (600×315)">
            <a:extLst>
              <a:ext uri="{FF2B5EF4-FFF2-40B4-BE49-F238E27FC236}">
                <a16:creationId xmlns:a16="http://schemas.microsoft.com/office/drawing/2014/main" id="{CE39CE3D-F855-45C0-8B5E-95D5981A4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3848" y="3454884"/>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50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46369-E7E4-4755-AA6A-6B54103F455E}"/>
              </a:ext>
            </a:extLst>
          </p:cNvPr>
          <p:cNvSpPr>
            <a:spLocks noGrp="1"/>
          </p:cNvSpPr>
          <p:nvPr>
            <p:ph type="title"/>
          </p:nvPr>
        </p:nvSpPr>
        <p:spPr/>
        <p:txBody>
          <a:bodyPr>
            <a:normAutofit/>
          </a:bodyPr>
          <a:lstStyle/>
          <a:p>
            <a:r>
              <a:rPr lang="en-GB" dirty="0"/>
              <a:t>Microsoft’s Contributions</a:t>
            </a:r>
            <a:br>
              <a:rPr lang="en-GB" dirty="0"/>
            </a:br>
            <a:endParaRPr lang="en-GB" dirty="0"/>
          </a:p>
        </p:txBody>
      </p:sp>
      <p:sp>
        <p:nvSpPr>
          <p:cNvPr id="3" name="Content Placeholder 2">
            <a:extLst>
              <a:ext uri="{FF2B5EF4-FFF2-40B4-BE49-F238E27FC236}">
                <a16:creationId xmlns:a16="http://schemas.microsoft.com/office/drawing/2014/main" id="{7E64A6F1-2072-49E1-AB91-9E1EED4A215D}"/>
              </a:ext>
            </a:extLst>
          </p:cNvPr>
          <p:cNvSpPr>
            <a:spLocks noGrp="1"/>
          </p:cNvSpPr>
          <p:nvPr>
            <p:ph idx="1"/>
          </p:nvPr>
        </p:nvSpPr>
        <p:spPr/>
        <p:txBody>
          <a:bodyPr/>
          <a:lstStyle/>
          <a:p>
            <a:r>
              <a:rPr lang="en-GB" dirty="0"/>
              <a:t>Source Safe (1995)</a:t>
            </a:r>
          </a:p>
          <a:p>
            <a:pPr lvl="1"/>
            <a:r>
              <a:rPr lang="en-GB" dirty="0"/>
              <a:t>Lock based</a:t>
            </a:r>
          </a:p>
          <a:p>
            <a:pPr lvl="1"/>
            <a:r>
              <a:rPr lang="en-GB" dirty="0"/>
              <a:t>No central server</a:t>
            </a:r>
          </a:p>
          <a:p>
            <a:pPr lvl="1"/>
            <a:r>
              <a:rPr lang="en-GB" dirty="0"/>
              <a:t>Prone to corruption</a:t>
            </a:r>
          </a:p>
          <a:p>
            <a:r>
              <a:rPr lang="en-GB" dirty="0"/>
              <a:t>TFS(2000ands)</a:t>
            </a:r>
          </a:p>
          <a:p>
            <a:pPr lvl="1"/>
            <a:r>
              <a:rPr lang="en-GB" dirty="0"/>
              <a:t>Second foray into source control</a:t>
            </a:r>
          </a:p>
          <a:p>
            <a:pPr lvl="1"/>
            <a:r>
              <a:rPr lang="en-GB" dirty="0"/>
              <a:t>Had a central serval</a:t>
            </a:r>
          </a:p>
          <a:p>
            <a:pPr lvl="1"/>
            <a:r>
              <a:rPr lang="en-GB" dirty="0"/>
              <a:t>Was lock based (but changed)</a:t>
            </a:r>
          </a:p>
          <a:p>
            <a:pPr lvl="1"/>
            <a:r>
              <a:rPr lang="en-GB" dirty="0"/>
              <a:t>Still exists today (even at ASOS!)</a:t>
            </a:r>
          </a:p>
        </p:txBody>
      </p:sp>
      <p:pic>
        <p:nvPicPr>
          <p:cNvPr id="4" name="Picture 3">
            <a:extLst>
              <a:ext uri="{FF2B5EF4-FFF2-40B4-BE49-F238E27FC236}">
                <a16:creationId xmlns:a16="http://schemas.microsoft.com/office/drawing/2014/main" id="{51600D1B-F8B6-49A3-BC65-EC27238898EA}"/>
              </a:ext>
            </a:extLst>
          </p:cNvPr>
          <p:cNvPicPr>
            <a:picLocks noChangeAspect="1"/>
          </p:cNvPicPr>
          <p:nvPr/>
        </p:nvPicPr>
        <p:blipFill>
          <a:blip r:embed="rId2"/>
          <a:stretch>
            <a:fillRect/>
          </a:stretch>
        </p:blipFill>
        <p:spPr>
          <a:xfrm>
            <a:off x="7469465" y="2036574"/>
            <a:ext cx="2381250" cy="3343275"/>
          </a:xfrm>
          <a:prstGeom prst="rect">
            <a:avLst/>
          </a:prstGeom>
        </p:spPr>
      </p:pic>
    </p:spTree>
    <p:extLst>
      <p:ext uri="{BB962C8B-B14F-4D97-AF65-F5344CB8AC3E}">
        <p14:creationId xmlns:p14="http://schemas.microsoft.com/office/powerpoint/2010/main" val="36842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23A9F-C4E0-49D2-A1D5-160629B116A9}"/>
              </a:ext>
            </a:extLst>
          </p:cNvPr>
          <p:cNvSpPr>
            <a:spLocks noGrp="1"/>
          </p:cNvSpPr>
          <p:nvPr>
            <p:ph type="ctrTitle"/>
          </p:nvPr>
        </p:nvSpPr>
        <p:spPr/>
        <p:txBody>
          <a:bodyPr/>
          <a:lstStyle/>
          <a:p>
            <a:r>
              <a:rPr lang="en-GB" dirty="0"/>
              <a:t>Git Fundamentals</a:t>
            </a:r>
          </a:p>
        </p:txBody>
      </p:sp>
      <p:sp>
        <p:nvSpPr>
          <p:cNvPr id="3" name="Subtitle 2">
            <a:extLst>
              <a:ext uri="{FF2B5EF4-FFF2-40B4-BE49-F238E27FC236}">
                <a16:creationId xmlns:a16="http://schemas.microsoft.com/office/drawing/2014/main" id="{4A4BA08A-08A2-4287-AE52-C2415FA8C0B4}"/>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293534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1054-9C75-49EE-A7D6-6C18297F4025}"/>
              </a:ext>
            </a:extLst>
          </p:cNvPr>
          <p:cNvSpPr>
            <a:spLocks noGrp="1"/>
          </p:cNvSpPr>
          <p:nvPr>
            <p:ph type="title"/>
          </p:nvPr>
        </p:nvSpPr>
        <p:spPr/>
        <p:txBody>
          <a:bodyPr/>
          <a:lstStyle/>
          <a:p>
            <a:r>
              <a:rPr lang="en-GB" dirty="0"/>
              <a:t>In the beginning	</a:t>
            </a:r>
          </a:p>
        </p:txBody>
      </p:sp>
      <p:sp>
        <p:nvSpPr>
          <p:cNvPr id="3" name="Content Placeholder 2">
            <a:extLst>
              <a:ext uri="{FF2B5EF4-FFF2-40B4-BE49-F238E27FC236}">
                <a16:creationId xmlns:a16="http://schemas.microsoft.com/office/drawing/2014/main" id="{83663427-60CB-42FE-B796-FCB707879916}"/>
              </a:ext>
            </a:extLst>
          </p:cNvPr>
          <p:cNvSpPr>
            <a:spLocks noGrp="1"/>
          </p:cNvSpPr>
          <p:nvPr>
            <p:ph idx="1"/>
          </p:nvPr>
        </p:nvSpPr>
        <p:spPr/>
        <p:txBody>
          <a:bodyPr/>
          <a:lstStyle/>
          <a:p>
            <a:r>
              <a:rPr lang="en-GB" dirty="0"/>
              <a:t>There was git </a:t>
            </a:r>
            <a:r>
              <a:rPr lang="en-GB" dirty="0" err="1"/>
              <a:t>init</a:t>
            </a:r>
            <a:endParaRPr lang="en-GB" dirty="0"/>
          </a:p>
          <a:p>
            <a:r>
              <a:rPr lang="en-GB" dirty="0"/>
              <a:t>git-</a:t>
            </a:r>
            <a:r>
              <a:rPr lang="en-GB" dirty="0" err="1"/>
              <a:t>init</a:t>
            </a:r>
            <a:r>
              <a:rPr lang="en-GB" dirty="0"/>
              <a:t> - Create an empty Git repository or reinitialize an existing one</a:t>
            </a:r>
          </a:p>
        </p:txBody>
      </p:sp>
    </p:spTree>
    <p:extLst>
      <p:ext uri="{BB962C8B-B14F-4D97-AF65-F5344CB8AC3E}">
        <p14:creationId xmlns:p14="http://schemas.microsoft.com/office/powerpoint/2010/main" val="739110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E57C-E710-469F-8A9B-0ACDF6C4EADF}"/>
              </a:ext>
            </a:extLst>
          </p:cNvPr>
          <p:cNvSpPr>
            <a:spLocks noGrp="1"/>
          </p:cNvSpPr>
          <p:nvPr>
            <p:ph type="title"/>
          </p:nvPr>
        </p:nvSpPr>
        <p:spPr/>
        <p:txBody>
          <a:bodyPr/>
          <a:lstStyle/>
          <a:p>
            <a:r>
              <a:rPr lang="en-GB" dirty="0"/>
              <a:t>What did that do?</a:t>
            </a:r>
          </a:p>
        </p:txBody>
      </p:sp>
      <p:sp>
        <p:nvSpPr>
          <p:cNvPr id="4" name="Rectangle 1">
            <a:extLst>
              <a:ext uri="{FF2B5EF4-FFF2-40B4-BE49-F238E27FC236}">
                <a16:creationId xmlns:a16="http://schemas.microsoft.com/office/drawing/2014/main" id="{6F9EDC35-19A0-48CC-BDEE-E2B6A03A2530}"/>
              </a:ext>
            </a:extLst>
          </p:cNvPr>
          <p:cNvSpPr>
            <a:spLocks noGrp="1" noChangeArrowheads="1"/>
          </p:cNvSpPr>
          <p:nvPr>
            <p:ph idx="1"/>
          </p:nvPr>
        </p:nvSpPr>
        <p:spPr bwMode="auto">
          <a:xfrm>
            <a:off x="2412558" y="1758940"/>
            <a:ext cx="6314549" cy="6680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E443C"/>
                </a:solidFill>
                <a:effectLst/>
                <a:latin typeface="Georgia" panose="02040502050405020303" pitchFamily="18" charset="0"/>
              </a:rPr>
              <a:t>This command creates an empty Git repository </a:t>
            </a: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4E443C"/>
                </a:solidFill>
                <a:effectLst/>
                <a:latin typeface="Georgia" panose="02040502050405020303" pitchFamily="18" charset="0"/>
              </a:rPr>
              <a:t>basically a </a:t>
            </a:r>
            <a:r>
              <a:rPr kumimoji="0" lang="en-US" altLang="en-US" sz="1000" b="0" i="0" u="none" strike="noStrike" cap="none" normalizeH="0" baseline="0" dirty="0">
                <a:ln>
                  <a:noFill/>
                </a:ln>
                <a:solidFill>
                  <a:srgbClr val="F14E32"/>
                </a:solidFill>
                <a:effectLst/>
                <a:latin typeface="Courier"/>
              </a:rPr>
              <a:t>.git</a:t>
            </a:r>
            <a:r>
              <a:rPr kumimoji="0" lang="en-US" altLang="en-US" sz="1000" b="0" i="0" u="none" strike="noStrike" cap="none" normalizeH="0" baseline="0" dirty="0">
                <a:ln>
                  <a:noFill/>
                </a:ln>
                <a:solidFill>
                  <a:srgbClr val="4E443C"/>
                </a:solidFill>
                <a:effectLst/>
                <a:latin typeface="Georgia" panose="02040502050405020303" pitchFamily="18" charset="0"/>
              </a:rPr>
              <a:t> directory with subdirectories for </a:t>
            </a:r>
            <a:r>
              <a:rPr kumimoji="0" lang="en-US" altLang="en-US" sz="1000" b="0" i="0" u="none" strike="noStrike" cap="none" normalizeH="0" baseline="0" dirty="0">
                <a:ln>
                  <a:noFill/>
                </a:ln>
                <a:solidFill>
                  <a:srgbClr val="F14E32"/>
                </a:solidFill>
                <a:effectLst/>
                <a:latin typeface="Courier"/>
              </a:rPr>
              <a:t>objects</a:t>
            </a:r>
            <a:r>
              <a:rPr kumimoji="0" lang="en-US" altLang="en-US" sz="1000" b="0" i="0" u="none" strike="noStrike" cap="none" normalizeH="0" baseline="0" dirty="0">
                <a:ln>
                  <a:noFill/>
                </a:ln>
                <a:solidFill>
                  <a:srgbClr val="4E443C"/>
                </a:solidFill>
                <a:effectLst/>
                <a:latin typeface="Georgia" panose="02040502050405020303" pitchFamily="18" charset="0"/>
              </a:rPr>
              <a:t>, </a:t>
            </a:r>
            <a:r>
              <a:rPr kumimoji="0" lang="en-US" altLang="en-US" sz="1000" b="0" i="0" u="none" strike="noStrike" cap="none" normalizeH="0" baseline="0" dirty="0">
                <a:ln>
                  <a:noFill/>
                </a:ln>
                <a:solidFill>
                  <a:srgbClr val="F14E32"/>
                </a:solidFill>
                <a:effectLst/>
                <a:latin typeface="Courier"/>
              </a:rPr>
              <a:t>refs/heads</a:t>
            </a:r>
            <a:r>
              <a:rPr kumimoji="0" lang="en-US" altLang="en-US" sz="1000" b="0" i="0" u="none" strike="noStrike" cap="none" normalizeH="0" baseline="0" dirty="0">
                <a:ln>
                  <a:noFill/>
                </a:ln>
                <a:solidFill>
                  <a:srgbClr val="4E443C"/>
                </a:solidFill>
                <a:effectLst/>
                <a:latin typeface="Georgia" panose="02040502050405020303" pitchFamily="18" charset="0"/>
              </a:rPr>
              <a:t>, </a:t>
            </a:r>
            <a:r>
              <a:rPr kumimoji="0" lang="en-US" altLang="en-US" sz="1000" b="0" i="0" u="none" strike="noStrike" cap="none" normalizeH="0" baseline="0" dirty="0">
                <a:ln>
                  <a:noFill/>
                </a:ln>
                <a:solidFill>
                  <a:srgbClr val="F14E32"/>
                </a:solidFill>
                <a:effectLst/>
                <a:latin typeface="Courier"/>
              </a:rPr>
              <a:t>refs/tags</a:t>
            </a:r>
            <a:r>
              <a:rPr kumimoji="0" lang="en-US" altLang="en-US" sz="1000" b="0" i="0" u="none" strike="noStrike" cap="none" normalizeH="0" baseline="0" dirty="0">
                <a:ln>
                  <a:noFill/>
                </a:ln>
                <a:solidFill>
                  <a:srgbClr val="4E443C"/>
                </a:solidFill>
                <a:effectLst/>
                <a:latin typeface="Georgia" panose="02040502050405020303" pitchFamily="18" charset="0"/>
              </a:rPr>
              <a:t>, and template files.</a:t>
            </a:r>
          </a:p>
          <a:p>
            <a:pPr marR="0" lvl="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4E443C"/>
                </a:solidFill>
                <a:effectLst/>
                <a:latin typeface="Georgia" panose="02040502050405020303" pitchFamily="18" charset="0"/>
              </a:rPr>
              <a:t> An initial </a:t>
            </a:r>
            <a:r>
              <a:rPr kumimoji="0" lang="en-US" altLang="en-US" sz="1000" b="0" i="0" u="none" strike="noStrike" cap="none" normalizeH="0" baseline="0" dirty="0">
                <a:ln>
                  <a:noFill/>
                </a:ln>
                <a:solidFill>
                  <a:srgbClr val="F14E32"/>
                </a:solidFill>
                <a:effectLst/>
                <a:latin typeface="Courier"/>
              </a:rPr>
              <a:t>HEAD</a:t>
            </a:r>
            <a:r>
              <a:rPr kumimoji="0" lang="en-US" altLang="en-US" sz="1000" b="0" i="0" u="none" strike="noStrike" cap="none" normalizeH="0" baseline="0" dirty="0">
                <a:ln>
                  <a:noFill/>
                </a:ln>
                <a:solidFill>
                  <a:srgbClr val="4E443C"/>
                </a:solidFill>
                <a:effectLst/>
                <a:latin typeface="Georgia" panose="02040502050405020303" pitchFamily="18" charset="0"/>
              </a:rPr>
              <a:t> file that references the HEAD of the master branch is also created.</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A6F40EB-FB61-49DC-9065-43DE40398133}"/>
              </a:ext>
            </a:extLst>
          </p:cNvPr>
          <p:cNvPicPr>
            <a:picLocks noChangeAspect="1"/>
          </p:cNvPicPr>
          <p:nvPr/>
        </p:nvPicPr>
        <p:blipFill>
          <a:blip r:embed="rId2"/>
          <a:stretch>
            <a:fillRect/>
          </a:stretch>
        </p:blipFill>
        <p:spPr>
          <a:xfrm>
            <a:off x="3484628" y="2965613"/>
            <a:ext cx="4600575" cy="2114550"/>
          </a:xfrm>
          <a:prstGeom prst="rect">
            <a:avLst/>
          </a:prstGeom>
        </p:spPr>
      </p:pic>
    </p:spTree>
    <p:extLst>
      <p:ext uri="{BB962C8B-B14F-4D97-AF65-F5344CB8AC3E}">
        <p14:creationId xmlns:p14="http://schemas.microsoft.com/office/powerpoint/2010/main" val="1403720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4CA6-FC2D-4FF8-ABD8-3C7758B37A2A}"/>
              </a:ext>
            </a:extLst>
          </p:cNvPr>
          <p:cNvSpPr>
            <a:spLocks noGrp="1"/>
          </p:cNvSpPr>
          <p:nvPr>
            <p:ph type="title"/>
          </p:nvPr>
        </p:nvSpPr>
        <p:spPr/>
        <p:txBody>
          <a:bodyPr/>
          <a:lstStyle/>
          <a:p>
            <a:r>
              <a:rPr lang="en-GB" dirty="0"/>
              <a:t>What is HEAD?</a:t>
            </a:r>
          </a:p>
        </p:txBody>
      </p:sp>
      <p:sp>
        <p:nvSpPr>
          <p:cNvPr id="3" name="Content Placeholder 2">
            <a:extLst>
              <a:ext uri="{FF2B5EF4-FFF2-40B4-BE49-F238E27FC236}">
                <a16:creationId xmlns:a16="http://schemas.microsoft.com/office/drawing/2014/main" id="{90C6EB16-17E0-4120-BCF6-DFD9367E06FF}"/>
              </a:ext>
            </a:extLst>
          </p:cNvPr>
          <p:cNvSpPr>
            <a:spLocks noGrp="1"/>
          </p:cNvSpPr>
          <p:nvPr>
            <p:ph idx="1"/>
          </p:nvPr>
        </p:nvSpPr>
        <p:spPr/>
        <p:txBody>
          <a:bodyPr>
            <a:normAutofit lnSpcReduction="10000"/>
          </a:bodyPr>
          <a:lstStyle/>
          <a:p>
            <a:r>
              <a:rPr lang="en-GB" dirty="0"/>
              <a:t>Git refers to the current branch you are working on as HEAD</a:t>
            </a:r>
          </a:p>
          <a:p>
            <a:r>
              <a:rPr lang="en-GB" dirty="0"/>
              <a:t>The file contains the details of the branch </a:t>
            </a:r>
          </a:p>
          <a:p>
            <a:pPr fontAlgn="base"/>
            <a:r>
              <a:rPr lang="en-GB" dirty="0"/>
              <a:t>A head is simply a reference to a commit object. Each head has a name (branch name or tag name, etc). By default, there is a head in every repository called master. A repository can contain any number of heads. At any given time, one head is selected as the “current head.” This head is aliased to HEAD, always in capitals".</a:t>
            </a:r>
          </a:p>
          <a:p>
            <a:pPr fontAlgn="base"/>
            <a:r>
              <a:rPr lang="en-GB" dirty="0"/>
              <a:t>Note this difference: a “head” (lowercase) refers to any one of the named heads in the repository; “HEAD” (uppercase) refers exclusively to the currently active head. This distinction is used frequently in Git documentation.</a:t>
            </a:r>
          </a:p>
          <a:p>
            <a:endParaRPr lang="en-GB" dirty="0"/>
          </a:p>
        </p:txBody>
      </p:sp>
      <p:pic>
        <p:nvPicPr>
          <p:cNvPr id="5" name="Picture 4">
            <a:extLst>
              <a:ext uri="{FF2B5EF4-FFF2-40B4-BE49-F238E27FC236}">
                <a16:creationId xmlns:a16="http://schemas.microsoft.com/office/drawing/2014/main" id="{8065E5E1-07DF-4BD3-9115-40E2173D2E8E}"/>
              </a:ext>
            </a:extLst>
          </p:cNvPr>
          <p:cNvPicPr>
            <a:picLocks noChangeAspect="1"/>
          </p:cNvPicPr>
          <p:nvPr/>
        </p:nvPicPr>
        <p:blipFill>
          <a:blip r:embed="rId2"/>
          <a:stretch>
            <a:fillRect/>
          </a:stretch>
        </p:blipFill>
        <p:spPr>
          <a:xfrm>
            <a:off x="9297775" y="2165817"/>
            <a:ext cx="2476500" cy="647700"/>
          </a:xfrm>
          <a:prstGeom prst="rect">
            <a:avLst/>
          </a:prstGeom>
        </p:spPr>
      </p:pic>
    </p:spTree>
    <p:extLst>
      <p:ext uri="{BB962C8B-B14F-4D97-AF65-F5344CB8AC3E}">
        <p14:creationId xmlns:p14="http://schemas.microsoft.com/office/powerpoint/2010/main" val="3504765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AE1B-E570-4CAA-BC5C-4D37CE90335D}"/>
              </a:ext>
            </a:extLst>
          </p:cNvPr>
          <p:cNvSpPr>
            <a:spLocks noGrp="1"/>
          </p:cNvSpPr>
          <p:nvPr>
            <p:ph type="title"/>
          </p:nvPr>
        </p:nvSpPr>
        <p:spPr/>
        <p:txBody>
          <a:bodyPr/>
          <a:lstStyle/>
          <a:p>
            <a:r>
              <a:rPr lang="en-GB" dirty="0"/>
              <a:t>What is config</a:t>
            </a:r>
          </a:p>
        </p:txBody>
      </p:sp>
      <p:sp>
        <p:nvSpPr>
          <p:cNvPr id="3" name="Content Placeholder 2">
            <a:extLst>
              <a:ext uri="{FF2B5EF4-FFF2-40B4-BE49-F238E27FC236}">
                <a16:creationId xmlns:a16="http://schemas.microsoft.com/office/drawing/2014/main" id="{113DC557-3C3C-4BA6-9851-2583C5B1A5A2}"/>
              </a:ext>
            </a:extLst>
          </p:cNvPr>
          <p:cNvSpPr>
            <a:spLocks noGrp="1"/>
          </p:cNvSpPr>
          <p:nvPr>
            <p:ph idx="1"/>
          </p:nvPr>
        </p:nvSpPr>
        <p:spPr/>
        <p:txBody>
          <a:bodyPr/>
          <a:lstStyle/>
          <a:p>
            <a:r>
              <a:rPr lang="en-GB" dirty="0"/>
              <a:t>A file that contains configuration settings for the repo</a:t>
            </a:r>
          </a:p>
          <a:p>
            <a:r>
              <a:rPr lang="en-GB" dirty="0"/>
              <a:t>There is also a global config</a:t>
            </a:r>
          </a:p>
          <a:p>
            <a:r>
              <a:rPr lang="en-GB" dirty="0"/>
              <a:t>If you want to find where it is use</a:t>
            </a:r>
          </a:p>
          <a:p>
            <a:pPr marL="0" indent="0">
              <a:buNone/>
            </a:pPr>
            <a:r>
              <a:rPr lang="en-GB" dirty="0"/>
              <a:t> git config --list --show-origin</a:t>
            </a:r>
          </a:p>
          <a:p>
            <a:endParaRPr lang="en-GB" dirty="0"/>
          </a:p>
        </p:txBody>
      </p:sp>
      <p:pic>
        <p:nvPicPr>
          <p:cNvPr id="4" name="Picture 3">
            <a:extLst>
              <a:ext uri="{FF2B5EF4-FFF2-40B4-BE49-F238E27FC236}">
                <a16:creationId xmlns:a16="http://schemas.microsoft.com/office/drawing/2014/main" id="{5E323CBE-5754-4404-AC47-C9211E62B083}"/>
              </a:ext>
            </a:extLst>
          </p:cNvPr>
          <p:cNvPicPr>
            <a:picLocks noChangeAspect="1"/>
          </p:cNvPicPr>
          <p:nvPr/>
        </p:nvPicPr>
        <p:blipFill>
          <a:blip r:embed="rId2"/>
          <a:stretch>
            <a:fillRect/>
          </a:stretch>
        </p:blipFill>
        <p:spPr>
          <a:xfrm>
            <a:off x="7871282" y="3816872"/>
            <a:ext cx="3067050" cy="1562100"/>
          </a:xfrm>
          <a:prstGeom prst="rect">
            <a:avLst/>
          </a:prstGeom>
        </p:spPr>
      </p:pic>
    </p:spTree>
    <p:extLst>
      <p:ext uri="{BB962C8B-B14F-4D97-AF65-F5344CB8AC3E}">
        <p14:creationId xmlns:p14="http://schemas.microsoft.com/office/powerpoint/2010/main" val="1299858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9D81D7-7966-4173-9A0E-A0FB579CD583}"/>
              </a:ext>
            </a:extLst>
          </p:cNvPr>
          <p:cNvPicPr>
            <a:picLocks noChangeAspect="1"/>
          </p:cNvPicPr>
          <p:nvPr/>
        </p:nvPicPr>
        <p:blipFill>
          <a:blip r:embed="rId2"/>
          <a:stretch>
            <a:fillRect/>
          </a:stretch>
        </p:blipFill>
        <p:spPr>
          <a:xfrm>
            <a:off x="554414" y="544889"/>
            <a:ext cx="8877300" cy="3562350"/>
          </a:xfrm>
          <a:prstGeom prst="rect">
            <a:avLst/>
          </a:prstGeom>
        </p:spPr>
      </p:pic>
      <p:pic>
        <p:nvPicPr>
          <p:cNvPr id="5" name="Content Placeholder 4">
            <a:extLst>
              <a:ext uri="{FF2B5EF4-FFF2-40B4-BE49-F238E27FC236}">
                <a16:creationId xmlns:a16="http://schemas.microsoft.com/office/drawing/2014/main" id="{C13100E6-2D8F-45C3-A045-69162B22596F}"/>
              </a:ext>
            </a:extLst>
          </p:cNvPr>
          <p:cNvPicPr>
            <a:picLocks noGrp="1" noChangeAspect="1"/>
          </p:cNvPicPr>
          <p:nvPr>
            <p:ph idx="1"/>
          </p:nvPr>
        </p:nvPicPr>
        <p:blipFill>
          <a:blip r:embed="rId3"/>
          <a:stretch>
            <a:fillRect/>
          </a:stretch>
        </p:blipFill>
        <p:spPr>
          <a:xfrm>
            <a:off x="6552808" y="4615509"/>
            <a:ext cx="4648200" cy="1543050"/>
          </a:xfrm>
          <a:prstGeom prst="rect">
            <a:avLst/>
          </a:prstGeom>
        </p:spPr>
      </p:pic>
    </p:spTree>
    <p:extLst>
      <p:ext uri="{BB962C8B-B14F-4D97-AF65-F5344CB8AC3E}">
        <p14:creationId xmlns:p14="http://schemas.microsoft.com/office/powerpoint/2010/main" val="1823122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3384-F0BD-453C-8FEE-0E3B5FFC468B}"/>
              </a:ext>
            </a:extLst>
          </p:cNvPr>
          <p:cNvSpPr>
            <a:spLocks noGrp="1"/>
          </p:cNvSpPr>
          <p:nvPr>
            <p:ph type="title"/>
          </p:nvPr>
        </p:nvSpPr>
        <p:spPr/>
        <p:txBody>
          <a:bodyPr/>
          <a:lstStyle/>
          <a:p>
            <a:r>
              <a:rPr lang="en-GB" dirty="0"/>
              <a:t>Git description file???</a:t>
            </a:r>
          </a:p>
        </p:txBody>
      </p:sp>
      <p:sp>
        <p:nvSpPr>
          <p:cNvPr id="3" name="Content Placeholder 2">
            <a:extLst>
              <a:ext uri="{FF2B5EF4-FFF2-40B4-BE49-F238E27FC236}">
                <a16:creationId xmlns:a16="http://schemas.microsoft.com/office/drawing/2014/main" id="{A456315F-8A6A-4C62-A539-3893EA9447B6}"/>
              </a:ext>
            </a:extLst>
          </p:cNvPr>
          <p:cNvSpPr>
            <a:spLocks noGrp="1"/>
          </p:cNvSpPr>
          <p:nvPr>
            <p:ph idx="1"/>
          </p:nvPr>
        </p:nvSpPr>
        <p:spPr/>
        <p:txBody>
          <a:bodyPr/>
          <a:lstStyle/>
          <a:p>
            <a:r>
              <a:rPr lang="en-GB" dirty="0"/>
              <a:t>https://stackoverflow.com/questions/6866838/what-should-be-in-the-git-description-file</a:t>
            </a:r>
          </a:p>
        </p:txBody>
      </p:sp>
    </p:spTree>
    <p:extLst>
      <p:ext uri="{BB962C8B-B14F-4D97-AF65-F5344CB8AC3E}">
        <p14:creationId xmlns:p14="http://schemas.microsoft.com/office/powerpoint/2010/main" val="383567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8DF3-96DF-4DC9-A0F0-6775B3271E10}"/>
              </a:ext>
            </a:extLst>
          </p:cNvPr>
          <p:cNvSpPr>
            <a:spLocks noGrp="1"/>
          </p:cNvSpPr>
          <p:nvPr>
            <p:ph type="title"/>
          </p:nvPr>
        </p:nvSpPr>
        <p:spPr/>
        <p:txBody>
          <a:bodyPr/>
          <a:lstStyle/>
          <a:p>
            <a:r>
              <a:rPr lang="en-GB" dirty="0"/>
              <a:t>Definition</a:t>
            </a:r>
          </a:p>
        </p:txBody>
      </p:sp>
      <p:sp>
        <p:nvSpPr>
          <p:cNvPr id="3" name="Content Placeholder 2">
            <a:extLst>
              <a:ext uri="{FF2B5EF4-FFF2-40B4-BE49-F238E27FC236}">
                <a16:creationId xmlns:a16="http://schemas.microsoft.com/office/drawing/2014/main" id="{9E85A9B9-7C1D-48E6-97A1-2E4C15C9DF5C}"/>
              </a:ext>
            </a:extLst>
          </p:cNvPr>
          <p:cNvSpPr>
            <a:spLocks noGrp="1"/>
          </p:cNvSpPr>
          <p:nvPr>
            <p:ph idx="1"/>
          </p:nvPr>
        </p:nvSpPr>
        <p:spPr/>
        <p:txBody>
          <a:bodyPr/>
          <a:lstStyle/>
          <a:p>
            <a:r>
              <a:rPr lang="en-GB" dirty="0"/>
              <a:t>A component of software configuration management, version </a:t>
            </a:r>
            <a:r>
              <a:rPr lang="en-GB" b="1" dirty="0"/>
              <a:t>control</a:t>
            </a:r>
            <a:r>
              <a:rPr lang="en-GB" dirty="0"/>
              <a:t>, also known as revision </a:t>
            </a:r>
            <a:r>
              <a:rPr lang="en-GB" b="1" dirty="0"/>
              <a:t>control</a:t>
            </a:r>
            <a:r>
              <a:rPr lang="en-GB" dirty="0"/>
              <a:t> or </a:t>
            </a:r>
            <a:r>
              <a:rPr lang="en-GB" b="1" dirty="0"/>
              <a:t>source control</a:t>
            </a:r>
            <a:r>
              <a:rPr lang="en-GB" dirty="0"/>
              <a:t>, is the management of changes to documents, computer programs, large web sites, and other collections of information.</a:t>
            </a:r>
          </a:p>
        </p:txBody>
      </p:sp>
    </p:spTree>
    <p:extLst>
      <p:ext uri="{BB962C8B-B14F-4D97-AF65-F5344CB8AC3E}">
        <p14:creationId xmlns:p14="http://schemas.microsoft.com/office/powerpoint/2010/main" val="219066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19EFFE-5176-4374-A8FC-ACC394CC1FC6}"/>
              </a:ext>
            </a:extLst>
          </p:cNvPr>
          <p:cNvPicPr>
            <a:picLocks noChangeAspect="1"/>
          </p:cNvPicPr>
          <p:nvPr/>
        </p:nvPicPr>
        <p:blipFill>
          <a:blip r:embed="rId2"/>
          <a:stretch>
            <a:fillRect/>
          </a:stretch>
        </p:blipFill>
        <p:spPr>
          <a:xfrm>
            <a:off x="2742803" y="0"/>
            <a:ext cx="6706393" cy="6858000"/>
          </a:xfrm>
          <a:prstGeom prst="rect">
            <a:avLst/>
          </a:prstGeom>
        </p:spPr>
      </p:pic>
    </p:spTree>
    <p:extLst>
      <p:ext uri="{BB962C8B-B14F-4D97-AF65-F5344CB8AC3E}">
        <p14:creationId xmlns:p14="http://schemas.microsoft.com/office/powerpoint/2010/main" val="1687916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8E58-549E-4642-A857-4A90057F7DFB}"/>
              </a:ext>
            </a:extLst>
          </p:cNvPr>
          <p:cNvSpPr>
            <a:spLocks noGrp="1"/>
          </p:cNvSpPr>
          <p:nvPr>
            <p:ph type="title"/>
          </p:nvPr>
        </p:nvSpPr>
        <p:spPr/>
        <p:txBody>
          <a:bodyPr/>
          <a:lstStyle/>
          <a:p>
            <a:r>
              <a:rPr lang="en-GB" dirty="0"/>
              <a:t>Info = Excludes?</a:t>
            </a:r>
          </a:p>
        </p:txBody>
      </p:sp>
      <p:sp>
        <p:nvSpPr>
          <p:cNvPr id="3" name="Content Placeholder 2">
            <a:extLst>
              <a:ext uri="{FF2B5EF4-FFF2-40B4-BE49-F238E27FC236}">
                <a16:creationId xmlns:a16="http://schemas.microsoft.com/office/drawing/2014/main" id="{0C6F8D29-295E-4EAB-B431-984347A12A09}"/>
              </a:ext>
            </a:extLst>
          </p:cNvPr>
          <p:cNvSpPr>
            <a:spLocks noGrp="1"/>
          </p:cNvSpPr>
          <p:nvPr>
            <p:ph idx="1"/>
          </p:nvPr>
        </p:nvSpPr>
        <p:spPr/>
        <p:txBody>
          <a:bodyPr/>
          <a:lstStyle/>
          <a:p>
            <a:r>
              <a:rPr lang="en-GB" dirty="0"/>
              <a:t>Only one file in info - excludes</a:t>
            </a:r>
          </a:p>
          <a:p>
            <a:r>
              <a:rPr lang="en-GB" dirty="0"/>
              <a:t>Its’ about ignoring stuff</a:t>
            </a:r>
          </a:p>
        </p:txBody>
      </p:sp>
      <p:pic>
        <p:nvPicPr>
          <p:cNvPr id="4" name="Picture 3">
            <a:extLst>
              <a:ext uri="{FF2B5EF4-FFF2-40B4-BE49-F238E27FC236}">
                <a16:creationId xmlns:a16="http://schemas.microsoft.com/office/drawing/2014/main" id="{3F5F7C16-B12C-4BB4-8DCC-7ABDC4DF963E}"/>
              </a:ext>
            </a:extLst>
          </p:cNvPr>
          <p:cNvPicPr>
            <a:picLocks noChangeAspect="1"/>
          </p:cNvPicPr>
          <p:nvPr/>
        </p:nvPicPr>
        <p:blipFill>
          <a:blip r:embed="rId2"/>
          <a:stretch>
            <a:fillRect/>
          </a:stretch>
        </p:blipFill>
        <p:spPr>
          <a:xfrm>
            <a:off x="3629398" y="3376198"/>
            <a:ext cx="5362575" cy="1457325"/>
          </a:xfrm>
          <a:prstGeom prst="rect">
            <a:avLst/>
          </a:prstGeom>
        </p:spPr>
      </p:pic>
    </p:spTree>
    <p:extLst>
      <p:ext uri="{BB962C8B-B14F-4D97-AF65-F5344CB8AC3E}">
        <p14:creationId xmlns:p14="http://schemas.microsoft.com/office/powerpoint/2010/main" val="210656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83A40-7B45-4D64-821A-90BE7DBDDE63}"/>
              </a:ext>
            </a:extLst>
          </p:cNvPr>
          <p:cNvSpPr>
            <a:spLocks noGrp="1"/>
          </p:cNvSpPr>
          <p:nvPr>
            <p:ph type="title"/>
          </p:nvPr>
        </p:nvSpPr>
        <p:spPr/>
        <p:txBody>
          <a:bodyPr/>
          <a:lstStyle/>
          <a:p>
            <a:r>
              <a:rPr lang="en-GB" dirty="0"/>
              <a:t>There are three ways to do that!</a:t>
            </a:r>
          </a:p>
        </p:txBody>
      </p:sp>
      <p:sp>
        <p:nvSpPr>
          <p:cNvPr id="3" name="Content Placeholder 2">
            <a:extLst>
              <a:ext uri="{FF2B5EF4-FFF2-40B4-BE49-F238E27FC236}">
                <a16:creationId xmlns:a16="http://schemas.microsoft.com/office/drawing/2014/main" id="{8A066588-B322-45A6-A380-A56E680C78AA}"/>
              </a:ext>
            </a:extLst>
          </p:cNvPr>
          <p:cNvSpPr>
            <a:spLocks noGrp="1"/>
          </p:cNvSpPr>
          <p:nvPr>
            <p:ph idx="1"/>
          </p:nvPr>
        </p:nvSpPr>
        <p:spPr/>
        <p:txBody>
          <a:bodyPr/>
          <a:lstStyle/>
          <a:p>
            <a:r>
              <a:rPr lang="en-GB" dirty="0"/>
              <a:t>Excludes file (local to repo, doesn’t get shared with others)</a:t>
            </a:r>
          </a:p>
          <a:p>
            <a:r>
              <a:rPr lang="en-GB" dirty="0"/>
              <a:t>Global .</a:t>
            </a:r>
            <a:r>
              <a:rPr lang="en-GB" dirty="0" err="1"/>
              <a:t>gitignore</a:t>
            </a:r>
            <a:r>
              <a:rPr lang="en-GB" dirty="0"/>
              <a:t> (global to all your local repos, doesn’t get shared)</a:t>
            </a:r>
          </a:p>
          <a:p>
            <a:r>
              <a:rPr lang="en-GB" dirty="0"/>
              <a:t>Local .</a:t>
            </a:r>
            <a:r>
              <a:rPr lang="en-GB" dirty="0" err="1"/>
              <a:t>gitignore</a:t>
            </a:r>
            <a:r>
              <a:rPr lang="en-GB" dirty="0"/>
              <a:t> (local to repo, shared by everyone using the repo)</a:t>
            </a:r>
          </a:p>
        </p:txBody>
      </p:sp>
      <p:pic>
        <p:nvPicPr>
          <p:cNvPr id="4" name="Picture 3">
            <a:extLst>
              <a:ext uri="{FF2B5EF4-FFF2-40B4-BE49-F238E27FC236}">
                <a16:creationId xmlns:a16="http://schemas.microsoft.com/office/drawing/2014/main" id="{DF0FC6EC-B4D0-43D0-AC41-643E910B034C}"/>
              </a:ext>
            </a:extLst>
          </p:cNvPr>
          <p:cNvPicPr>
            <a:picLocks noChangeAspect="1"/>
          </p:cNvPicPr>
          <p:nvPr/>
        </p:nvPicPr>
        <p:blipFill>
          <a:blip r:embed="rId2"/>
          <a:stretch>
            <a:fillRect/>
          </a:stretch>
        </p:blipFill>
        <p:spPr>
          <a:xfrm>
            <a:off x="3546785" y="3266829"/>
            <a:ext cx="7172325" cy="3114675"/>
          </a:xfrm>
          <a:prstGeom prst="rect">
            <a:avLst/>
          </a:prstGeom>
        </p:spPr>
      </p:pic>
    </p:spTree>
    <p:extLst>
      <p:ext uri="{BB962C8B-B14F-4D97-AF65-F5344CB8AC3E}">
        <p14:creationId xmlns:p14="http://schemas.microsoft.com/office/powerpoint/2010/main" val="1267924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893E-6623-4E95-B5B9-52B67B88126B}"/>
              </a:ext>
            </a:extLst>
          </p:cNvPr>
          <p:cNvSpPr>
            <a:spLocks noGrp="1"/>
          </p:cNvSpPr>
          <p:nvPr>
            <p:ph type="title"/>
          </p:nvPr>
        </p:nvSpPr>
        <p:spPr/>
        <p:txBody>
          <a:bodyPr/>
          <a:lstStyle/>
          <a:p>
            <a:r>
              <a:rPr lang="en-GB" dirty="0"/>
              <a:t>Hooks</a:t>
            </a:r>
          </a:p>
        </p:txBody>
      </p:sp>
      <p:sp>
        <p:nvSpPr>
          <p:cNvPr id="3" name="Content Placeholder 2">
            <a:extLst>
              <a:ext uri="{FF2B5EF4-FFF2-40B4-BE49-F238E27FC236}">
                <a16:creationId xmlns:a16="http://schemas.microsoft.com/office/drawing/2014/main" id="{68836609-6E97-4D3D-9D19-C5079FD37F85}"/>
              </a:ext>
            </a:extLst>
          </p:cNvPr>
          <p:cNvSpPr>
            <a:spLocks noGrp="1"/>
          </p:cNvSpPr>
          <p:nvPr>
            <p:ph idx="1"/>
          </p:nvPr>
        </p:nvSpPr>
        <p:spPr/>
        <p:txBody>
          <a:bodyPr/>
          <a:lstStyle/>
          <a:p>
            <a:r>
              <a:rPr lang="en-GB" dirty="0"/>
              <a:t>Extension points for extending the behaviour of existing git commands by running your own code</a:t>
            </a:r>
          </a:p>
          <a:p>
            <a:r>
              <a:rPr lang="en-GB" dirty="0"/>
              <a:t>Contains some samples for each hook (which you can enable by removing the .sample extension)</a:t>
            </a:r>
          </a:p>
          <a:p>
            <a:r>
              <a:rPr lang="en-GB" dirty="0"/>
              <a:t>Read more here https://git-scm.com/book/gr/v2/Customizing-Git-Git-Hooks</a:t>
            </a:r>
          </a:p>
        </p:txBody>
      </p:sp>
      <p:pic>
        <p:nvPicPr>
          <p:cNvPr id="4" name="Picture 3">
            <a:extLst>
              <a:ext uri="{FF2B5EF4-FFF2-40B4-BE49-F238E27FC236}">
                <a16:creationId xmlns:a16="http://schemas.microsoft.com/office/drawing/2014/main" id="{8858B56B-EE65-4809-AA34-91AD6D25B8D9}"/>
              </a:ext>
            </a:extLst>
          </p:cNvPr>
          <p:cNvPicPr>
            <a:picLocks noChangeAspect="1"/>
          </p:cNvPicPr>
          <p:nvPr/>
        </p:nvPicPr>
        <p:blipFill>
          <a:blip r:embed="rId2"/>
          <a:stretch>
            <a:fillRect/>
          </a:stretch>
        </p:blipFill>
        <p:spPr>
          <a:xfrm>
            <a:off x="6280699" y="4269704"/>
            <a:ext cx="5467350" cy="2409825"/>
          </a:xfrm>
          <a:prstGeom prst="rect">
            <a:avLst/>
          </a:prstGeom>
        </p:spPr>
      </p:pic>
    </p:spTree>
    <p:extLst>
      <p:ext uri="{BB962C8B-B14F-4D97-AF65-F5344CB8AC3E}">
        <p14:creationId xmlns:p14="http://schemas.microsoft.com/office/powerpoint/2010/main" val="2688112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CF6A1-2500-499F-8017-E701DD51D704}"/>
              </a:ext>
            </a:extLst>
          </p:cNvPr>
          <p:cNvSpPr>
            <a:spLocks noGrp="1"/>
          </p:cNvSpPr>
          <p:nvPr>
            <p:ph type="title"/>
          </p:nvPr>
        </p:nvSpPr>
        <p:spPr/>
        <p:txBody>
          <a:bodyPr/>
          <a:lstStyle/>
          <a:p>
            <a:r>
              <a:rPr lang="en-GB" dirty="0"/>
              <a:t>Objects?</a:t>
            </a:r>
          </a:p>
        </p:txBody>
      </p:sp>
      <p:sp>
        <p:nvSpPr>
          <p:cNvPr id="3" name="Content Placeholder 2">
            <a:extLst>
              <a:ext uri="{FF2B5EF4-FFF2-40B4-BE49-F238E27FC236}">
                <a16:creationId xmlns:a16="http://schemas.microsoft.com/office/drawing/2014/main" id="{103D1C1D-C910-4FBA-A014-7A7BA9C67232}"/>
              </a:ext>
            </a:extLst>
          </p:cNvPr>
          <p:cNvSpPr>
            <a:spLocks noGrp="1"/>
          </p:cNvSpPr>
          <p:nvPr>
            <p:ph idx="1"/>
          </p:nvPr>
        </p:nvSpPr>
        <p:spPr/>
        <p:txBody>
          <a:bodyPr/>
          <a:lstStyle/>
          <a:p>
            <a:r>
              <a:rPr lang="en-GB" dirty="0"/>
              <a:t>There are two empty directories </a:t>
            </a:r>
          </a:p>
          <a:p>
            <a:pPr lvl="1"/>
            <a:r>
              <a:rPr lang="en-GB" dirty="0"/>
              <a:t>Info </a:t>
            </a:r>
          </a:p>
          <a:p>
            <a:pPr lvl="1"/>
            <a:r>
              <a:rPr lang="en-GB" dirty="0"/>
              <a:t>Pack</a:t>
            </a:r>
          </a:p>
          <a:p>
            <a:r>
              <a:rPr lang="en-GB" dirty="0"/>
              <a:t>What could they be for?</a:t>
            </a:r>
          </a:p>
        </p:txBody>
      </p:sp>
      <p:pic>
        <p:nvPicPr>
          <p:cNvPr id="4" name="Picture 3">
            <a:extLst>
              <a:ext uri="{FF2B5EF4-FFF2-40B4-BE49-F238E27FC236}">
                <a16:creationId xmlns:a16="http://schemas.microsoft.com/office/drawing/2014/main" id="{5046AC15-B744-4329-89BE-390FE367B0C0}"/>
              </a:ext>
            </a:extLst>
          </p:cNvPr>
          <p:cNvPicPr>
            <a:picLocks noChangeAspect="1"/>
          </p:cNvPicPr>
          <p:nvPr/>
        </p:nvPicPr>
        <p:blipFill>
          <a:blip r:embed="rId2"/>
          <a:stretch>
            <a:fillRect/>
          </a:stretch>
        </p:blipFill>
        <p:spPr>
          <a:xfrm>
            <a:off x="7739847" y="957556"/>
            <a:ext cx="3876675" cy="1228725"/>
          </a:xfrm>
          <a:prstGeom prst="rect">
            <a:avLst/>
          </a:prstGeom>
        </p:spPr>
      </p:pic>
    </p:spTree>
    <p:extLst>
      <p:ext uri="{BB962C8B-B14F-4D97-AF65-F5344CB8AC3E}">
        <p14:creationId xmlns:p14="http://schemas.microsoft.com/office/powerpoint/2010/main" val="2462235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0B9A-2D78-45E3-A966-EC523258AE45}"/>
              </a:ext>
            </a:extLst>
          </p:cNvPr>
          <p:cNvSpPr>
            <a:spLocks noGrp="1"/>
          </p:cNvSpPr>
          <p:nvPr>
            <p:ph type="title"/>
          </p:nvPr>
        </p:nvSpPr>
        <p:spPr/>
        <p:txBody>
          <a:bodyPr/>
          <a:lstStyle/>
          <a:p>
            <a:r>
              <a:rPr lang="en-GB" dirty="0"/>
              <a:t>Git object definition</a:t>
            </a:r>
          </a:p>
        </p:txBody>
      </p:sp>
      <p:sp>
        <p:nvSpPr>
          <p:cNvPr id="3" name="Content Placeholder 2">
            <a:extLst>
              <a:ext uri="{FF2B5EF4-FFF2-40B4-BE49-F238E27FC236}">
                <a16:creationId xmlns:a16="http://schemas.microsoft.com/office/drawing/2014/main" id="{9B3BC95D-B252-4D70-9017-C4AD4A1739A3}"/>
              </a:ext>
            </a:extLst>
          </p:cNvPr>
          <p:cNvSpPr>
            <a:spLocks noGrp="1"/>
          </p:cNvSpPr>
          <p:nvPr>
            <p:ph idx="1"/>
          </p:nvPr>
        </p:nvSpPr>
        <p:spPr/>
        <p:txBody>
          <a:bodyPr>
            <a:normAutofit fontScale="92500" lnSpcReduction="20000"/>
          </a:bodyPr>
          <a:lstStyle/>
          <a:p>
            <a:r>
              <a:rPr lang="en-GB" dirty="0"/>
              <a:t>Blob</a:t>
            </a:r>
          </a:p>
          <a:p>
            <a:pPr lvl="1"/>
            <a:r>
              <a:rPr lang="en-GB" dirty="0"/>
              <a:t>File contents</a:t>
            </a:r>
          </a:p>
          <a:p>
            <a:r>
              <a:rPr lang="en-GB" dirty="0"/>
              <a:t>Tree</a:t>
            </a:r>
          </a:p>
          <a:p>
            <a:pPr lvl="1"/>
            <a:r>
              <a:rPr lang="en-GB" dirty="0"/>
              <a:t>Represents a directory and contents, has pointers to other trees and blobs </a:t>
            </a:r>
          </a:p>
          <a:p>
            <a:pPr lvl="1"/>
            <a:r>
              <a:rPr lang="en-GB" dirty="0"/>
              <a:t>Trees are created using the index</a:t>
            </a:r>
          </a:p>
          <a:p>
            <a:r>
              <a:rPr lang="en-GB" dirty="0"/>
              <a:t>Commit</a:t>
            </a:r>
          </a:p>
          <a:p>
            <a:pPr lvl="1"/>
            <a:r>
              <a:rPr lang="en-GB" dirty="0"/>
              <a:t>A pointer to a tree (top level tree)</a:t>
            </a:r>
          </a:p>
          <a:p>
            <a:pPr lvl="1"/>
            <a:r>
              <a:rPr lang="en-GB" dirty="0"/>
              <a:t>A pointer to previous commit</a:t>
            </a:r>
          </a:p>
          <a:p>
            <a:pPr lvl="1"/>
            <a:r>
              <a:rPr lang="en-GB" dirty="0"/>
              <a:t>Some information about the commit (message, author, committer, timestamp)</a:t>
            </a:r>
          </a:p>
          <a:p>
            <a:pPr marL="457200" lvl="1" indent="0">
              <a:buNone/>
            </a:pPr>
            <a:r>
              <a:rPr lang="en-GB" dirty="0"/>
              <a:t>			</a:t>
            </a:r>
          </a:p>
          <a:p>
            <a:r>
              <a:rPr lang="en-GB" dirty="0"/>
              <a:t>git cat-file for the curious!</a:t>
            </a:r>
          </a:p>
          <a:p>
            <a:pPr lvl="1"/>
            <a:r>
              <a:rPr lang="en-GB" dirty="0"/>
              <a:t>-p  (prints contents)</a:t>
            </a:r>
          </a:p>
          <a:p>
            <a:pPr lvl="1"/>
            <a:r>
              <a:rPr lang="en-GB" dirty="0"/>
              <a:t>-t describes the type</a:t>
            </a:r>
          </a:p>
          <a:p>
            <a:pPr lvl="1"/>
            <a:endParaRPr lang="en-GB" dirty="0"/>
          </a:p>
          <a:p>
            <a:endParaRPr lang="en-GB" dirty="0"/>
          </a:p>
        </p:txBody>
      </p:sp>
    </p:spTree>
    <p:extLst>
      <p:ext uri="{BB962C8B-B14F-4D97-AF65-F5344CB8AC3E}">
        <p14:creationId xmlns:p14="http://schemas.microsoft.com/office/powerpoint/2010/main" val="1230467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61693-C45B-42DC-9B44-75FD3A1E60BD}"/>
              </a:ext>
            </a:extLst>
          </p:cNvPr>
          <p:cNvSpPr>
            <a:spLocks noGrp="1"/>
          </p:cNvSpPr>
          <p:nvPr>
            <p:ph type="title"/>
          </p:nvPr>
        </p:nvSpPr>
        <p:spPr/>
        <p:txBody>
          <a:bodyPr/>
          <a:lstStyle/>
          <a:p>
            <a:r>
              <a:rPr lang="en-GB" dirty="0"/>
              <a:t>Lets look at the root of the tree</a:t>
            </a:r>
          </a:p>
        </p:txBody>
      </p:sp>
      <p:sp>
        <p:nvSpPr>
          <p:cNvPr id="3" name="Content Placeholder 2">
            <a:extLst>
              <a:ext uri="{FF2B5EF4-FFF2-40B4-BE49-F238E27FC236}">
                <a16:creationId xmlns:a16="http://schemas.microsoft.com/office/drawing/2014/main" id="{8BBEC83A-F0A8-4916-B5D5-058957AA5A2C}"/>
              </a:ext>
            </a:extLst>
          </p:cNvPr>
          <p:cNvSpPr>
            <a:spLocks noGrp="1"/>
          </p:cNvSpPr>
          <p:nvPr>
            <p:ph idx="1"/>
          </p:nvPr>
        </p:nvSpPr>
        <p:spPr/>
        <p:txBody>
          <a:bodyPr/>
          <a:lstStyle/>
          <a:p>
            <a:r>
              <a:rPr lang="en-GB" dirty="0"/>
              <a:t> git cat-file -p "master^{tree}"</a:t>
            </a:r>
          </a:p>
        </p:txBody>
      </p:sp>
      <p:pic>
        <p:nvPicPr>
          <p:cNvPr id="4" name="Picture 3">
            <a:extLst>
              <a:ext uri="{FF2B5EF4-FFF2-40B4-BE49-F238E27FC236}">
                <a16:creationId xmlns:a16="http://schemas.microsoft.com/office/drawing/2014/main" id="{90E18F63-4CA8-4B32-8E2F-D67D97B89DB9}"/>
              </a:ext>
            </a:extLst>
          </p:cNvPr>
          <p:cNvPicPr>
            <a:picLocks noChangeAspect="1"/>
          </p:cNvPicPr>
          <p:nvPr/>
        </p:nvPicPr>
        <p:blipFill>
          <a:blip r:embed="rId2"/>
          <a:stretch>
            <a:fillRect/>
          </a:stretch>
        </p:blipFill>
        <p:spPr>
          <a:xfrm>
            <a:off x="4018765" y="3609092"/>
            <a:ext cx="6134100" cy="1638300"/>
          </a:xfrm>
          <a:prstGeom prst="rect">
            <a:avLst/>
          </a:prstGeom>
        </p:spPr>
      </p:pic>
    </p:spTree>
    <p:extLst>
      <p:ext uri="{BB962C8B-B14F-4D97-AF65-F5344CB8AC3E}">
        <p14:creationId xmlns:p14="http://schemas.microsoft.com/office/powerpoint/2010/main" val="2204934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0B9A-2D78-45E3-A966-EC523258AE45}"/>
              </a:ext>
            </a:extLst>
          </p:cNvPr>
          <p:cNvSpPr>
            <a:spLocks noGrp="1"/>
          </p:cNvSpPr>
          <p:nvPr>
            <p:ph type="title"/>
          </p:nvPr>
        </p:nvSpPr>
        <p:spPr/>
        <p:txBody>
          <a:bodyPr/>
          <a:lstStyle/>
          <a:p>
            <a:r>
              <a:rPr lang="en-GB" dirty="0"/>
              <a:t>Git object definition</a:t>
            </a:r>
          </a:p>
        </p:txBody>
      </p:sp>
      <p:sp>
        <p:nvSpPr>
          <p:cNvPr id="3" name="Content Placeholder 2">
            <a:extLst>
              <a:ext uri="{FF2B5EF4-FFF2-40B4-BE49-F238E27FC236}">
                <a16:creationId xmlns:a16="http://schemas.microsoft.com/office/drawing/2014/main" id="{9B3BC95D-B252-4D70-9017-C4AD4A1739A3}"/>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49B4DFFD-368C-4473-9E7C-8A2E29067B78}"/>
              </a:ext>
            </a:extLst>
          </p:cNvPr>
          <p:cNvPicPr>
            <a:picLocks noChangeAspect="1"/>
          </p:cNvPicPr>
          <p:nvPr/>
        </p:nvPicPr>
        <p:blipFill>
          <a:blip r:embed="rId2"/>
          <a:stretch>
            <a:fillRect/>
          </a:stretch>
        </p:blipFill>
        <p:spPr>
          <a:xfrm>
            <a:off x="4885048" y="1825625"/>
            <a:ext cx="6324600" cy="1733550"/>
          </a:xfrm>
          <a:prstGeom prst="rect">
            <a:avLst/>
          </a:prstGeom>
        </p:spPr>
      </p:pic>
    </p:spTree>
    <p:extLst>
      <p:ext uri="{BB962C8B-B14F-4D97-AF65-F5344CB8AC3E}">
        <p14:creationId xmlns:p14="http://schemas.microsoft.com/office/powerpoint/2010/main" val="364000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F83C3-D452-4061-8C63-6B0DAB1B80DB}"/>
              </a:ext>
            </a:extLst>
          </p:cNvPr>
          <p:cNvSpPr>
            <a:spLocks noGrp="1"/>
          </p:cNvSpPr>
          <p:nvPr>
            <p:ph type="title"/>
          </p:nvPr>
        </p:nvSpPr>
        <p:spPr/>
        <p:txBody>
          <a:bodyPr/>
          <a:lstStyle/>
          <a:p>
            <a:r>
              <a:rPr lang="en-GB" dirty="0"/>
              <a:t>Refs?</a:t>
            </a:r>
          </a:p>
        </p:txBody>
      </p:sp>
      <p:sp>
        <p:nvSpPr>
          <p:cNvPr id="3" name="Content Placeholder 2">
            <a:extLst>
              <a:ext uri="{FF2B5EF4-FFF2-40B4-BE49-F238E27FC236}">
                <a16:creationId xmlns:a16="http://schemas.microsoft.com/office/drawing/2014/main" id="{2DB8B504-A79B-4DC5-855B-682D8BBD17C7}"/>
              </a:ext>
            </a:extLst>
          </p:cNvPr>
          <p:cNvSpPr>
            <a:spLocks noGrp="1"/>
          </p:cNvSpPr>
          <p:nvPr>
            <p:ph idx="1"/>
          </p:nvPr>
        </p:nvSpPr>
        <p:spPr/>
        <p:txBody>
          <a:bodyPr/>
          <a:lstStyle/>
          <a:p>
            <a:r>
              <a:rPr lang="en-GB" dirty="0"/>
              <a:t>Also has two empty directories</a:t>
            </a:r>
          </a:p>
          <a:p>
            <a:pPr lvl="1"/>
            <a:r>
              <a:rPr lang="en-GB" dirty="0"/>
              <a:t>heads</a:t>
            </a:r>
          </a:p>
          <a:p>
            <a:pPr lvl="1"/>
            <a:r>
              <a:rPr lang="en-GB" dirty="0"/>
              <a:t>tags</a:t>
            </a:r>
          </a:p>
        </p:txBody>
      </p:sp>
      <p:pic>
        <p:nvPicPr>
          <p:cNvPr id="4" name="Picture 3">
            <a:extLst>
              <a:ext uri="{FF2B5EF4-FFF2-40B4-BE49-F238E27FC236}">
                <a16:creationId xmlns:a16="http://schemas.microsoft.com/office/drawing/2014/main" id="{96362B2C-08A3-4C11-B24C-D6A7D6852224}"/>
              </a:ext>
            </a:extLst>
          </p:cNvPr>
          <p:cNvPicPr>
            <a:picLocks noChangeAspect="1"/>
          </p:cNvPicPr>
          <p:nvPr/>
        </p:nvPicPr>
        <p:blipFill>
          <a:blip r:embed="rId2"/>
          <a:stretch>
            <a:fillRect/>
          </a:stretch>
        </p:blipFill>
        <p:spPr>
          <a:xfrm>
            <a:off x="7249653" y="3304733"/>
            <a:ext cx="3876675" cy="1247775"/>
          </a:xfrm>
          <a:prstGeom prst="rect">
            <a:avLst/>
          </a:prstGeom>
        </p:spPr>
      </p:pic>
    </p:spTree>
    <p:extLst>
      <p:ext uri="{BB962C8B-B14F-4D97-AF65-F5344CB8AC3E}">
        <p14:creationId xmlns:p14="http://schemas.microsoft.com/office/powerpoint/2010/main" val="3105268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024E-10C1-493D-89F6-E7477515A980}"/>
              </a:ext>
            </a:extLst>
          </p:cNvPr>
          <p:cNvSpPr>
            <a:spLocks noGrp="1"/>
          </p:cNvSpPr>
          <p:nvPr>
            <p:ph type="title"/>
          </p:nvPr>
        </p:nvSpPr>
        <p:spPr/>
        <p:txBody>
          <a:bodyPr/>
          <a:lstStyle/>
          <a:p>
            <a:r>
              <a:rPr lang="en-GB" dirty="0"/>
              <a:t>Types of References</a:t>
            </a:r>
          </a:p>
        </p:txBody>
      </p:sp>
      <p:sp>
        <p:nvSpPr>
          <p:cNvPr id="3" name="Content Placeholder 2">
            <a:extLst>
              <a:ext uri="{FF2B5EF4-FFF2-40B4-BE49-F238E27FC236}">
                <a16:creationId xmlns:a16="http://schemas.microsoft.com/office/drawing/2014/main" id="{F9588B91-3235-494D-BAD8-065075A45405}"/>
              </a:ext>
            </a:extLst>
          </p:cNvPr>
          <p:cNvSpPr>
            <a:spLocks noGrp="1"/>
          </p:cNvSpPr>
          <p:nvPr>
            <p:ph idx="1"/>
          </p:nvPr>
        </p:nvSpPr>
        <p:spPr/>
        <p:txBody>
          <a:bodyPr>
            <a:normAutofit fontScale="92500" lnSpcReduction="20000"/>
          </a:bodyPr>
          <a:lstStyle/>
          <a:p>
            <a:r>
              <a:rPr lang="en-GB" dirty="0"/>
              <a:t>Branch</a:t>
            </a:r>
          </a:p>
          <a:p>
            <a:pPr lvl="1"/>
            <a:r>
              <a:rPr lang="en-GB" dirty="0"/>
              <a:t>Is a named reference to a commit </a:t>
            </a:r>
          </a:p>
          <a:p>
            <a:pPr lvl="1"/>
            <a:r>
              <a:rPr lang="en-GB" dirty="0"/>
              <a:t>Can change which commit it points at</a:t>
            </a:r>
          </a:p>
          <a:p>
            <a:pPr lvl="1"/>
            <a:r>
              <a:rPr lang="en-GB" dirty="0"/>
              <a:t>HEAD is the current reference to the current branch</a:t>
            </a:r>
          </a:p>
          <a:p>
            <a:r>
              <a:rPr lang="en-GB" dirty="0"/>
              <a:t>Tag</a:t>
            </a:r>
          </a:p>
          <a:p>
            <a:pPr lvl="1"/>
            <a:r>
              <a:rPr lang="en-GB" dirty="0"/>
              <a:t>Two types, annotated and lightweight</a:t>
            </a:r>
          </a:p>
          <a:p>
            <a:pPr lvl="1"/>
            <a:r>
              <a:rPr lang="en-GB" dirty="0"/>
              <a:t>Similar to a commit,  it contains a tagger, a date, a message, and a pointer, however points to a commit rather than a tree</a:t>
            </a:r>
          </a:p>
          <a:p>
            <a:pPr lvl="1"/>
            <a:r>
              <a:rPr lang="en-GB" dirty="0"/>
              <a:t>Also like a branch, but it never moves</a:t>
            </a:r>
          </a:p>
          <a:p>
            <a:pPr lvl="1"/>
            <a:endParaRPr lang="en-GB" dirty="0"/>
          </a:p>
          <a:p>
            <a:r>
              <a:rPr lang="en-GB" dirty="0"/>
              <a:t>Remotes</a:t>
            </a:r>
          </a:p>
          <a:p>
            <a:pPr lvl="1"/>
            <a:r>
              <a:rPr lang="en-GB" dirty="0"/>
              <a:t>Read only</a:t>
            </a:r>
          </a:p>
          <a:p>
            <a:pPr lvl="1"/>
            <a:r>
              <a:rPr lang="en-GB" dirty="0"/>
              <a:t>HEAD will never point to it so you cant change it by committing</a:t>
            </a:r>
          </a:p>
          <a:p>
            <a:pPr lvl="1"/>
            <a:endParaRPr lang="en-GB" dirty="0"/>
          </a:p>
        </p:txBody>
      </p:sp>
    </p:spTree>
    <p:extLst>
      <p:ext uri="{BB962C8B-B14F-4D97-AF65-F5344CB8AC3E}">
        <p14:creationId xmlns:p14="http://schemas.microsoft.com/office/powerpoint/2010/main" val="56830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A911E-6BDC-4E52-AB0F-7D2DCA233C16}"/>
              </a:ext>
            </a:extLst>
          </p:cNvPr>
          <p:cNvSpPr>
            <a:spLocks noGrp="1"/>
          </p:cNvSpPr>
          <p:nvPr>
            <p:ph type="title"/>
          </p:nvPr>
        </p:nvSpPr>
        <p:spPr/>
        <p:txBody>
          <a:bodyPr/>
          <a:lstStyle/>
          <a:p>
            <a:r>
              <a:rPr lang="en-GB" dirty="0"/>
              <a:t>Examples from history (non software)</a:t>
            </a:r>
          </a:p>
        </p:txBody>
      </p:sp>
      <p:sp>
        <p:nvSpPr>
          <p:cNvPr id="3" name="Content Placeholder 2">
            <a:extLst>
              <a:ext uri="{FF2B5EF4-FFF2-40B4-BE49-F238E27FC236}">
                <a16:creationId xmlns:a16="http://schemas.microsoft.com/office/drawing/2014/main" id="{7E5B9D53-0A00-4C62-BB35-942E58FFD728}"/>
              </a:ext>
            </a:extLst>
          </p:cNvPr>
          <p:cNvSpPr>
            <a:spLocks noGrp="1"/>
          </p:cNvSpPr>
          <p:nvPr>
            <p:ph idx="1"/>
          </p:nvPr>
        </p:nvSpPr>
        <p:spPr/>
        <p:txBody>
          <a:bodyPr>
            <a:normAutofit fontScale="92500" lnSpcReduction="20000"/>
          </a:bodyPr>
          <a:lstStyle/>
          <a:p>
            <a:r>
              <a:rPr lang="en-GB" dirty="0"/>
              <a:t>Engineering revision control developed from formalized processes based on tracking revisions of early blueprints or </a:t>
            </a:r>
            <a:r>
              <a:rPr lang="en-GB" dirty="0">
                <a:hlinkClick r:id="rId2" tooltip="Whiteprint"/>
              </a:rPr>
              <a:t>bluelines</a:t>
            </a:r>
            <a:r>
              <a:rPr lang="en-GB" dirty="0"/>
              <a:t>. This system of control implicitly allowed returning to any earlier state of the design, for cases in which an engineering dead-end was reached in the development of the design. A revision table was used to keep track of the changes made. Additionally, the modified areas of the drawing were highlighted using revision clouds.</a:t>
            </a:r>
          </a:p>
          <a:p>
            <a:r>
              <a:rPr lang="en-GB" dirty="0"/>
              <a:t>Version control is widespread in business and law. Indeed, "contract redline" and "legal blackline" are some of the earliest forms of revision control,</a:t>
            </a:r>
            <a:r>
              <a:rPr lang="en-GB" baseline="30000" dirty="0">
                <a:hlinkClick r:id="rId3"/>
              </a:rPr>
              <a:t>[4]</a:t>
            </a:r>
            <a:r>
              <a:rPr lang="en-GB" dirty="0"/>
              <a:t> and are still employed in business and law with varying degrees of sophistication. The most sophisticated techniques are beginning to be used for the electronic tracking of changes to </a:t>
            </a:r>
            <a:r>
              <a:rPr lang="en-GB" dirty="0">
                <a:hlinkClick r:id="rId4" tooltip="CAD file (page does not exist)"/>
              </a:rPr>
              <a:t>CAD files</a:t>
            </a:r>
            <a:r>
              <a:rPr lang="en-GB" dirty="0"/>
              <a:t> (see </a:t>
            </a:r>
            <a:r>
              <a:rPr lang="en-GB" dirty="0">
                <a:hlinkClick r:id="rId5" tooltip="Product data management"/>
              </a:rPr>
              <a:t>product data management</a:t>
            </a:r>
            <a:r>
              <a:rPr lang="en-GB" dirty="0"/>
              <a:t>), supplanting the "manual" electronic implementation of traditional revision control.</a:t>
            </a:r>
            <a:r>
              <a:rPr lang="en-GB" baseline="30000" dirty="0"/>
              <a:t>[</a:t>
            </a:r>
            <a:endParaRPr lang="en-GB" dirty="0"/>
          </a:p>
          <a:p>
            <a:endParaRPr lang="en-GB" dirty="0"/>
          </a:p>
        </p:txBody>
      </p:sp>
    </p:spTree>
    <p:extLst>
      <p:ext uri="{BB962C8B-B14F-4D97-AF65-F5344CB8AC3E}">
        <p14:creationId xmlns:p14="http://schemas.microsoft.com/office/powerpoint/2010/main" val="1682308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0CAD4-6737-4E9E-A6C3-9D845203EC94}"/>
              </a:ext>
            </a:extLst>
          </p:cNvPr>
          <p:cNvSpPr>
            <a:spLocks noGrp="1"/>
          </p:cNvSpPr>
          <p:nvPr>
            <p:ph type="title"/>
          </p:nvPr>
        </p:nvSpPr>
        <p:spPr/>
        <p:txBody>
          <a:bodyPr/>
          <a:lstStyle/>
          <a:p>
            <a:r>
              <a:rPr lang="en-GB" dirty="0"/>
              <a:t>Worlds simplest example</a:t>
            </a:r>
          </a:p>
        </p:txBody>
      </p:sp>
      <p:sp>
        <p:nvSpPr>
          <p:cNvPr id="3" name="Content Placeholder 2">
            <a:extLst>
              <a:ext uri="{FF2B5EF4-FFF2-40B4-BE49-F238E27FC236}">
                <a16:creationId xmlns:a16="http://schemas.microsoft.com/office/drawing/2014/main" id="{9B9AFEFC-1FF5-459D-8EB8-C051ABAAC3BF}"/>
              </a:ext>
            </a:extLst>
          </p:cNvPr>
          <p:cNvSpPr>
            <a:spLocks noGrp="1"/>
          </p:cNvSpPr>
          <p:nvPr>
            <p:ph idx="1"/>
          </p:nvPr>
        </p:nvSpPr>
        <p:spPr>
          <a:xfrm>
            <a:off x="838200" y="1845945"/>
            <a:ext cx="10515600" cy="4351338"/>
          </a:xfrm>
        </p:spPr>
        <p:txBody>
          <a:bodyPr/>
          <a:lstStyle/>
          <a:p>
            <a:r>
              <a:rPr lang="en-GB" dirty="0"/>
              <a:t>Create a </a:t>
            </a:r>
            <a:r>
              <a:rPr lang="en-GB" dirty="0" err="1"/>
              <a:t>cs</a:t>
            </a:r>
            <a:r>
              <a:rPr lang="en-GB" dirty="0"/>
              <a:t> file called </a:t>
            </a:r>
            <a:r>
              <a:rPr lang="en-GB" dirty="0" err="1"/>
              <a:t>Calculator.cs</a:t>
            </a:r>
            <a:endParaRPr lang="en-GB" dirty="0"/>
          </a:p>
          <a:p>
            <a:endParaRPr lang="en-GB" dirty="0"/>
          </a:p>
        </p:txBody>
      </p:sp>
      <p:pic>
        <p:nvPicPr>
          <p:cNvPr id="4" name="Picture 3">
            <a:extLst>
              <a:ext uri="{FF2B5EF4-FFF2-40B4-BE49-F238E27FC236}">
                <a16:creationId xmlns:a16="http://schemas.microsoft.com/office/drawing/2014/main" id="{F77CC1FA-288C-4796-8F3E-141AB449034F}"/>
              </a:ext>
            </a:extLst>
          </p:cNvPr>
          <p:cNvPicPr>
            <a:picLocks noChangeAspect="1"/>
          </p:cNvPicPr>
          <p:nvPr/>
        </p:nvPicPr>
        <p:blipFill>
          <a:blip r:embed="rId2"/>
          <a:stretch>
            <a:fillRect/>
          </a:stretch>
        </p:blipFill>
        <p:spPr>
          <a:xfrm>
            <a:off x="3364865" y="2678112"/>
            <a:ext cx="4019550" cy="2009775"/>
          </a:xfrm>
          <a:prstGeom prst="rect">
            <a:avLst/>
          </a:prstGeom>
        </p:spPr>
      </p:pic>
    </p:spTree>
    <p:extLst>
      <p:ext uri="{BB962C8B-B14F-4D97-AF65-F5344CB8AC3E}">
        <p14:creationId xmlns:p14="http://schemas.microsoft.com/office/powerpoint/2010/main" val="1551711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0CAD4-6737-4E9E-A6C3-9D845203EC94}"/>
              </a:ext>
            </a:extLst>
          </p:cNvPr>
          <p:cNvSpPr>
            <a:spLocks noGrp="1"/>
          </p:cNvSpPr>
          <p:nvPr>
            <p:ph type="title"/>
          </p:nvPr>
        </p:nvSpPr>
        <p:spPr/>
        <p:txBody>
          <a:bodyPr/>
          <a:lstStyle/>
          <a:p>
            <a:r>
              <a:rPr lang="en-GB" dirty="0"/>
              <a:t>Worlds simplest build script</a:t>
            </a:r>
          </a:p>
        </p:txBody>
      </p:sp>
      <p:sp>
        <p:nvSpPr>
          <p:cNvPr id="3" name="Content Placeholder 2">
            <a:extLst>
              <a:ext uri="{FF2B5EF4-FFF2-40B4-BE49-F238E27FC236}">
                <a16:creationId xmlns:a16="http://schemas.microsoft.com/office/drawing/2014/main" id="{9B9AFEFC-1FF5-459D-8EB8-C051ABAAC3BF}"/>
              </a:ext>
            </a:extLst>
          </p:cNvPr>
          <p:cNvSpPr>
            <a:spLocks noGrp="1"/>
          </p:cNvSpPr>
          <p:nvPr>
            <p:ph idx="1"/>
          </p:nvPr>
        </p:nvSpPr>
        <p:spPr>
          <a:xfrm>
            <a:off x="838200" y="1845945"/>
            <a:ext cx="10515600" cy="4351338"/>
          </a:xfrm>
        </p:spPr>
        <p:txBody>
          <a:bodyPr/>
          <a:lstStyle/>
          <a:p>
            <a:r>
              <a:rPr lang="en-GB" dirty="0"/>
              <a:t>Create a file called build.cmd</a:t>
            </a:r>
          </a:p>
          <a:p>
            <a:endParaRPr lang="en-GB" dirty="0"/>
          </a:p>
        </p:txBody>
      </p:sp>
      <p:pic>
        <p:nvPicPr>
          <p:cNvPr id="5" name="Picture 4">
            <a:extLst>
              <a:ext uri="{FF2B5EF4-FFF2-40B4-BE49-F238E27FC236}">
                <a16:creationId xmlns:a16="http://schemas.microsoft.com/office/drawing/2014/main" id="{5C786F30-CBDD-4D58-B5CD-5B884765A607}"/>
              </a:ext>
            </a:extLst>
          </p:cNvPr>
          <p:cNvPicPr>
            <a:picLocks noChangeAspect="1"/>
          </p:cNvPicPr>
          <p:nvPr/>
        </p:nvPicPr>
        <p:blipFill>
          <a:blip r:embed="rId2"/>
          <a:stretch>
            <a:fillRect/>
          </a:stretch>
        </p:blipFill>
        <p:spPr>
          <a:xfrm>
            <a:off x="4104957" y="3144520"/>
            <a:ext cx="3514725" cy="609600"/>
          </a:xfrm>
          <a:prstGeom prst="rect">
            <a:avLst/>
          </a:prstGeom>
        </p:spPr>
      </p:pic>
    </p:spTree>
    <p:extLst>
      <p:ext uri="{BB962C8B-B14F-4D97-AF65-F5344CB8AC3E}">
        <p14:creationId xmlns:p14="http://schemas.microsoft.com/office/powerpoint/2010/main" val="723218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ADC3-8507-499C-A4B2-1F873F2B734F}"/>
              </a:ext>
            </a:extLst>
          </p:cNvPr>
          <p:cNvSpPr>
            <a:spLocks noGrp="1"/>
          </p:cNvSpPr>
          <p:nvPr>
            <p:ph type="title"/>
          </p:nvPr>
        </p:nvSpPr>
        <p:spPr/>
        <p:txBody>
          <a:bodyPr/>
          <a:lstStyle/>
          <a:p>
            <a:r>
              <a:rPr lang="en-GB" dirty="0"/>
              <a:t>Run it</a:t>
            </a:r>
          </a:p>
        </p:txBody>
      </p:sp>
      <p:pic>
        <p:nvPicPr>
          <p:cNvPr id="4" name="Picture 3">
            <a:extLst>
              <a:ext uri="{FF2B5EF4-FFF2-40B4-BE49-F238E27FC236}">
                <a16:creationId xmlns:a16="http://schemas.microsoft.com/office/drawing/2014/main" id="{CF191206-DDD6-44C1-92F5-6A0983BA1160}"/>
              </a:ext>
            </a:extLst>
          </p:cNvPr>
          <p:cNvPicPr>
            <a:picLocks noChangeAspect="1"/>
          </p:cNvPicPr>
          <p:nvPr/>
        </p:nvPicPr>
        <p:blipFill>
          <a:blip r:embed="rId2"/>
          <a:stretch>
            <a:fillRect/>
          </a:stretch>
        </p:blipFill>
        <p:spPr>
          <a:xfrm>
            <a:off x="2970530" y="1970087"/>
            <a:ext cx="4991100" cy="4238625"/>
          </a:xfrm>
          <a:prstGeom prst="rect">
            <a:avLst/>
          </a:prstGeom>
        </p:spPr>
      </p:pic>
    </p:spTree>
    <p:extLst>
      <p:ext uri="{BB962C8B-B14F-4D97-AF65-F5344CB8AC3E}">
        <p14:creationId xmlns:p14="http://schemas.microsoft.com/office/powerpoint/2010/main" val="2209531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004B-C134-40E2-9F94-BE07A74298BE}"/>
              </a:ext>
            </a:extLst>
          </p:cNvPr>
          <p:cNvSpPr>
            <a:spLocks noGrp="1"/>
          </p:cNvSpPr>
          <p:nvPr>
            <p:ph type="title"/>
          </p:nvPr>
        </p:nvSpPr>
        <p:spPr/>
        <p:txBody>
          <a:bodyPr/>
          <a:lstStyle/>
          <a:p>
            <a:r>
              <a:rPr lang="en-GB" dirty="0"/>
              <a:t>Cool, I want to source control now!</a:t>
            </a:r>
          </a:p>
        </p:txBody>
      </p:sp>
      <p:sp>
        <p:nvSpPr>
          <p:cNvPr id="3" name="Content Placeholder 2">
            <a:extLst>
              <a:ext uri="{FF2B5EF4-FFF2-40B4-BE49-F238E27FC236}">
                <a16:creationId xmlns:a16="http://schemas.microsoft.com/office/drawing/2014/main" id="{930F458F-B44F-4E57-BDA8-E2CD748AFCCE}"/>
              </a:ext>
            </a:extLst>
          </p:cNvPr>
          <p:cNvSpPr>
            <a:spLocks noGrp="1"/>
          </p:cNvSpPr>
          <p:nvPr>
            <p:ph idx="1"/>
          </p:nvPr>
        </p:nvSpPr>
        <p:spPr/>
        <p:txBody>
          <a:bodyPr>
            <a:normAutofit/>
          </a:bodyPr>
          <a:lstStyle/>
          <a:p>
            <a:r>
              <a:rPr lang="en-GB" dirty="0"/>
              <a:t>What stuff can I commit?</a:t>
            </a:r>
          </a:p>
          <a:p>
            <a:r>
              <a:rPr lang="en-GB" dirty="0"/>
              <a:t>Git status</a:t>
            </a:r>
          </a:p>
          <a:p>
            <a:endParaRPr lang="en-GB" dirty="0"/>
          </a:p>
          <a:p>
            <a:endParaRPr lang="en-GB" dirty="0"/>
          </a:p>
          <a:p>
            <a:endParaRPr lang="en-GB" dirty="0"/>
          </a:p>
          <a:p>
            <a:r>
              <a:rPr lang="en-GB" dirty="0"/>
              <a:t>But I don’t want to check in that bin folder!</a:t>
            </a:r>
          </a:p>
          <a:p>
            <a:pPr lvl="1"/>
            <a:r>
              <a:rPr lang="en-GB" dirty="0"/>
              <a:t>Why – it’s a transient thing that is the result of </a:t>
            </a:r>
            <a:r>
              <a:rPr lang="en-GB" dirty="0" err="1"/>
              <a:t>of</a:t>
            </a:r>
            <a:r>
              <a:rPr lang="en-GB" dirty="0"/>
              <a:t> compiling my program, so it’s </a:t>
            </a:r>
            <a:r>
              <a:rPr lang="en-GB" dirty="0" err="1"/>
              <a:t>gonna</a:t>
            </a:r>
            <a:r>
              <a:rPr lang="en-GB" dirty="0"/>
              <a:t> change all the time</a:t>
            </a:r>
          </a:p>
          <a:p>
            <a:r>
              <a:rPr lang="en-GB" dirty="0"/>
              <a:t>Lets do that ignore thing!</a:t>
            </a:r>
          </a:p>
        </p:txBody>
      </p:sp>
      <p:pic>
        <p:nvPicPr>
          <p:cNvPr id="5" name="Picture 4">
            <a:extLst>
              <a:ext uri="{FF2B5EF4-FFF2-40B4-BE49-F238E27FC236}">
                <a16:creationId xmlns:a16="http://schemas.microsoft.com/office/drawing/2014/main" id="{EBF6D3B0-433D-42F5-9347-D6CADC684797}"/>
              </a:ext>
            </a:extLst>
          </p:cNvPr>
          <p:cNvPicPr>
            <a:picLocks noChangeAspect="1"/>
          </p:cNvPicPr>
          <p:nvPr/>
        </p:nvPicPr>
        <p:blipFill>
          <a:blip r:embed="rId2"/>
          <a:stretch>
            <a:fillRect/>
          </a:stretch>
        </p:blipFill>
        <p:spPr>
          <a:xfrm>
            <a:off x="5134927" y="1690688"/>
            <a:ext cx="6372225" cy="2343150"/>
          </a:xfrm>
          <a:prstGeom prst="rect">
            <a:avLst/>
          </a:prstGeom>
        </p:spPr>
      </p:pic>
    </p:spTree>
    <p:extLst>
      <p:ext uri="{BB962C8B-B14F-4D97-AF65-F5344CB8AC3E}">
        <p14:creationId xmlns:p14="http://schemas.microsoft.com/office/powerpoint/2010/main" val="1439640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B18D-236D-427A-9919-31067EABAB50}"/>
              </a:ext>
            </a:extLst>
          </p:cNvPr>
          <p:cNvSpPr>
            <a:spLocks noGrp="1"/>
          </p:cNvSpPr>
          <p:nvPr>
            <p:ph type="title"/>
          </p:nvPr>
        </p:nvSpPr>
        <p:spPr/>
        <p:txBody>
          <a:bodyPr/>
          <a:lstStyle/>
          <a:p>
            <a:r>
              <a:rPr lang="en-GB" dirty="0"/>
              <a:t>How?</a:t>
            </a:r>
          </a:p>
        </p:txBody>
      </p:sp>
      <p:sp>
        <p:nvSpPr>
          <p:cNvPr id="3" name="Content Placeholder 2">
            <a:extLst>
              <a:ext uri="{FF2B5EF4-FFF2-40B4-BE49-F238E27FC236}">
                <a16:creationId xmlns:a16="http://schemas.microsoft.com/office/drawing/2014/main" id="{6E756202-E23D-44EC-9D97-9EA05CC46DD4}"/>
              </a:ext>
            </a:extLst>
          </p:cNvPr>
          <p:cNvSpPr>
            <a:spLocks noGrp="1"/>
          </p:cNvSpPr>
          <p:nvPr>
            <p:ph idx="1"/>
          </p:nvPr>
        </p:nvSpPr>
        <p:spPr/>
        <p:txBody>
          <a:bodyPr/>
          <a:lstStyle/>
          <a:p>
            <a:r>
              <a:rPr lang="en-GB" dirty="0"/>
              <a:t>Use .</a:t>
            </a:r>
            <a:r>
              <a:rPr lang="en-GB" dirty="0" err="1"/>
              <a:t>gitignore</a:t>
            </a:r>
            <a:r>
              <a:rPr lang="en-GB" dirty="0"/>
              <a:t>! And now you can forget about the bin folder</a:t>
            </a:r>
          </a:p>
        </p:txBody>
      </p:sp>
      <p:pic>
        <p:nvPicPr>
          <p:cNvPr id="4" name="Picture 3">
            <a:extLst>
              <a:ext uri="{FF2B5EF4-FFF2-40B4-BE49-F238E27FC236}">
                <a16:creationId xmlns:a16="http://schemas.microsoft.com/office/drawing/2014/main" id="{3034B08E-5E7C-4426-AA64-3D0853062E66}"/>
              </a:ext>
            </a:extLst>
          </p:cNvPr>
          <p:cNvPicPr>
            <a:picLocks noChangeAspect="1"/>
          </p:cNvPicPr>
          <p:nvPr/>
        </p:nvPicPr>
        <p:blipFill>
          <a:blip r:embed="rId2"/>
          <a:stretch>
            <a:fillRect/>
          </a:stretch>
        </p:blipFill>
        <p:spPr>
          <a:xfrm>
            <a:off x="4853305" y="2601119"/>
            <a:ext cx="6305550" cy="2800350"/>
          </a:xfrm>
          <a:prstGeom prst="rect">
            <a:avLst/>
          </a:prstGeom>
        </p:spPr>
      </p:pic>
    </p:spTree>
    <p:extLst>
      <p:ext uri="{BB962C8B-B14F-4D97-AF65-F5344CB8AC3E}">
        <p14:creationId xmlns:p14="http://schemas.microsoft.com/office/powerpoint/2010/main" val="2047606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0848-1D87-4E4C-BC89-C8F982396CDB}"/>
              </a:ext>
            </a:extLst>
          </p:cNvPr>
          <p:cNvSpPr>
            <a:spLocks noGrp="1"/>
          </p:cNvSpPr>
          <p:nvPr>
            <p:ph type="title"/>
          </p:nvPr>
        </p:nvSpPr>
        <p:spPr/>
        <p:txBody>
          <a:bodyPr/>
          <a:lstStyle/>
          <a:p>
            <a:r>
              <a:rPr lang="en-GB" dirty="0"/>
              <a:t>Ok so how do I create my commit/tree/blobs?</a:t>
            </a:r>
          </a:p>
        </p:txBody>
      </p:sp>
      <p:sp>
        <p:nvSpPr>
          <p:cNvPr id="3" name="Content Placeholder 2">
            <a:extLst>
              <a:ext uri="{FF2B5EF4-FFF2-40B4-BE49-F238E27FC236}">
                <a16:creationId xmlns:a16="http://schemas.microsoft.com/office/drawing/2014/main" id="{988D33B0-DF70-4D37-9DC4-BF597CA719EA}"/>
              </a:ext>
            </a:extLst>
          </p:cNvPr>
          <p:cNvSpPr>
            <a:spLocks noGrp="1"/>
          </p:cNvSpPr>
          <p:nvPr>
            <p:ph idx="1"/>
          </p:nvPr>
        </p:nvSpPr>
        <p:spPr/>
        <p:txBody>
          <a:bodyPr/>
          <a:lstStyle/>
          <a:p>
            <a:r>
              <a:rPr lang="en-GB" dirty="0"/>
              <a:t>You first need to setup your index so the trees can be created</a:t>
            </a:r>
          </a:p>
          <a:p>
            <a:r>
              <a:rPr lang="en-GB" dirty="0"/>
              <a:t>Although there are lower level commands we will skip to the simplest one, git add</a:t>
            </a:r>
          </a:p>
          <a:p>
            <a:r>
              <a:rPr lang="en-GB" dirty="0"/>
              <a:t>In this case you just want to add everything to the index so use git add .</a:t>
            </a:r>
          </a:p>
          <a:p>
            <a:r>
              <a:rPr lang="en-GB" dirty="0"/>
              <a:t>Check the status and green stuff means its staged in the index</a:t>
            </a:r>
          </a:p>
        </p:txBody>
      </p:sp>
    </p:spTree>
    <p:extLst>
      <p:ext uri="{BB962C8B-B14F-4D97-AF65-F5344CB8AC3E}">
        <p14:creationId xmlns:p14="http://schemas.microsoft.com/office/powerpoint/2010/main" val="201979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5BAD-F143-4760-9A25-BAB99CAD55A8}"/>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B6A2B7A7-0999-4E18-BC05-98064BD793A0}"/>
              </a:ext>
            </a:extLst>
          </p:cNvPr>
          <p:cNvSpPr>
            <a:spLocks noGrp="1"/>
          </p:cNvSpPr>
          <p:nvPr>
            <p:ph idx="1"/>
          </p:nvPr>
        </p:nvSpPr>
        <p:spPr/>
        <p:txBody>
          <a:bodyPr/>
          <a:lstStyle/>
          <a:p>
            <a:r>
              <a:rPr lang="en-GB" dirty="0"/>
              <a:t>You don’t have a commit or tree yet.</a:t>
            </a:r>
          </a:p>
          <a:p>
            <a:r>
              <a:rPr lang="en-GB" dirty="0"/>
              <a:t>Add does create some objects (blob in this case)</a:t>
            </a:r>
          </a:p>
          <a:p>
            <a:r>
              <a:rPr lang="en-GB" dirty="0"/>
              <a:t>You can use cat-file to see the contents of the blobs</a:t>
            </a:r>
          </a:p>
        </p:txBody>
      </p:sp>
      <p:pic>
        <p:nvPicPr>
          <p:cNvPr id="4" name="Picture 3">
            <a:extLst>
              <a:ext uri="{FF2B5EF4-FFF2-40B4-BE49-F238E27FC236}">
                <a16:creationId xmlns:a16="http://schemas.microsoft.com/office/drawing/2014/main" id="{211BD521-3620-4B92-8C87-7AC82310CA28}"/>
              </a:ext>
            </a:extLst>
          </p:cNvPr>
          <p:cNvPicPr>
            <a:picLocks noChangeAspect="1"/>
          </p:cNvPicPr>
          <p:nvPr/>
        </p:nvPicPr>
        <p:blipFill>
          <a:blip r:embed="rId2"/>
          <a:stretch>
            <a:fillRect/>
          </a:stretch>
        </p:blipFill>
        <p:spPr>
          <a:xfrm>
            <a:off x="544830" y="3415030"/>
            <a:ext cx="5734050" cy="3181350"/>
          </a:xfrm>
          <a:prstGeom prst="rect">
            <a:avLst/>
          </a:prstGeom>
        </p:spPr>
      </p:pic>
      <p:pic>
        <p:nvPicPr>
          <p:cNvPr id="5" name="Picture 4">
            <a:extLst>
              <a:ext uri="{FF2B5EF4-FFF2-40B4-BE49-F238E27FC236}">
                <a16:creationId xmlns:a16="http://schemas.microsoft.com/office/drawing/2014/main" id="{F50C8697-3AC9-4FA0-99E8-0D93206311D8}"/>
              </a:ext>
            </a:extLst>
          </p:cNvPr>
          <p:cNvPicPr>
            <a:picLocks noChangeAspect="1"/>
          </p:cNvPicPr>
          <p:nvPr/>
        </p:nvPicPr>
        <p:blipFill>
          <a:blip r:embed="rId3"/>
          <a:stretch>
            <a:fillRect/>
          </a:stretch>
        </p:blipFill>
        <p:spPr>
          <a:xfrm>
            <a:off x="7365682" y="4289425"/>
            <a:ext cx="3800475" cy="1733550"/>
          </a:xfrm>
          <a:prstGeom prst="rect">
            <a:avLst/>
          </a:prstGeom>
        </p:spPr>
      </p:pic>
    </p:spTree>
    <p:extLst>
      <p:ext uri="{BB962C8B-B14F-4D97-AF65-F5344CB8AC3E}">
        <p14:creationId xmlns:p14="http://schemas.microsoft.com/office/powerpoint/2010/main" val="3648124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AAA2-535D-4DA7-A853-AB78F33FD7B1}"/>
              </a:ext>
            </a:extLst>
          </p:cNvPr>
          <p:cNvSpPr>
            <a:spLocks noGrp="1"/>
          </p:cNvSpPr>
          <p:nvPr>
            <p:ph type="title"/>
          </p:nvPr>
        </p:nvSpPr>
        <p:spPr/>
        <p:txBody>
          <a:bodyPr/>
          <a:lstStyle/>
          <a:p>
            <a:r>
              <a:rPr lang="en-GB" dirty="0"/>
              <a:t>So how do I commit this stuff?</a:t>
            </a:r>
          </a:p>
        </p:txBody>
      </p:sp>
      <p:sp>
        <p:nvSpPr>
          <p:cNvPr id="3" name="Content Placeholder 2">
            <a:extLst>
              <a:ext uri="{FF2B5EF4-FFF2-40B4-BE49-F238E27FC236}">
                <a16:creationId xmlns:a16="http://schemas.microsoft.com/office/drawing/2014/main" id="{4EDD27E6-F277-46BF-8379-A085A04E4EC2}"/>
              </a:ext>
            </a:extLst>
          </p:cNvPr>
          <p:cNvSpPr>
            <a:spLocks noGrp="1"/>
          </p:cNvSpPr>
          <p:nvPr>
            <p:ph idx="1"/>
          </p:nvPr>
        </p:nvSpPr>
        <p:spPr/>
        <p:txBody>
          <a:bodyPr/>
          <a:lstStyle/>
          <a:p>
            <a:r>
              <a:rPr lang="en-GB" dirty="0"/>
              <a:t>git commit</a:t>
            </a:r>
          </a:p>
          <a:p>
            <a:r>
              <a:rPr lang="en-GB" dirty="0"/>
              <a:t>Use the –m flag to add a commit message</a:t>
            </a:r>
          </a:p>
        </p:txBody>
      </p:sp>
      <p:pic>
        <p:nvPicPr>
          <p:cNvPr id="4" name="Picture 3">
            <a:extLst>
              <a:ext uri="{FF2B5EF4-FFF2-40B4-BE49-F238E27FC236}">
                <a16:creationId xmlns:a16="http://schemas.microsoft.com/office/drawing/2014/main" id="{16C50F25-52AD-4397-8F24-F54A689904F4}"/>
              </a:ext>
            </a:extLst>
          </p:cNvPr>
          <p:cNvPicPr>
            <a:picLocks noChangeAspect="1"/>
          </p:cNvPicPr>
          <p:nvPr/>
        </p:nvPicPr>
        <p:blipFill>
          <a:blip r:embed="rId2"/>
          <a:stretch>
            <a:fillRect/>
          </a:stretch>
        </p:blipFill>
        <p:spPr>
          <a:xfrm>
            <a:off x="1217295" y="2905284"/>
            <a:ext cx="5734050" cy="1257300"/>
          </a:xfrm>
          <a:prstGeom prst="rect">
            <a:avLst/>
          </a:prstGeom>
        </p:spPr>
      </p:pic>
      <p:pic>
        <p:nvPicPr>
          <p:cNvPr id="5" name="Picture 4">
            <a:extLst>
              <a:ext uri="{FF2B5EF4-FFF2-40B4-BE49-F238E27FC236}">
                <a16:creationId xmlns:a16="http://schemas.microsoft.com/office/drawing/2014/main" id="{02A80A13-E0F1-474A-A8FE-3EBFAD379328}"/>
              </a:ext>
            </a:extLst>
          </p:cNvPr>
          <p:cNvPicPr>
            <a:picLocks noChangeAspect="1"/>
          </p:cNvPicPr>
          <p:nvPr/>
        </p:nvPicPr>
        <p:blipFill>
          <a:blip r:embed="rId3"/>
          <a:stretch>
            <a:fillRect/>
          </a:stretch>
        </p:blipFill>
        <p:spPr>
          <a:xfrm>
            <a:off x="1217295" y="4384675"/>
            <a:ext cx="3219450" cy="933450"/>
          </a:xfrm>
          <a:prstGeom prst="rect">
            <a:avLst/>
          </a:prstGeom>
        </p:spPr>
      </p:pic>
      <p:pic>
        <p:nvPicPr>
          <p:cNvPr id="6" name="Picture 5">
            <a:extLst>
              <a:ext uri="{FF2B5EF4-FFF2-40B4-BE49-F238E27FC236}">
                <a16:creationId xmlns:a16="http://schemas.microsoft.com/office/drawing/2014/main" id="{5F5FE200-AFD1-4FA0-9868-2749787FCBC2}"/>
              </a:ext>
            </a:extLst>
          </p:cNvPr>
          <p:cNvPicPr>
            <a:picLocks noChangeAspect="1"/>
          </p:cNvPicPr>
          <p:nvPr/>
        </p:nvPicPr>
        <p:blipFill>
          <a:blip r:embed="rId4"/>
          <a:stretch>
            <a:fillRect/>
          </a:stretch>
        </p:blipFill>
        <p:spPr>
          <a:xfrm>
            <a:off x="1217295" y="5538470"/>
            <a:ext cx="3857625" cy="1257300"/>
          </a:xfrm>
          <a:prstGeom prst="rect">
            <a:avLst/>
          </a:prstGeom>
        </p:spPr>
      </p:pic>
      <p:pic>
        <p:nvPicPr>
          <p:cNvPr id="7" name="Picture 6">
            <a:extLst>
              <a:ext uri="{FF2B5EF4-FFF2-40B4-BE49-F238E27FC236}">
                <a16:creationId xmlns:a16="http://schemas.microsoft.com/office/drawing/2014/main" id="{1FEA3138-B86F-486C-B064-29B7F7EEB266}"/>
              </a:ext>
            </a:extLst>
          </p:cNvPr>
          <p:cNvPicPr>
            <a:picLocks noChangeAspect="1"/>
          </p:cNvPicPr>
          <p:nvPr/>
        </p:nvPicPr>
        <p:blipFill>
          <a:blip r:embed="rId5"/>
          <a:stretch>
            <a:fillRect/>
          </a:stretch>
        </p:blipFill>
        <p:spPr>
          <a:xfrm>
            <a:off x="5837237" y="4741545"/>
            <a:ext cx="3971925" cy="1885950"/>
          </a:xfrm>
          <a:prstGeom prst="rect">
            <a:avLst/>
          </a:prstGeom>
        </p:spPr>
      </p:pic>
      <p:pic>
        <p:nvPicPr>
          <p:cNvPr id="8" name="Picture 7">
            <a:extLst>
              <a:ext uri="{FF2B5EF4-FFF2-40B4-BE49-F238E27FC236}">
                <a16:creationId xmlns:a16="http://schemas.microsoft.com/office/drawing/2014/main" id="{42EF0FE9-EE1E-4F31-A6B8-3ADC4B8992AC}"/>
              </a:ext>
            </a:extLst>
          </p:cNvPr>
          <p:cNvPicPr>
            <a:picLocks noChangeAspect="1"/>
          </p:cNvPicPr>
          <p:nvPr/>
        </p:nvPicPr>
        <p:blipFill>
          <a:blip r:embed="rId6"/>
          <a:stretch>
            <a:fillRect/>
          </a:stretch>
        </p:blipFill>
        <p:spPr>
          <a:xfrm>
            <a:off x="7107237" y="2642315"/>
            <a:ext cx="5191125" cy="1809750"/>
          </a:xfrm>
          <a:prstGeom prst="rect">
            <a:avLst/>
          </a:prstGeom>
        </p:spPr>
      </p:pic>
    </p:spTree>
    <p:extLst>
      <p:ext uri="{BB962C8B-B14F-4D97-AF65-F5344CB8AC3E}">
        <p14:creationId xmlns:p14="http://schemas.microsoft.com/office/powerpoint/2010/main" val="2726642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6F58-CCD5-498E-A0DF-A7DF645BBEC6}"/>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9CA4F117-0093-4180-9269-B4127C7D3632}"/>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85940117-FFA7-43D0-8357-3508712C9D0D}"/>
              </a:ext>
            </a:extLst>
          </p:cNvPr>
          <p:cNvPicPr>
            <a:picLocks noChangeAspect="1"/>
          </p:cNvPicPr>
          <p:nvPr/>
        </p:nvPicPr>
        <p:blipFill>
          <a:blip r:embed="rId2"/>
          <a:stretch>
            <a:fillRect/>
          </a:stretch>
        </p:blipFill>
        <p:spPr>
          <a:xfrm>
            <a:off x="1675447" y="2972752"/>
            <a:ext cx="5610225" cy="1704975"/>
          </a:xfrm>
          <a:prstGeom prst="rect">
            <a:avLst/>
          </a:prstGeom>
        </p:spPr>
      </p:pic>
    </p:spTree>
    <p:extLst>
      <p:ext uri="{BB962C8B-B14F-4D97-AF65-F5344CB8AC3E}">
        <p14:creationId xmlns:p14="http://schemas.microsoft.com/office/powerpoint/2010/main" val="379173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175A1-5AB2-4492-B163-396693DC66E1}"/>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7E4F96D4-87F3-4FBB-8828-BF2F4E48A40A}"/>
              </a:ext>
            </a:extLst>
          </p:cNvPr>
          <p:cNvSpPr>
            <a:spLocks noGrp="1"/>
          </p:cNvSpPr>
          <p:nvPr>
            <p:ph idx="1"/>
          </p:nvPr>
        </p:nvSpPr>
        <p:spPr/>
        <p:txBody>
          <a:bodyPr/>
          <a:lstStyle/>
          <a:p>
            <a:r>
              <a:rPr lang="en-GB" dirty="0">
                <a:hlinkClick r:id="rId2"/>
              </a:rPr>
              <a:t>https://en.wikipedia.org/wiki/Version_control</a:t>
            </a:r>
            <a:endParaRPr lang="en-GB" dirty="0"/>
          </a:p>
          <a:p>
            <a:r>
              <a:rPr lang="en-GB" dirty="0">
                <a:hlinkClick r:id="rId3"/>
              </a:rPr>
              <a:t>https://en.wikipedia.org/wiki/Source_Code_Control_System</a:t>
            </a:r>
          </a:p>
          <a:p>
            <a:r>
              <a:rPr lang="en-GB" dirty="0">
                <a:hlinkClick r:id="rId3"/>
              </a:rPr>
              <a:t>https://en.wikipedia.org/wiki/Interleaved_deltas</a:t>
            </a:r>
            <a:endParaRPr lang="en-GB" dirty="0"/>
          </a:p>
          <a:p>
            <a:r>
              <a:rPr lang="en-GB" dirty="0"/>
              <a:t>http://docs.oracle.com/cd/E19504-01/802-5880/6i9k05dhp/index.html</a:t>
            </a:r>
          </a:p>
          <a:p>
            <a:r>
              <a:rPr lang="en-GB" dirty="0">
                <a:hlinkClick r:id="rId4"/>
              </a:rPr>
              <a:t>https://en.wikipedia.org/wiki/Concurrent_Versions_System</a:t>
            </a:r>
            <a:endParaRPr lang="en-GB" dirty="0"/>
          </a:p>
          <a:p>
            <a:r>
              <a:rPr lang="en-GB" dirty="0"/>
              <a:t>https://simpleprogrammer.com/2017/01/16/software-developers-know-source-control/</a:t>
            </a:r>
          </a:p>
        </p:txBody>
      </p:sp>
    </p:spTree>
    <p:extLst>
      <p:ext uri="{BB962C8B-B14F-4D97-AF65-F5344CB8AC3E}">
        <p14:creationId xmlns:p14="http://schemas.microsoft.com/office/powerpoint/2010/main" val="336806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AD69-7C2C-41BA-8308-140B6FE63D9A}"/>
              </a:ext>
            </a:extLst>
          </p:cNvPr>
          <p:cNvSpPr>
            <a:spLocks noGrp="1"/>
          </p:cNvSpPr>
          <p:nvPr>
            <p:ph type="title"/>
          </p:nvPr>
        </p:nvSpPr>
        <p:spPr/>
        <p:txBody>
          <a:bodyPr/>
          <a:lstStyle/>
          <a:p>
            <a:r>
              <a:rPr lang="en-GB" dirty="0"/>
              <a:t>What problem does it solve for software?</a:t>
            </a:r>
          </a:p>
        </p:txBody>
      </p:sp>
      <p:sp>
        <p:nvSpPr>
          <p:cNvPr id="3" name="Content Placeholder 2">
            <a:extLst>
              <a:ext uri="{FF2B5EF4-FFF2-40B4-BE49-F238E27FC236}">
                <a16:creationId xmlns:a16="http://schemas.microsoft.com/office/drawing/2014/main" id="{4FAB38A1-92EB-48D7-96BF-62407268F7D6}"/>
              </a:ext>
            </a:extLst>
          </p:cNvPr>
          <p:cNvSpPr>
            <a:spLocks noGrp="1"/>
          </p:cNvSpPr>
          <p:nvPr>
            <p:ph idx="1"/>
          </p:nvPr>
        </p:nvSpPr>
        <p:spPr/>
        <p:txBody>
          <a:bodyPr/>
          <a:lstStyle/>
          <a:p>
            <a:r>
              <a:rPr lang="en-GB" dirty="0"/>
              <a:t>Allows multiple developers to collaborate on the same code base by</a:t>
            </a:r>
          </a:p>
          <a:p>
            <a:pPr lvl="1"/>
            <a:r>
              <a:rPr lang="en-GB" dirty="0"/>
              <a:t>Providing a mechanism to store and retrieve the code and changes</a:t>
            </a:r>
          </a:p>
          <a:p>
            <a:pPr lvl="1"/>
            <a:r>
              <a:rPr lang="en-GB" dirty="0"/>
              <a:t>Providing a mechanism to deal with changes to the same files</a:t>
            </a:r>
          </a:p>
          <a:p>
            <a:pPr lvl="1"/>
            <a:r>
              <a:rPr lang="en-GB" dirty="0"/>
              <a:t>Providing a readable history of how the code has changed</a:t>
            </a:r>
          </a:p>
          <a:p>
            <a:pPr lvl="1"/>
            <a:r>
              <a:rPr lang="en-GB" dirty="0"/>
              <a:t>Providing a way to return to a previous state</a:t>
            </a:r>
          </a:p>
          <a:p>
            <a:pPr marL="457200" lvl="1" indent="0">
              <a:buNone/>
            </a:pPr>
            <a:endParaRPr lang="en-GB" dirty="0"/>
          </a:p>
          <a:p>
            <a:r>
              <a:rPr lang="en-GB" dirty="0"/>
              <a:t>Different products tackle these in differing ways.</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89128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FD8F-945C-435A-A75E-F7E7E3B181B0}"/>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62B1FD83-22B5-407B-B18D-D1F067D2C461}"/>
              </a:ext>
            </a:extLst>
          </p:cNvPr>
          <p:cNvSpPr>
            <a:spLocks noGrp="1"/>
          </p:cNvSpPr>
          <p:nvPr>
            <p:ph idx="1"/>
          </p:nvPr>
        </p:nvSpPr>
        <p:spPr/>
        <p:txBody>
          <a:bodyPr>
            <a:normAutofit fontScale="92500" lnSpcReduction="10000"/>
          </a:bodyPr>
          <a:lstStyle/>
          <a:p>
            <a:r>
              <a:rPr lang="en-GB" dirty="0">
                <a:hlinkClick r:id="rId2"/>
              </a:rPr>
              <a:t>https://stackoverflow.com/questions/2304087/what-is-head-in-git</a:t>
            </a:r>
            <a:endParaRPr lang="en-GB" dirty="0"/>
          </a:p>
          <a:p>
            <a:r>
              <a:rPr lang="en-GB" dirty="0">
                <a:hlinkClick r:id="rId3"/>
              </a:rPr>
              <a:t>https://git-scm.com/docs/git-init</a:t>
            </a:r>
            <a:endParaRPr lang="en-GB" dirty="0"/>
          </a:p>
          <a:p>
            <a:r>
              <a:rPr lang="en-GB" dirty="0">
                <a:hlinkClick r:id="rId4"/>
              </a:rPr>
              <a:t>http://eagain.net/articles/git-for-computer-scientists/</a:t>
            </a:r>
            <a:endParaRPr lang="en-GB" dirty="0"/>
          </a:p>
          <a:p>
            <a:r>
              <a:rPr lang="en-GB" dirty="0">
                <a:hlinkClick r:id="rId5"/>
              </a:rPr>
              <a:t>https://help.github.com/articles/ignoring-files/</a:t>
            </a:r>
            <a:endParaRPr lang="en-GB" dirty="0"/>
          </a:p>
          <a:p>
            <a:r>
              <a:rPr lang="en-GB" dirty="0">
                <a:hlinkClick r:id="rId6"/>
              </a:rPr>
              <a:t>https://stackoverflow.com/questions/6866838/what-should-be-in-the-git-description-file</a:t>
            </a:r>
            <a:endParaRPr lang="en-GB" dirty="0"/>
          </a:p>
          <a:p>
            <a:r>
              <a:rPr lang="en-GB" dirty="0">
                <a:hlinkClick r:id="rId7"/>
              </a:rPr>
              <a:t>https://git-scm.com/book/en/v2/Git-Internals-Plumbing-and-Porcelain</a:t>
            </a:r>
            <a:endParaRPr lang="en-GB" dirty="0"/>
          </a:p>
          <a:p>
            <a:r>
              <a:rPr lang="en-GB" dirty="0"/>
              <a:t>https://git-scm.com/book/en/v2/Git-Internals-Git-Objects</a:t>
            </a:r>
          </a:p>
          <a:p>
            <a:r>
              <a:rPr lang="en-GB" dirty="0">
                <a:hlinkClick r:id="rId8"/>
              </a:rPr>
              <a:t>https://git-scm.com/book/gr/v2/Customizing-Git-Git-Hooks</a:t>
            </a:r>
            <a:endParaRPr lang="en-GB" dirty="0"/>
          </a:p>
          <a:p>
            <a:r>
              <a:rPr lang="en-GB" dirty="0"/>
              <a:t>https://git-scm.com/book/en/v2/Git-Internals-Git-References</a:t>
            </a:r>
          </a:p>
          <a:p>
            <a:endParaRPr lang="en-GB" dirty="0"/>
          </a:p>
        </p:txBody>
      </p:sp>
    </p:spTree>
    <p:extLst>
      <p:ext uri="{BB962C8B-B14F-4D97-AF65-F5344CB8AC3E}">
        <p14:creationId xmlns:p14="http://schemas.microsoft.com/office/powerpoint/2010/main" val="102796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10A4-964D-42F3-8CC9-921F3D99E2E4}"/>
              </a:ext>
            </a:extLst>
          </p:cNvPr>
          <p:cNvSpPr>
            <a:spLocks noGrp="1"/>
          </p:cNvSpPr>
          <p:nvPr>
            <p:ph type="title"/>
          </p:nvPr>
        </p:nvSpPr>
        <p:spPr/>
        <p:txBody>
          <a:bodyPr/>
          <a:lstStyle/>
          <a:p>
            <a:r>
              <a:rPr lang="en-GB" dirty="0"/>
              <a:t>Quick History</a:t>
            </a:r>
          </a:p>
        </p:txBody>
      </p:sp>
      <p:sp>
        <p:nvSpPr>
          <p:cNvPr id="3" name="Content Placeholder 2">
            <a:extLst>
              <a:ext uri="{FF2B5EF4-FFF2-40B4-BE49-F238E27FC236}">
                <a16:creationId xmlns:a16="http://schemas.microsoft.com/office/drawing/2014/main" id="{655D2ABC-EF5A-4733-861F-D671E64A2A76}"/>
              </a:ext>
            </a:extLst>
          </p:cNvPr>
          <p:cNvSpPr>
            <a:spLocks noGrp="1"/>
          </p:cNvSpPr>
          <p:nvPr>
            <p:ph idx="1"/>
          </p:nvPr>
        </p:nvSpPr>
        <p:spPr/>
        <p:txBody>
          <a:bodyPr>
            <a:normAutofit fontScale="92500" lnSpcReduction="20000"/>
          </a:bodyPr>
          <a:lstStyle/>
          <a:p>
            <a:r>
              <a:rPr lang="en-GB" b="1" dirty="0"/>
              <a:t>1st Gen - </a:t>
            </a:r>
            <a:r>
              <a:rPr lang="en-GB" dirty="0"/>
              <a:t>SCCS (1972) RCS (1982)</a:t>
            </a:r>
          </a:p>
          <a:p>
            <a:r>
              <a:rPr lang="en-GB" dirty="0"/>
              <a:t>Designed to solve a specific set of problems</a:t>
            </a:r>
          </a:p>
          <a:p>
            <a:pPr lvl="1"/>
            <a:r>
              <a:rPr lang="en-GB" dirty="0"/>
              <a:t>Source code takes up too much space because it is repeated in every version.</a:t>
            </a:r>
          </a:p>
          <a:p>
            <a:pPr lvl="1"/>
            <a:r>
              <a:rPr lang="en-GB" dirty="0"/>
              <a:t>Passing optimization from one version to other versions is difficult.</a:t>
            </a:r>
          </a:p>
          <a:p>
            <a:pPr lvl="1"/>
            <a:r>
              <a:rPr lang="en-GB" dirty="0"/>
              <a:t>It is hard to acquire information about when and where changes occurred.</a:t>
            </a:r>
          </a:p>
          <a:p>
            <a:pPr lvl="1"/>
            <a:r>
              <a:rPr lang="en-GB" dirty="0"/>
              <a:t>Finding the exact version which the </a:t>
            </a:r>
            <a:r>
              <a:rPr lang="en-GB" dirty="0">
                <a:hlinkClick r:id="rId2" tooltip="Client–server model"/>
              </a:rPr>
              <a:t>client</a:t>
            </a:r>
            <a:r>
              <a:rPr lang="en-GB" dirty="0"/>
              <a:t> has problems with is difficult.</a:t>
            </a:r>
            <a:endParaRPr lang="en-GB" b="1" dirty="0"/>
          </a:p>
          <a:p>
            <a:r>
              <a:rPr lang="en-GB" dirty="0"/>
              <a:t>Context </a:t>
            </a:r>
          </a:p>
          <a:p>
            <a:pPr lvl="1"/>
            <a:r>
              <a:rPr lang="en-GB" dirty="0"/>
              <a:t>Storage was expensive </a:t>
            </a:r>
          </a:p>
          <a:p>
            <a:pPr lvl="1"/>
            <a:r>
              <a:rPr lang="en-GB" dirty="0"/>
              <a:t>Software gets packaged and shipped to clients</a:t>
            </a:r>
          </a:p>
          <a:p>
            <a:pPr lvl="1"/>
            <a:r>
              <a:rPr lang="en-GB" dirty="0"/>
              <a:t>Multiple versions are supported at the same time</a:t>
            </a:r>
          </a:p>
          <a:p>
            <a:r>
              <a:rPr lang="en-GB" dirty="0"/>
              <a:t>Lock based -You lock a file while you are working on it</a:t>
            </a:r>
          </a:p>
          <a:p>
            <a:r>
              <a:rPr lang="en-GB" dirty="0"/>
              <a:t>Deltas – stores files in a space efficient manner by only storing the parts that have changed using a method called </a:t>
            </a:r>
            <a:r>
              <a:rPr lang="en-GB" b="1" dirty="0"/>
              <a:t>Interleaved deltas</a:t>
            </a:r>
            <a:r>
              <a:rPr lang="en-GB" dirty="0"/>
              <a:t> </a:t>
            </a:r>
          </a:p>
          <a:p>
            <a:endParaRPr lang="en-GB" dirty="0"/>
          </a:p>
          <a:p>
            <a:endParaRPr lang="en-GB" dirty="0"/>
          </a:p>
        </p:txBody>
      </p:sp>
    </p:spTree>
    <p:extLst>
      <p:ext uri="{BB962C8B-B14F-4D97-AF65-F5344CB8AC3E}">
        <p14:creationId xmlns:p14="http://schemas.microsoft.com/office/powerpoint/2010/main" val="801075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86A8-0824-49D1-B516-1BD9CF6673A1}"/>
              </a:ext>
            </a:extLst>
          </p:cNvPr>
          <p:cNvSpPr>
            <a:spLocks noGrp="1"/>
          </p:cNvSpPr>
          <p:nvPr>
            <p:ph type="title"/>
          </p:nvPr>
        </p:nvSpPr>
        <p:spPr/>
        <p:txBody>
          <a:bodyPr/>
          <a:lstStyle/>
          <a:p>
            <a:r>
              <a:rPr lang="en-GB" dirty="0"/>
              <a:t>More History</a:t>
            </a:r>
          </a:p>
        </p:txBody>
      </p:sp>
      <p:sp>
        <p:nvSpPr>
          <p:cNvPr id="3" name="Content Placeholder 2">
            <a:extLst>
              <a:ext uri="{FF2B5EF4-FFF2-40B4-BE49-F238E27FC236}">
                <a16:creationId xmlns:a16="http://schemas.microsoft.com/office/drawing/2014/main" id="{5615D9EE-CD05-4BF1-A655-66971E41C0FB}"/>
              </a:ext>
            </a:extLst>
          </p:cNvPr>
          <p:cNvSpPr>
            <a:spLocks noGrp="1"/>
          </p:cNvSpPr>
          <p:nvPr>
            <p:ph idx="1"/>
          </p:nvPr>
        </p:nvSpPr>
        <p:spPr/>
        <p:txBody>
          <a:bodyPr>
            <a:normAutofit fontScale="40000" lnSpcReduction="20000"/>
          </a:bodyPr>
          <a:lstStyle/>
          <a:p>
            <a:r>
              <a:rPr lang="en-GB" b="1" dirty="0"/>
              <a:t>2nd Gen - Centralized Source Control</a:t>
            </a:r>
          </a:p>
          <a:p>
            <a:r>
              <a:rPr lang="en-GB" dirty="0"/>
              <a:t>CVS uses a client–server architecture: a server stores the current version(s) of a project and its history, and clients connect to the server in order to "check out" a complete copy of the project, work on this copy and then later "check in" their changes.</a:t>
            </a:r>
          </a:p>
          <a:p>
            <a:r>
              <a:rPr lang="en-GB" dirty="0"/>
              <a:t>Several developers may work on the same project concurrently, each one editing files within their own "working copy" of the project, and sending (or checking in) their modifications to the server.</a:t>
            </a:r>
          </a:p>
          <a:p>
            <a:r>
              <a:rPr lang="en-GB" dirty="0"/>
              <a:t> To avoid conflicts, the server only accepts changes made to the most recent version of a file. Developers keep their working copy up-to-date by incorporating other people's changes on a regular basis. </a:t>
            </a:r>
          </a:p>
          <a:p>
            <a:r>
              <a:rPr lang="en-GB" dirty="0"/>
              <a:t>This task is mostly handled automatically by the CVS client, requiring manual intervention only when an edit conflict arises between a checked-in modification and the yet-unchecked local version of a file.</a:t>
            </a:r>
          </a:p>
          <a:p>
            <a:r>
              <a:rPr lang="en-GB" dirty="0"/>
              <a:t>If the check in operation succeeds, then the version numbers of all files involved automatically increment, and the CVS-server writes a user-supplied description line, the date and the author's name to its log files.</a:t>
            </a:r>
          </a:p>
          <a:p>
            <a:r>
              <a:rPr lang="en-GB" dirty="0"/>
              <a:t>Clients can also compare versions, request a complete history of changes, or check out a historical snapshot of the project as of a given date or as of a revision number.</a:t>
            </a:r>
          </a:p>
          <a:p>
            <a:r>
              <a:rPr lang="en-GB" dirty="0"/>
              <a:t>CVS servers can allow "anonymous read access", check-in of changes requires a personal account and password </a:t>
            </a:r>
          </a:p>
          <a:p>
            <a:r>
              <a:rPr lang="en-GB" dirty="0"/>
              <a:t>Clients use the "update" command to bring their local copies up-to-date with the newest version on the server. This eliminates the need for repeated downloading of the whole project.</a:t>
            </a:r>
          </a:p>
          <a:p>
            <a:r>
              <a:rPr lang="en-GB" dirty="0"/>
              <a:t>CVS can also maintain different "branches" of a project. For instance, a released version of the software project may form one branch, used for bug fixes, while a version under current development, with major changes and new features, can form a separate branch.</a:t>
            </a:r>
          </a:p>
          <a:p>
            <a:r>
              <a:rPr lang="en-GB" dirty="0"/>
              <a:t>CVS uses delta compression for efficient storage of different versions of the same file. This works well with large text files with few changes from one version to the next. This is usually the case for source code files. On the other hand, when CVS is told to store a file as binary, it will keep each individual version on the server. Storing files as binary is important in order to avoid corruption of binary files.</a:t>
            </a:r>
          </a:p>
          <a:p>
            <a:r>
              <a:rPr lang="en-GB" b="1" dirty="0"/>
              <a:t>CVS (1986), </a:t>
            </a:r>
          </a:p>
          <a:p>
            <a:r>
              <a:rPr lang="en-GB" b="1" dirty="0"/>
              <a:t>SVN (2000) </a:t>
            </a:r>
            <a:r>
              <a:rPr lang="en-GB" dirty="0"/>
              <a:t>CVS evolved</a:t>
            </a:r>
            <a:r>
              <a:rPr lang="en-GB" b="1" dirty="0"/>
              <a:t> </a:t>
            </a:r>
            <a:r>
              <a:rPr lang="en-GB" dirty="0"/>
              <a:t>with improvements</a:t>
            </a:r>
            <a:endParaRPr lang="en-GB" b="1" dirty="0"/>
          </a:p>
          <a:p>
            <a:endParaRPr lang="en-GB" dirty="0"/>
          </a:p>
        </p:txBody>
      </p:sp>
    </p:spTree>
    <p:extLst>
      <p:ext uri="{BB962C8B-B14F-4D97-AF65-F5344CB8AC3E}">
        <p14:creationId xmlns:p14="http://schemas.microsoft.com/office/powerpoint/2010/main" val="282441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3C245-80E0-4CF4-A9CE-479E3B053FDC}"/>
              </a:ext>
            </a:extLst>
          </p:cNvPr>
          <p:cNvSpPr>
            <a:spLocks noGrp="1"/>
          </p:cNvSpPr>
          <p:nvPr>
            <p:ph type="title"/>
          </p:nvPr>
        </p:nvSpPr>
        <p:spPr/>
        <p:txBody>
          <a:bodyPr/>
          <a:lstStyle/>
          <a:p>
            <a:r>
              <a:rPr lang="en-GB" dirty="0"/>
              <a:t>Branches?</a:t>
            </a:r>
          </a:p>
        </p:txBody>
      </p:sp>
      <p:sp>
        <p:nvSpPr>
          <p:cNvPr id="3" name="Content Placeholder 2">
            <a:extLst>
              <a:ext uri="{FF2B5EF4-FFF2-40B4-BE49-F238E27FC236}">
                <a16:creationId xmlns:a16="http://schemas.microsoft.com/office/drawing/2014/main" id="{149D6315-CE32-4CA1-9567-67A85BE95C19}"/>
              </a:ext>
            </a:extLst>
          </p:cNvPr>
          <p:cNvSpPr>
            <a:spLocks noGrp="1"/>
          </p:cNvSpPr>
          <p:nvPr>
            <p:ph idx="1"/>
          </p:nvPr>
        </p:nvSpPr>
        <p:spPr>
          <a:xfrm>
            <a:off x="838200" y="1844479"/>
            <a:ext cx="10515600" cy="4351338"/>
          </a:xfrm>
        </p:spPr>
        <p:txBody>
          <a:bodyPr/>
          <a:lstStyle/>
          <a:p>
            <a:r>
              <a:rPr lang="en-GB" dirty="0"/>
              <a:t>Like as in a tree?</a:t>
            </a:r>
          </a:p>
          <a:p>
            <a:r>
              <a:rPr lang="en-GB" dirty="0"/>
              <a:t>Or more like graph theory</a:t>
            </a:r>
          </a:p>
          <a:p>
            <a:r>
              <a:rPr lang="en-GB" dirty="0"/>
              <a:t>Allows two (or more) parallel version of the files/software to exist at the same time </a:t>
            </a:r>
          </a:p>
          <a:p>
            <a:endParaRPr lang="en-GB" dirty="0"/>
          </a:p>
          <a:p>
            <a:endParaRPr lang="en-GB" dirty="0"/>
          </a:p>
          <a:p>
            <a:endParaRPr lang="en-GB" dirty="0"/>
          </a:p>
          <a:p>
            <a:r>
              <a:rPr lang="en-GB" dirty="0"/>
              <a:t>Usually changes need to be incorporated (merged) across branches</a:t>
            </a:r>
          </a:p>
          <a:p>
            <a:pPr lvl="1"/>
            <a:endParaRPr lang="en-GB" dirty="0"/>
          </a:p>
        </p:txBody>
      </p:sp>
      <p:pic>
        <p:nvPicPr>
          <p:cNvPr id="8" name="Picture 7">
            <a:extLst>
              <a:ext uri="{FF2B5EF4-FFF2-40B4-BE49-F238E27FC236}">
                <a16:creationId xmlns:a16="http://schemas.microsoft.com/office/drawing/2014/main" id="{EDCB9A8A-33E7-46EA-9D79-FF5C97C52207}"/>
              </a:ext>
            </a:extLst>
          </p:cNvPr>
          <p:cNvPicPr>
            <a:picLocks noChangeAspect="1"/>
          </p:cNvPicPr>
          <p:nvPr/>
        </p:nvPicPr>
        <p:blipFill>
          <a:blip r:embed="rId2"/>
          <a:stretch>
            <a:fillRect/>
          </a:stretch>
        </p:blipFill>
        <p:spPr>
          <a:xfrm>
            <a:off x="8452236" y="3697357"/>
            <a:ext cx="2118739" cy="1221656"/>
          </a:xfrm>
          <a:prstGeom prst="rect">
            <a:avLst/>
          </a:prstGeom>
        </p:spPr>
      </p:pic>
    </p:spTree>
    <p:extLst>
      <p:ext uri="{BB962C8B-B14F-4D97-AF65-F5344CB8AC3E}">
        <p14:creationId xmlns:p14="http://schemas.microsoft.com/office/powerpoint/2010/main" val="3699011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3C245-80E0-4CF4-A9CE-479E3B053FDC}"/>
              </a:ext>
            </a:extLst>
          </p:cNvPr>
          <p:cNvSpPr>
            <a:spLocks noGrp="1"/>
          </p:cNvSpPr>
          <p:nvPr>
            <p:ph type="title"/>
          </p:nvPr>
        </p:nvSpPr>
        <p:spPr/>
        <p:txBody>
          <a:bodyPr/>
          <a:lstStyle/>
          <a:p>
            <a:r>
              <a:rPr lang="en-GB" dirty="0"/>
              <a:t>Branches?</a:t>
            </a:r>
          </a:p>
        </p:txBody>
      </p:sp>
      <p:sp>
        <p:nvSpPr>
          <p:cNvPr id="3" name="Content Placeholder 2">
            <a:extLst>
              <a:ext uri="{FF2B5EF4-FFF2-40B4-BE49-F238E27FC236}">
                <a16:creationId xmlns:a16="http://schemas.microsoft.com/office/drawing/2014/main" id="{149D6315-CE32-4CA1-9567-67A85BE95C19}"/>
              </a:ext>
            </a:extLst>
          </p:cNvPr>
          <p:cNvSpPr>
            <a:spLocks noGrp="1"/>
          </p:cNvSpPr>
          <p:nvPr>
            <p:ph idx="1"/>
          </p:nvPr>
        </p:nvSpPr>
        <p:spPr>
          <a:xfrm>
            <a:off x="838200" y="1844479"/>
            <a:ext cx="10515600" cy="4351338"/>
          </a:xfrm>
        </p:spPr>
        <p:txBody>
          <a:bodyPr/>
          <a:lstStyle/>
          <a:p>
            <a:r>
              <a:rPr lang="en-GB" dirty="0"/>
              <a:t>Many different approaches and strategies</a:t>
            </a:r>
          </a:p>
          <a:p>
            <a:r>
              <a:rPr lang="en-GB" dirty="0"/>
              <a:t>There should (and usually is) a specific reason for adopting a strategy and should always be justified</a:t>
            </a:r>
          </a:p>
          <a:p>
            <a:r>
              <a:rPr lang="en-GB" dirty="0"/>
              <a:t>A topic to itself with plenty of differing opinions</a:t>
            </a:r>
          </a:p>
          <a:p>
            <a:r>
              <a:rPr lang="en-GB" dirty="0"/>
              <a:t>Undeniable truths </a:t>
            </a:r>
          </a:p>
          <a:p>
            <a:pPr lvl="1"/>
            <a:r>
              <a:rPr lang="en-GB" dirty="0"/>
              <a:t>They introduce complexity </a:t>
            </a:r>
          </a:p>
          <a:p>
            <a:pPr lvl="1"/>
            <a:r>
              <a:rPr lang="en-GB" dirty="0"/>
              <a:t>The longer they exist and diverge, the harder the merge</a:t>
            </a:r>
          </a:p>
          <a:p>
            <a:pPr lvl="1"/>
            <a:r>
              <a:rPr lang="en-GB" dirty="0"/>
              <a:t>(fondly referred to as merge parties)</a:t>
            </a:r>
          </a:p>
          <a:p>
            <a:pPr lvl="1"/>
            <a:endParaRPr lang="en-GB" dirty="0"/>
          </a:p>
          <a:p>
            <a:pPr lvl="1"/>
            <a:endParaRPr lang="en-GB" dirty="0"/>
          </a:p>
        </p:txBody>
      </p:sp>
      <p:pic>
        <p:nvPicPr>
          <p:cNvPr id="4" name="Picture 3">
            <a:extLst>
              <a:ext uri="{FF2B5EF4-FFF2-40B4-BE49-F238E27FC236}">
                <a16:creationId xmlns:a16="http://schemas.microsoft.com/office/drawing/2014/main" id="{CA97A125-94DE-4A7A-8DF0-FDCBEE0FA319}"/>
              </a:ext>
            </a:extLst>
          </p:cNvPr>
          <p:cNvPicPr>
            <a:picLocks noChangeAspect="1"/>
          </p:cNvPicPr>
          <p:nvPr/>
        </p:nvPicPr>
        <p:blipFill>
          <a:blip r:embed="rId2"/>
          <a:stretch>
            <a:fillRect/>
          </a:stretch>
        </p:blipFill>
        <p:spPr>
          <a:xfrm>
            <a:off x="3803858" y="258650"/>
            <a:ext cx="2672357" cy="1225317"/>
          </a:xfrm>
          <a:prstGeom prst="rect">
            <a:avLst/>
          </a:prstGeom>
        </p:spPr>
      </p:pic>
      <p:pic>
        <p:nvPicPr>
          <p:cNvPr id="5" name="Picture 4">
            <a:extLst>
              <a:ext uri="{FF2B5EF4-FFF2-40B4-BE49-F238E27FC236}">
                <a16:creationId xmlns:a16="http://schemas.microsoft.com/office/drawing/2014/main" id="{685E1424-ACBD-4771-890F-14A87FAB4A86}"/>
              </a:ext>
            </a:extLst>
          </p:cNvPr>
          <p:cNvPicPr>
            <a:picLocks noChangeAspect="1"/>
          </p:cNvPicPr>
          <p:nvPr/>
        </p:nvPicPr>
        <p:blipFill>
          <a:blip r:embed="rId3"/>
          <a:stretch>
            <a:fillRect/>
          </a:stretch>
        </p:blipFill>
        <p:spPr>
          <a:xfrm>
            <a:off x="8181138" y="591296"/>
            <a:ext cx="3324225" cy="1323975"/>
          </a:xfrm>
          <a:prstGeom prst="rect">
            <a:avLst/>
          </a:prstGeom>
        </p:spPr>
      </p:pic>
      <p:pic>
        <p:nvPicPr>
          <p:cNvPr id="6" name="Picture 5">
            <a:extLst>
              <a:ext uri="{FF2B5EF4-FFF2-40B4-BE49-F238E27FC236}">
                <a16:creationId xmlns:a16="http://schemas.microsoft.com/office/drawing/2014/main" id="{27CE5729-6718-44E5-85D7-70E90D597B05}"/>
              </a:ext>
            </a:extLst>
          </p:cNvPr>
          <p:cNvPicPr>
            <a:picLocks noChangeAspect="1"/>
          </p:cNvPicPr>
          <p:nvPr/>
        </p:nvPicPr>
        <p:blipFill>
          <a:blip r:embed="rId4"/>
          <a:stretch>
            <a:fillRect/>
          </a:stretch>
        </p:blipFill>
        <p:spPr>
          <a:xfrm>
            <a:off x="9648221" y="5011357"/>
            <a:ext cx="2173788" cy="1544972"/>
          </a:xfrm>
          <a:prstGeom prst="rect">
            <a:avLst/>
          </a:prstGeom>
        </p:spPr>
      </p:pic>
      <p:pic>
        <p:nvPicPr>
          <p:cNvPr id="7" name="Picture 6">
            <a:extLst>
              <a:ext uri="{FF2B5EF4-FFF2-40B4-BE49-F238E27FC236}">
                <a16:creationId xmlns:a16="http://schemas.microsoft.com/office/drawing/2014/main" id="{D2C7F0FD-5DB9-4306-84A7-0ACDD207B37A}"/>
              </a:ext>
            </a:extLst>
          </p:cNvPr>
          <p:cNvPicPr>
            <a:picLocks noChangeAspect="1"/>
          </p:cNvPicPr>
          <p:nvPr/>
        </p:nvPicPr>
        <p:blipFill>
          <a:blip r:embed="rId5"/>
          <a:stretch>
            <a:fillRect/>
          </a:stretch>
        </p:blipFill>
        <p:spPr>
          <a:xfrm>
            <a:off x="9205937" y="3310871"/>
            <a:ext cx="2821206" cy="1489345"/>
          </a:xfrm>
          <a:prstGeom prst="rect">
            <a:avLst/>
          </a:prstGeom>
        </p:spPr>
      </p:pic>
    </p:spTree>
    <p:extLst>
      <p:ext uri="{BB962C8B-B14F-4D97-AF65-F5344CB8AC3E}">
        <p14:creationId xmlns:p14="http://schemas.microsoft.com/office/powerpoint/2010/main" val="206976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2897-E955-4172-BEA9-8F1B86779F48}"/>
              </a:ext>
            </a:extLst>
          </p:cNvPr>
          <p:cNvSpPr>
            <a:spLocks noGrp="1"/>
          </p:cNvSpPr>
          <p:nvPr>
            <p:ph type="title"/>
          </p:nvPr>
        </p:nvSpPr>
        <p:spPr/>
        <p:txBody>
          <a:bodyPr/>
          <a:lstStyle/>
          <a:p>
            <a:r>
              <a:rPr lang="en-GB" dirty="0"/>
              <a:t>Source Control Today – Rise of the DVCS</a:t>
            </a:r>
          </a:p>
        </p:txBody>
      </p:sp>
      <p:sp>
        <p:nvSpPr>
          <p:cNvPr id="3" name="Content Placeholder 2">
            <a:extLst>
              <a:ext uri="{FF2B5EF4-FFF2-40B4-BE49-F238E27FC236}">
                <a16:creationId xmlns:a16="http://schemas.microsoft.com/office/drawing/2014/main" id="{DB8E8E41-8EC7-4475-A390-E2DC23C5E2C4}"/>
              </a:ext>
            </a:extLst>
          </p:cNvPr>
          <p:cNvSpPr>
            <a:spLocks noGrp="1"/>
          </p:cNvSpPr>
          <p:nvPr>
            <p:ph idx="1"/>
          </p:nvPr>
        </p:nvSpPr>
        <p:spPr/>
        <p:txBody>
          <a:bodyPr>
            <a:normAutofit/>
          </a:bodyPr>
          <a:lstStyle/>
          <a:p>
            <a:r>
              <a:rPr lang="en-GB" dirty="0"/>
              <a:t>Distributed means no “real” central repository</a:t>
            </a:r>
          </a:p>
          <a:p>
            <a:pPr lvl="1"/>
            <a:r>
              <a:rPr lang="en-GB" dirty="0"/>
              <a:t>Although, there is usually a repository that is treated like the main central repository</a:t>
            </a:r>
          </a:p>
          <a:p>
            <a:r>
              <a:rPr lang="en-GB" dirty="0"/>
              <a:t>GIT</a:t>
            </a:r>
          </a:p>
          <a:p>
            <a:pPr lvl="1"/>
            <a:r>
              <a:rPr lang="en-GB" dirty="0"/>
              <a:t>Linus’s replacement for </a:t>
            </a:r>
            <a:r>
              <a:rPr lang="en-GB" dirty="0" err="1"/>
              <a:t>BitKeeper</a:t>
            </a:r>
            <a:endParaRPr lang="en-GB" dirty="0"/>
          </a:p>
          <a:p>
            <a:r>
              <a:rPr lang="en-GB" dirty="0"/>
              <a:t>Mercurial</a:t>
            </a:r>
          </a:p>
          <a:p>
            <a:pPr lvl="1"/>
            <a:r>
              <a:rPr lang="en-GB" dirty="0"/>
              <a:t>Say what? – this is GIT’s evil twin</a:t>
            </a:r>
          </a:p>
          <a:p>
            <a:pPr marL="0" indent="0">
              <a:buNone/>
            </a:pPr>
            <a:r>
              <a:rPr lang="en-GB" dirty="0"/>
              <a:t>	</a:t>
            </a:r>
          </a:p>
        </p:txBody>
      </p:sp>
    </p:spTree>
    <p:extLst>
      <p:ext uri="{BB962C8B-B14F-4D97-AF65-F5344CB8AC3E}">
        <p14:creationId xmlns:p14="http://schemas.microsoft.com/office/powerpoint/2010/main" val="320971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1749</Words>
  <Application>Microsoft Office PowerPoint</Application>
  <PresentationFormat>Widescreen</PresentationFormat>
  <Paragraphs>195</Paragraphs>
  <Slides>40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Courier</vt:lpstr>
      <vt:lpstr>Georgia</vt:lpstr>
      <vt:lpstr>Office Theme</vt:lpstr>
      <vt:lpstr>Source Control Fundamentals</vt:lpstr>
      <vt:lpstr>Definition</vt:lpstr>
      <vt:lpstr>Examples from history (non software)</vt:lpstr>
      <vt:lpstr>What problem does it solve for software?</vt:lpstr>
      <vt:lpstr>Quick History</vt:lpstr>
      <vt:lpstr>More History</vt:lpstr>
      <vt:lpstr>Branches?</vt:lpstr>
      <vt:lpstr>Branches?</vt:lpstr>
      <vt:lpstr>Source Control Today – Rise of the DVCS</vt:lpstr>
      <vt:lpstr>Advantages</vt:lpstr>
      <vt:lpstr>Disadvantages</vt:lpstr>
      <vt:lpstr>Microsoft’s Contributions </vt:lpstr>
      <vt:lpstr>Git Fundamentals</vt:lpstr>
      <vt:lpstr>In the beginning </vt:lpstr>
      <vt:lpstr>What did that do?</vt:lpstr>
      <vt:lpstr>What is HEAD?</vt:lpstr>
      <vt:lpstr>What is config</vt:lpstr>
      <vt:lpstr>PowerPoint Presentation</vt:lpstr>
      <vt:lpstr>Git description file???</vt:lpstr>
      <vt:lpstr>PowerPoint Presentation</vt:lpstr>
      <vt:lpstr>Info = Excludes?</vt:lpstr>
      <vt:lpstr>There are three ways to do that!</vt:lpstr>
      <vt:lpstr>Hooks</vt:lpstr>
      <vt:lpstr>Objects?</vt:lpstr>
      <vt:lpstr>Git object definition</vt:lpstr>
      <vt:lpstr>Lets look at the root of the tree</vt:lpstr>
      <vt:lpstr>Git object definition</vt:lpstr>
      <vt:lpstr>Refs?</vt:lpstr>
      <vt:lpstr>Types of References</vt:lpstr>
      <vt:lpstr>Worlds simplest example</vt:lpstr>
      <vt:lpstr>Worlds simplest build script</vt:lpstr>
      <vt:lpstr>Run it</vt:lpstr>
      <vt:lpstr>Cool, I want to source control now!</vt:lpstr>
      <vt:lpstr>How?</vt:lpstr>
      <vt:lpstr>Ok so how do I create my commit/tree/blobs?</vt:lpstr>
      <vt:lpstr>PowerPoint Presentation</vt:lpstr>
      <vt:lpstr>So how do I commit this stuff?</vt:lpstr>
      <vt:lpstr>PowerPoint Presentation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Fundamentals</dc:title>
  <dc:creator>Sasa Milovic</dc:creator>
  <cp:lastModifiedBy>Sasa Milovic</cp:lastModifiedBy>
  <cp:revision>72</cp:revision>
  <dcterms:created xsi:type="dcterms:W3CDTF">2017-09-10T17:48:56Z</dcterms:created>
  <dcterms:modified xsi:type="dcterms:W3CDTF">2017-09-10T23:50:27Z</dcterms:modified>
</cp:coreProperties>
</file>