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7"/>
  </p:notesMasterIdLst>
  <p:sldIdLst>
    <p:sldId id="267" r:id="rId2"/>
    <p:sldId id="268" r:id="rId3"/>
    <p:sldId id="266" r:id="rId4"/>
    <p:sldId id="270" r:id="rId5"/>
    <p:sldId id="305" r:id="rId6"/>
    <p:sldId id="288" r:id="rId7"/>
    <p:sldId id="290" r:id="rId8"/>
    <p:sldId id="291" r:id="rId9"/>
    <p:sldId id="292" r:id="rId10"/>
    <p:sldId id="293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4" r:id="rId19"/>
    <p:sldId id="258" r:id="rId20"/>
    <p:sldId id="265" r:id="rId21"/>
    <p:sldId id="272" r:id="rId22"/>
    <p:sldId id="256" r:id="rId23"/>
    <p:sldId id="257" r:id="rId24"/>
    <p:sldId id="262" r:id="rId25"/>
    <p:sldId id="286" r:id="rId26"/>
    <p:sldId id="287" r:id="rId27"/>
    <p:sldId id="283" r:id="rId28"/>
    <p:sldId id="277" r:id="rId29"/>
    <p:sldId id="279" r:id="rId30"/>
    <p:sldId id="280" r:id="rId31"/>
    <p:sldId id="281" r:id="rId32"/>
    <p:sldId id="282" r:id="rId33"/>
    <p:sldId id="284" r:id="rId34"/>
    <p:sldId id="263" r:id="rId35"/>
    <p:sldId id="30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5" autoAdjust="0"/>
    <p:restoredTop sz="71311" autoAdjust="0"/>
  </p:normalViewPr>
  <p:slideViewPr>
    <p:cSldViewPr snapToGrid="0">
      <p:cViewPr varScale="1">
        <p:scale>
          <a:sx n="81" d="100"/>
          <a:sy n="81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72AEC-04DF-449A-B70B-4F458BD9276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6579FF-178F-4EB3-A619-EB6244DBF190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5C95DE5E-2979-4625-A5C4-E94DD6ECBA0A}" type="parTrans" cxnId="{72EAAC8A-FA76-41AC-AF30-8141E160D38E}">
      <dgm:prSet/>
      <dgm:spPr/>
      <dgm:t>
        <a:bodyPr/>
        <a:lstStyle/>
        <a:p>
          <a:endParaRPr lang="en-US"/>
        </a:p>
      </dgm:t>
    </dgm:pt>
    <dgm:pt modelId="{9CDC3CEF-BEFB-4641-BD78-1C7053AE5D85}" type="sibTrans" cxnId="{72EAAC8A-FA76-41AC-AF30-8141E160D38E}">
      <dgm:prSet/>
      <dgm:spPr/>
      <dgm:t>
        <a:bodyPr/>
        <a:lstStyle/>
        <a:p>
          <a:endParaRPr lang="en-US"/>
        </a:p>
      </dgm:t>
    </dgm:pt>
    <dgm:pt modelId="{2C8B1AAE-4F3F-4ECF-9149-8D0B38858342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99B51D7F-9A01-46F8-9643-9FA051F00F32}" type="parTrans" cxnId="{50F1D490-FE37-4A89-9D15-17F721E90C0A}">
      <dgm:prSet/>
      <dgm:spPr/>
      <dgm:t>
        <a:bodyPr/>
        <a:lstStyle/>
        <a:p>
          <a:endParaRPr lang="en-US"/>
        </a:p>
      </dgm:t>
    </dgm:pt>
    <dgm:pt modelId="{42FEEE84-07F4-4179-9CF4-34A821DA5FE7}" type="sibTrans" cxnId="{50F1D490-FE37-4A89-9D15-17F721E90C0A}">
      <dgm:prSet/>
      <dgm:spPr/>
      <dgm:t>
        <a:bodyPr/>
        <a:lstStyle/>
        <a:p>
          <a:endParaRPr lang="en-US"/>
        </a:p>
      </dgm:t>
    </dgm:pt>
    <dgm:pt modelId="{C5569C4E-117B-44A4-A5C3-2514A629D92D}">
      <dgm:prSet phldrT="[Text]"/>
      <dgm:spPr/>
      <dgm:t>
        <a:bodyPr/>
        <a:lstStyle/>
        <a:p>
          <a:r>
            <a:rPr lang="en-US" dirty="0"/>
            <a:t>Release</a:t>
          </a:r>
        </a:p>
      </dgm:t>
    </dgm:pt>
    <dgm:pt modelId="{4022B1F5-8577-4801-8EFE-BB302604F7E3}" type="parTrans" cxnId="{1DA041DE-23CE-41A5-AE48-9F58EA68B919}">
      <dgm:prSet/>
      <dgm:spPr/>
      <dgm:t>
        <a:bodyPr/>
        <a:lstStyle/>
        <a:p>
          <a:endParaRPr lang="en-US"/>
        </a:p>
      </dgm:t>
    </dgm:pt>
    <dgm:pt modelId="{B9A8C14C-2FA3-4AD2-B689-F8EC4AC3E915}" type="sibTrans" cxnId="{1DA041DE-23CE-41A5-AE48-9F58EA68B919}">
      <dgm:prSet/>
      <dgm:spPr/>
      <dgm:t>
        <a:bodyPr/>
        <a:lstStyle/>
        <a:p>
          <a:endParaRPr lang="en-US"/>
        </a:p>
      </dgm:t>
    </dgm:pt>
    <dgm:pt modelId="{B04ABEBF-BF63-467B-9B88-F60E6947C5A0}">
      <dgm:prSet phldrT="[Text]"/>
      <dgm:spPr/>
      <dgm:t>
        <a:bodyPr/>
        <a:lstStyle/>
        <a:p>
          <a:r>
            <a:rPr lang="en-US" dirty="0"/>
            <a:t>Measure</a:t>
          </a:r>
        </a:p>
      </dgm:t>
    </dgm:pt>
    <dgm:pt modelId="{AD9E29E4-47E5-485C-BE8C-3F14FB393D03}" type="parTrans" cxnId="{57208A68-EDA3-4C02-A071-C6627F705981}">
      <dgm:prSet/>
      <dgm:spPr/>
      <dgm:t>
        <a:bodyPr/>
        <a:lstStyle/>
        <a:p>
          <a:endParaRPr lang="en-US"/>
        </a:p>
      </dgm:t>
    </dgm:pt>
    <dgm:pt modelId="{DC418283-A530-43EC-8A1C-46857DA00D49}" type="sibTrans" cxnId="{57208A68-EDA3-4C02-A071-C6627F705981}">
      <dgm:prSet/>
      <dgm:spPr/>
      <dgm:t>
        <a:bodyPr/>
        <a:lstStyle/>
        <a:p>
          <a:endParaRPr lang="en-US"/>
        </a:p>
      </dgm:t>
    </dgm:pt>
    <dgm:pt modelId="{DCBB36FC-F725-433E-8305-D4586A98D64E}">
      <dgm:prSet phldrT="[Text]"/>
      <dgm:spPr/>
      <dgm:t>
        <a:bodyPr/>
        <a:lstStyle/>
        <a:p>
          <a:r>
            <a:rPr lang="en-US" dirty="0"/>
            <a:t>Adapt</a:t>
          </a:r>
        </a:p>
      </dgm:t>
    </dgm:pt>
    <dgm:pt modelId="{118A1B07-4471-43C8-A265-3FDB6015B904}" type="parTrans" cxnId="{1D4C2EE6-F1BA-48EB-A562-A98A1429BF3B}">
      <dgm:prSet/>
      <dgm:spPr/>
      <dgm:t>
        <a:bodyPr/>
        <a:lstStyle/>
        <a:p>
          <a:endParaRPr lang="en-US"/>
        </a:p>
      </dgm:t>
    </dgm:pt>
    <dgm:pt modelId="{F428EFD7-7586-4CF0-BEE0-9BE2754D41A4}" type="sibTrans" cxnId="{1D4C2EE6-F1BA-48EB-A562-A98A1429BF3B}">
      <dgm:prSet/>
      <dgm:spPr/>
      <dgm:t>
        <a:bodyPr/>
        <a:lstStyle/>
        <a:p>
          <a:endParaRPr lang="en-US"/>
        </a:p>
      </dgm:t>
    </dgm:pt>
    <dgm:pt modelId="{0CF3F3A6-A8C0-4943-BFC3-EE75978EB55C}" type="pres">
      <dgm:prSet presAssocID="{88072AEC-04DF-449A-B70B-4F458BD9276A}" presName="cycle" presStyleCnt="0">
        <dgm:presLayoutVars>
          <dgm:dir/>
          <dgm:resizeHandles val="exact"/>
        </dgm:presLayoutVars>
      </dgm:prSet>
      <dgm:spPr/>
    </dgm:pt>
    <dgm:pt modelId="{FC542BF3-5C1C-42C5-B5E5-6321BB8EB7F9}" type="pres">
      <dgm:prSet presAssocID="{C66579FF-178F-4EB3-A619-EB6244DBF190}" presName="node" presStyleLbl="node1" presStyleIdx="0" presStyleCnt="5">
        <dgm:presLayoutVars>
          <dgm:bulletEnabled val="1"/>
        </dgm:presLayoutVars>
      </dgm:prSet>
      <dgm:spPr/>
    </dgm:pt>
    <dgm:pt modelId="{FA7B59B5-FC02-4344-AC79-BB949A239074}" type="pres">
      <dgm:prSet presAssocID="{9CDC3CEF-BEFB-4641-BD78-1C7053AE5D85}" presName="sibTrans" presStyleLbl="sibTrans2D1" presStyleIdx="0" presStyleCnt="5"/>
      <dgm:spPr/>
    </dgm:pt>
    <dgm:pt modelId="{A70BC138-62CC-44F9-9D81-A0D94D618821}" type="pres">
      <dgm:prSet presAssocID="{9CDC3CEF-BEFB-4641-BD78-1C7053AE5D85}" presName="connectorText" presStyleLbl="sibTrans2D1" presStyleIdx="0" presStyleCnt="5"/>
      <dgm:spPr/>
    </dgm:pt>
    <dgm:pt modelId="{26E82A5F-C42E-46BE-BC85-BF125D7B11DF}" type="pres">
      <dgm:prSet presAssocID="{2C8B1AAE-4F3F-4ECF-9149-8D0B38858342}" presName="node" presStyleLbl="node1" presStyleIdx="1" presStyleCnt="5">
        <dgm:presLayoutVars>
          <dgm:bulletEnabled val="1"/>
        </dgm:presLayoutVars>
      </dgm:prSet>
      <dgm:spPr/>
    </dgm:pt>
    <dgm:pt modelId="{3872CCD2-0516-45C4-AD48-9C6A7CA90B7D}" type="pres">
      <dgm:prSet presAssocID="{42FEEE84-07F4-4179-9CF4-34A821DA5FE7}" presName="sibTrans" presStyleLbl="sibTrans2D1" presStyleIdx="1" presStyleCnt="5"/>
      <dgm:spPr/>
    </dgm:pt>
    <dgm:pt modelId="{36AA703D-7D87-4520-ADB7-200A3B1C3073}" type="pres">
      <dgm:prSet presAssocID="{42FEEE84-07F4-4179-9CF4-34A821DA5FE7}" presName="connectorText" presStyleLbl="sibTrans2D1" presStyleIdx="1" presStyleCnt="5"/>
      <dgm:spPr/>
    </dgm:pt>
    <dgm:pt modelId="{573E983B-764A-4772-B1A2-F269F4179211}" type="pres">
      <dgm:prSet presAssocID="{C5569C4E-117B-44A4-A5C3-2514A629D92D}" presName="node" presStyleLbl="node1" presStyleIdx="2" presStyleCnt="5">
        <dgm:presLayoutVars>
          <dgm:bulletEnabled val="1"/>
        </dgm:presLayoutVars>
      </dgm:prSet>
      <dgm:spPr/>
    </dgm:pt>
    <dgm:pt modelId="{8778FFBA-6EAF-4AE4-9CDD-8111001477BA}" type="pres">
      <dgm:prSet presAssocID="{B9A8C14C-2FA3-4AD2-B689-F8EC4AC3E915}" presName="sibTrans" presStyleLbl="sibTrans2D1" presStyleIdx="2" presStyleCnt="5"/>
      <dgm:spPr/>
    </dgm:pt>
    <dgm:pt modelId="{CDD0D33F-26A1-4611-A42E-7467613F6B93}" type="pres">
      <dgm:prSet presAssocID="{B9A8C14C-2FA3-4AD2-B689-F8EC4AC3E915}" presName="connectorText" presStyleLbl="sibTrans2D1" presStyleIdx="2" presStyleCnt="5"/>
      <dgm:spPr/>
    </dgm:pt>
    <dgm:pt modelId="{FFE636CC-1D68-4F03-9766-767ACA791844}" type="pres">
      <dgm:prSet presAssocID="{B04ABEBF-BF63-467B-9B88-F60E6947C5A0}" presName="node" presStyleLbl="node1" presStyleIdx="3" presStyleCnt="5">
        <dgm:presLayoutVars>
          <dgm:bulletEnabled val="1"/>
        </dgm:presLayoutVars>
      </dgm:prSet>
      <dgm:spPr/>
    </dgm:pt>
    <dgm:pt modelId="{7C4001D0-B375-4EC6-B48A-30B7EF199C1D}" type="pres">
      <dgm:prSet presAssocID="{DC418283-A530-43EC-8A1C-46857DA00D49}" presName="sibTrans" presStyleLbl="sibTrans2D1" presStyleIdx="3" presStyleCnt="5"/>
      <dgm:spPr/>
    </dgm:pt>
    <dgm:pt modelId="{0B7F95E8-029B-4078-A29A-04C184A53BC1}" type="pres">
      <dgm:prSet presAssocID="{DC418283-A530-43EC-8A1C-46857DA00D49}" presName="connectorText" presStyleLbl="sibTrans2D1" presStyleIdx="3" presStyleCnt="5"/>
      <dgm:spPr/>
    </dgm:pt>
    <dgm:pt modelId="{7F83799A-03F8-4762-8C61-0C4EB7BC8AE0}" type="pres">
      <dgm:prSet presAssocID="{DCBB36FC-F725-433E-8305-D4586A98D64E}" presName="node" presStyleLbl="node1" presStyleIdx="4" presStyleCnt="5">
        <dgm:presLayoutVars>
          <dgm:bulletEnabled val="1"/>
        </dgm:presLayoutVars>
      </dgm:prSet>
      <dgm:spPr/>
    </dgm:pt>
    <dgm:pt modelId="{051F7C30-9F90-4A4C-BF5D-5FFA9564171A}" type="pres">
      <dgm:prSet presAssocID="{F428EFD7-7586-4CF0-BEE0-9BE2754D41A4}" presName="sibTrans" presStyleLbl="sibTrans2D1" presStyleIdx="4" presStyleCnt="5"/>
      <dgm:spPr/>
    </dgm:pt>
    <dgm:pt modelId="{67D912B2-D21C-4181-936F-8DD7A0047903}" type="pres">
      <dgm:prSet presAssocID="{F428EFD7-7586-4CF0-BEE0-9BE2754D41A4}" presName="connectorText" presStyleLbl="sibTrans2D1" presStyleIdx="4" presStyleCnt="5"/>
      <dgm:spPr/>
    </dgm:pt>
  </dgm:ptLst>
  <dgm:cxnLst>
    <dgm:cxn modelId="{FCC6AA0E-B4DA-43E0-96F5-5D9A12F95753}" type="presOf" srcId="{2C8B1AAE-4F3F-4ECF-9149-8D0B38858342}" destId="{26E82A5F-C42E-46BE-BC85-BF125D7B11DF}" srcOrd="0" destOrd="0" presId="urn:microsoft.com/office/officeart/2005/8/layout/cycle2"/>
    <dgm:cxn modelId="{975C7129-EF52-4A06-93E6-C7E4062DBDE0}" type="presOf" srcId="{42FEEE84-07F4-4179-9CF4-34A821DA5FE7}" destId="{3872CCD2-0516-45C4-AD48-9C6A7CA90B7D}" srcOrd="0" destOrd="0" presId="urn:microsoft.com/office/officeart/2005/8/layout/cycle2"/>
    <dgm:cxn modelId="{9665205D-660F-4DE5-AA56-6642D4251254}" type="presOf" srcId="{9CDC3CEF-BEFB-4641-BD78-1C7053AE5D85}" destId="{A70BC138-62CC-44F9-9D81-A0D94D618821}" srcOrd="1" destOrd="0" presId="urn:microsoft.com/office/officeart/2005/8/layout/cycle2"/>
    <dgm:cxn modelId="{85D7E867-EA90-46FD-B64E-E4843F1A4F29}" type="presOf" srcId="{88072AEC-04DF-449A-B70B-4F458BD9276A}" destId="{0CF3F3A6-A8C0-4943-BFC3-EE75978EB55C}" srcOrd="0" destOrd="0" presId="urn:microsoft.com/office/officeart/2005/8/layout/cycle2"/>
    <dgm:cxn modelId="{57208A68-EDA3-4C02-A071-C6627F705981}" srcId="{88072AEC-04DF-449A-B70B-4F458BD9276A}" destId="{B04ABEBF-BF63-467B-9B88-F60E6947C5A0}" srcOrd="3" destOrd="0" parTransId="{AD9E29E4-47E5-485C-BE8C-3F14FB393D03}" sibTransId="{DC418283-A530-43EC-8A1C-46857DA00D49}"/>
    <dgm:cxn modelId="{B3F9896B-9FF0-40A9-9C69-5E91E241EADD}" type="presOf" srcId="{DC418283-A530-43EC-8A1C-46857DA00D49}" destId="{7C4001D0-B375-4EC6-B48A-30B7EF199C1D}" srcOrd="0" destOrd="0" presId="urn:microsoft.com/office/officeart/2005/8/layout/cycle2"/>
    <dgm:cxn modelId="{27C7396C-2F0F-4444-AC76-A8D9A6E0F367}" type="presOf" srcId="{B04ABEBF-BF63-467B-9B88-F60E6947C5A0}" destId="{FFE636CC-1D68-4F03-9766-767ACA791844}" srcOrd="0" destOrd="0" presId="urn:microsoft.com/office/officeart/2005/8/layout/cycle2"/>
    <dgm:cxn modelId="{FCF98070-D19E-4156-9833-35294DF17073}" type="presOf" srcId="{B9A8C14C-2FA3-4AD2-B689-F8EC4AC3E915}" destId="{8778FFBA-6EAF-4AE4-9CDD-8111001477BA}" srcOrd="0" destOrd="0" presId="urn:microsoft.com/office/officeart/2005/8/layout/cycle2"/>
    <dgm:cxn modelId="{515C8151-BB14-4869-891A-5AB9603FCEE3}" type="presOf" srcId="{42FEEE84-07F4-4179-9CF4-34A821DA5FE7}" destId="{36AA703D-7D87-4520-ADB7-200A3B1C3073}" srcOrd="1" destOrd="0" presId="urn:microsoft.com/office/officeart/2005/8/layout/cycle2"/>
    <dgm:cxn modelId="{6581E753-1CB6-469C-AD26-3EF3FCD614AE}" type="presOf" srcId="{B9A8C14C-2FA3-4AD2-B689-F8EC4AC3E915}" destId="{CDD0D33F-26A1-4611-A42E-7467613F6B93}" srcOrd="1" destOrd="0" presId="urn:microsoft.com/office/officeart/2005/8/layout/cycle2"/>
    <dgm:cxn modelId="{6ABD4C55-7352-420A-AF8E-D9849FF588AA}" type="presOf" srcId="{F428EFD7-7586-4CF0-BEE0-9BE2754D41A4}" destId="{67D912B2-D21C-4181-936F-8DD7A0047903}" srcOrd="1" destOrd="0" presId="urn:microsoft.com/office/officeart/2005/8/layout/cycle2"/>
    <dgm:cxn modelId="{344D5C57-22DF-445A-92CE-3BFD21DB1C86}" type="presOf" srcId="{F428EFD7-7586-4CF0-BEE0-9BE2754D41A4}" destId="{051F7C30-9F90-4A4C-BF5D-5FFA9564171A}" srcOrd="0" destOrd="0" presId="urn:microsoft.com/office/officeart/2005/8/layout/cycle2"/>
    <dgm:cxn modelId="{F32B0D7C-741E-49C1-8C51-A981ED96746C}" type="presOf" srcId="{DC418283-A530-43EC-8A1C-46857DA00D49}" destId="{0B7F95E8-029B-4078-A29A-04C184A53BC1}" srcOrd="1" destOrd="0" presId="urn:microsoft.com/office/officeart/2005/8/layout/cycle2"/>
    <dgm:cxn modelId="{72EAAC8A-FA76-41AC-AF30-8141E160D38E}" srcId="{88072AEC-04DF-449A-B70B-4F458BD9276A}" destId="{C66579FF-178F-4EB3-A619-EB6244DBF190}" srcOrd="0" destOrd="0" parTransId="{5C95DE5E-2979-4625-A5C4-E94DD6ECBA0A}" sibTransId="{9CDC3CEF-BEFB-4641-BD78-1C7053AE5D85}"/>
    <dgm:cxn modelId="{50F1D490-FE37-4A89-9D15-17F721E90C0A}" srcId="{88072AEC-04DF-449A-B70B-4F458BD9276A}" destId="{2C8B1AAE-4F3F-4ECF-9149-8D0B38858342}" srcOrd="1" destOrd="0" parTransId="{99B51D7F-9A01-46F8-9643-9FA051F00F32}" sibTransId="{42FEEE84-07F4-4179-9CF4-34A821DA5FE7}"/>
    <dgm:cxn modelId="{A0A04899-E0B7-4F95-8C62-37E9DCC41685}" type="presOf" srcId="{DCBB36FC-F725-433E-8305-D4586A98D64E}" destId="{7F83799A-03F8-4762-8C61-0C4EB7BC8AE0}" srcOrd="0" destOrd="0" presId="urn:microsoft.com/office/officeart/2005/8/layout/cycle2"/>
    <dgm:cxn modelId="{F6C087BB-7F68-4771-8139-16DADB8C62C9}" type="presOf" srcId="{9CDC3CEF-BEFB-4641-BD78-1C7053AE5D85}" destId="{FA7B59B5-FC02-4344-AC79-BB949A239074}" srcOrd="0" destOrd="0" presId="urn:microsoft.com/office/officeart/2005/8/layout/cycle2"/>
    <dgm:cxn modelId="{AAB963BE-FED9-4C21-ACDD-A39DE0813FC0}" type="presOf" srcId="{C66579FF-178F-4EB3-A619-EB6244DBF190}" destId="{FC542BF3-5C1C-42C5-B5E5-6321BB8EB7F9}" srcOrd="0" destOrd="0" presId="urn:microsoft.com/office/officeart/2005/8/layout/cycle2"/>
    <dgm:cxn modelId="{DD1E91D7-9C29-488E-B038-681D9E576D89}" type="presOf" srcId="{C5569C4E-117B-44A4-A5C3-2514A629D92D}" destId="{573E983B-764A-4772-B1A2-F269F4179211}" srcOrd="0" destOrd="0" presId="urn:microsoft.com/office/officeart/2005/8/layout/cycle2"/>
    <dgm:cxn modelId="{1DA041DE-23CE-41A5-AE48-9F58EA68B919}" srcId="{88072AEC-04DF-449A-B70B-4F458BD9276A}" destId="{C5569C4E-117B-44A4-A5C3-2514A629D92D}" srcOrd="2" destOrd="0" parTransId="{4022B1F5-8577-4801-8EFE-BB302604F7E3}" sibTransId="{B9A8C14C-2FA3-4AD2-B689-F8EC4AC3E915}"/>
    <dgm:cxn modelId="{1D4C2EE6-F1BA-48EB-A562-A98A1429BF3B}" srcId="{88072AEC-04DF-449A-B70B-4F458BD9276A}" destId="{DCBB36FC-F725-433E-8305-D4586A98D64E}" srcOrd="4" destOrd="0" parTransId="{118A1B07-4471-43C8-A265-3FDB6015B904}" sibTransId="{F428EFD7-7586-4CF0-BEE0-9BE2754D41A4}"/>
    <dgm:cxn modelId="{C7473F77-F1AC-41FE-B508-061A8A1E6F5D}" type="presParOf" srcId="{0CF3F3A6-A8C0-4943-BFC3-EE75978EB55C}" destId="{FC542BF3-5C1C-42C5-B5E5-6321BB8EB7F9}" srcOrd="0" destOrd="0" presId="urn:microsoft.com/office/officeart/2005/8/layout/cycle2"/>
    <dgm:cxn modelId="{97FDE106-5571-4FC5-85CF-1BD6D4110310}" type="presParOf" srcId="{0CF3F3A6-A8C0-4943-BFC3-EE75978EB55C}" destId="{FA7B59B5-FC02-4344-AC79-BB949A239074}" srcOrd="1" destOrd="0" presId="urn:microsoft.com/office/officeart/2005/8/layout/cycle2"/>
    <dgm:cxn modelId="{13650439-FD84-4329-AA0B-863212BEB5D1}" type="presParOf" srcId="{FA7B59B5-FC02-4344-AC79-BB949A239074}" destId="{A70BC138-62CC-44F9-9D81-A0D94D618821}" srcOrd="0" destOrd="0" presId="urn:microsoft.com/office/officeart/2005/8/layout/cycle2"/>
    <dgm:cxn modelId="{4FC913C4-E948-427F-819A-6D28C6D1B438}" type="presParOf" srcId="{0CF3F3A6-A8C0-4943-BFC3-EE75978EB55C}" destId="{26E82A5F-C42E-46BE-BC85-BF125D7B11DF}" srcOrd="2" destOrd="0" presId="urn:microsoft.com/office/officeart/2005/8/layout/cycle2"/>
    <dgm:cxn modelId="{598A0DE4-8123-4EAD-B559-1A0544BD1413}" type="presParOf" srcId="{0CF3F3A6-A8C0-4943-BFC3-EE75978EB55C}" destId="{3872CCD2-0516-45C4-AD48-9C6A7CA90B7D}" srcOrd="3" destOrd="0" presId="urn:microsoft.com/office/officeart/2005/8/layout/cycle2"/>
    <dgm:cxn modelId="{CA2D6593-0862-4F23-9895-AB169BBA97F7}" type="presParOf" srcId="{3872CCD2-0516-45C4-AD48-9C6A7CA90B7D}" destId="{36AA703D-7D87-4520-ADB7-200A3B1C3073}" srcOrd="0" destOrd="0" presId="urn:microsoft.com/office/officeart/2005/8/layout/cycle2"/>
    <dgm:cxn modelId="{BD111F34-4BBA-47F9-9C81-86E6904A6DB8}" type="presParOf" srcId="{0CF3F3A6-A8C0-4943-BFC3-EE75978EB55C}" destId="{573E983B-764A-4772-B1A2-F269F4179211}" srcOrd="4" destOrd="0" presId="urn:microsoft.com/office/officeart/2005/8/layout/cycle2"/>
    <dgm:cxn modelId="{9956717C-7CCE-47C2-9AA2-F4F4F8B8A38C}" type="presParOf" srcId="{0CF3F3A6-A8C0-4943-BFC3-EE75978EB55C}" destId="{8778FFBA-6EAF-4AE4-9CDD-8111001477BA}" srcOrd="5" destOrd="0" presId="urn:microsoft.com/office/officeart/2005/8/layout/cycle2"/>
    <dgm:cxn modelId="{59584102-C751-427C-AA2F-4636F72A2CF6}" type="presParOf" srcId="{8778FFBA-6EAF-4AE4-9CDD-8111001477BA}" destId="{CDD0D33F-26A1-4611-A42E-7467613F6B93}" srcOrd="0" destOrd="0" presId="urn:microsoft.com/office/officeart/2005/8/layout/cycle2"/>
    <dgm:cxn modelId="{11852A63-0635-49B2-9319-3A8407174E8F}" type="presParOf" srcId="{0CF3F3A6-A8C0-4943-BFC3-EE75978EB55C}" destId="{FFE636CC-1D68-4F03-9766-767ACA791844}" srcOrd="6" destOrd="0" presId="urn:microsoft.com/office/officeart/2005/8/layout/cycle2"/>
    <dgm:cxn modelId="{F0B29E74-CE01-4013-850C-BBBBE5BBBB40}" type="presParOf" srcId="{0CF3F3A6-A8C0-4943-BFC3-EE75978EB55C}" destId="{7C4001D0-B375-4EC6-B48A-30B7EF199C1D}" srcOrd="7" destOrd="0" presId="urn:microsoft.com/office/officeart/2005/8/layout/cycle2"/>
    <dgm:cxn modelId="{D0C294D4-FB36-44EB-BBF6-D0FBEEE0B42C}" type="presParOf" srcId="{7C4001D0-B375-4EC6-B48A-30B7EF199C1D}" destId="{0B7F95E8-029B-4078-A29A-04C184A53BC1}" srcOrd="0" destOrd="0" presId="urn:microsoft.com/office/officeart/2005/8/layout/cycle2"/>
    <dgm:cxn modelId="{94E806F5-432A-4FA6-82D3-ADEB9415AD5B}" type="presParOf" srcId="{0CF3F3A6-A8C0-4943-BFC3-EE75978EB55C}" destId="{7F83799A-03F8-4762-8C61-0C4EB7BC8AE0}" srcOrd="8" destOrd="0" presId="urn:microsoft.com/office/officeart/2005/8/layout/cycle2"/>
    <dgm:cxn modelId="{C6246922-E180-4584-959B-C7892B04F3F7}" type="presParOf" srcId="{0CF3F3A6-A8C0-4943-BFC3-EE75978EB55C}" destId="{051F7C30-9F90-4A4C-BF5D-5FFA9564171A}" srcOrd="9" destOrd="0" presId="urn:microsoft.com/office/officeart/2005/8/layout/cycle2"/>
    <dgm:cxn modelId="{60E066FA-1385-44C7-962E-9C0324C71098}" type="presParOf" srcId="{051F7C30-9F90-4A4C-BF5D-5FFA9564171A}" destId="{67D912B2-D21C-4181-936F-8DD7A004790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/>
      <dgm:t>
        <a:bodyPr/>
        <a:lstStyle/>
        <a:p>
          <a:r>
            <a:rPr lang="en-US" dirty="0"/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/>
      <dgm:t>
        <a:bodyPr/>
        <a:lstStyle/>
        <a:p>
          <a:r>
            <a:rPr lang="en-US" dirty="0"/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/>
      <dgm:t>
        <a:bodyPr/>
        <a:lstStyle/>
        <a:p>
          <a:r>
            <a:rPr lang="en-US" dirty="0"/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/>
      <dgm:t>
        <a:bodyPr/>
        <a:lstStyle/>
        <a:p>
          <a:endParaRPr lang="en-US" dirty="0"/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/>
      <dgm:t>
        <a:bodyPr/>
        <a:lstStyle/>
        <a:p>
          <a:endParaRPr lang="en-US" dirty="0"/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>
        <a:ln>
          <a:solidFill>
            <a:srgbClr val="FF0000"/>
          </a:solidFill>
        </a:ln>
      </dgm:spPr>
      <dgm:t>
        <a:bodyPr/>
        <a:lstStyle/>
        <a:p>
          <a:r>
            <a: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>
        <a:solidFill>
          <a:srgbClr val="FF0000"/>
        </a:solidFill>
      </dgm:spPr>
      <dgm:t>
        <a:bodyPr/>
        <a:lstStyle/>
        <a:p>
          <a:endParaRPr lang="en-US" b="1" dirty="0">
            <a:solidFill>
              <a:srgbClr val="FF0000"/>
            </a:solidFill>
          </a:endParaRPr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 dirty="0"/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 b="1" dirty="0">
            <a:solidFill>
              <a:schemeClr val="accent6">
                <a:lumMod val="50000"/>
              </a:schemeClr>
            </a:solidFill>
            <a:effectLst/>
          </a:endParaRPr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 b="1" dirty="0">
            <a:solidFill>
              <a:schemeClr val="accent6">
                <a:lumMod val="50000"/>
              </a:schemeClr>
            </a:solidFill>
            <a:effectLst/>
          </a:endParaRPr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038087-AFA0-4BAC-B721-841C2811DE0E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9256FC75-37A1-41A7-B34B-C8E5D783C425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Build / Test / Package</a:t>
          </a:r>
        </a:p>
      </dgm:t>
    </dgm:pt>
    <dgm:pt modelId="{FEF99CD4-59AC-4238-83FE-DAE2095A4FED}" type="parTrans" cxnId="{D1DC3999-5A54-48A1-AFE6-0143EF2E72AF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5497AD8-CED4-485C-A7D9-C73B366D802B}" type="sibTrans" cxnId="{D1DC3999-5A54-48A1-AFE6-0143EF2E72AF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5550D86-3072-4030-BAA0-64505AED33A7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Dev</a:t>
          </a:r>
        </a:p>
      </dgm:t>
    </dgm:pt>
    <dgm:pt modelId="{B79C61A6-E5F1-4130-A02C-1F4DBE173061}" type="parTrans" cxnId="{1A0875E0-F001-4F9D-AA46-934CEEA9853D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864696-97DB-481F-9151-E5C659FCEE86}" type="sibTrans" cxnId="{1A0875E0-F001-4F9D-AA46-934CEEA9853D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C3CDB3-9518-4EBD-B2D3-89FBC979594E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Integration</a:t>
          </a:r>
        </a:p>
      </dgm:t>
    </dgm:pt>
    <dgm:pt modelId="{254F2107-9283-4000-87C2-799E296FBBCF}" type="parTrans" cxnId="{BFDC236B-5E84-481A-A4AF-901C937305F8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0F0EFE-CE56-444B-99E0-26F70F195A45}" type="sibTrans" cxnId="{BFDC236B-5E84-481A-A4AF-901C937305F8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9CE7E1A-D370-45F6-8AD0-8211D2934ECF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Perf</a:t>
          </a:r>
        </a:p>
      </dgm:t>
    </dgm:pt>
    <dgm:pt modelId="{C8AF7F6F-6B30-4B71-9120-38B663FBEA34}" type="parTrans" cxnId="{863AAE62-20B9-451B-B7C6-54BF3E8BB0C6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97D7FC-3A63-46FD-8AED-9EA4FEFA522C}" type="sibTrans" cxnId="{863AAE62-20B9-451B-B7C6-54BF3E8BB0C6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C271AC0-5198-418B-9AF6-F55199BD7BB7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Prod</a:t>
          </a:r>
        </a:p>
      </dgm:t>
    </dgm:pt>
    <dgm:pt modelId="{7B33F667-5E3F-4C3B-AD67-080230B3F4C2}" type="parTrans" cxnId="{553A441B-7D76-4958-87CE-E5FC978AA761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D250B0-112A-45BF-86B4-A433701AD816}" type="sibTrans" cxnId="{553A441B-7D76-4958-87CE-E5FC978AA761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D575AA-94FF-4BBA-84BB-F86653F64765}" type="pres">
      <dgm:prSet presAssocID="{AC038087-AFA0-4BAC-B721-841C2811DE0E}" presName="Name0" presStyleCnt="0">
        <dgm:presLayoutVars>
          <dgm:dir/>
          <dgm:resizeHandles val="exact"/>
        </dgm:presLayoutVars>
      </dgm:prSet>
      <dgm:spPr/>
    </dgm:pt>
    <dgm:pt modelId="{D03C8943-6391-4EA1-AC46-F8A3E5F7142F}" type="pres">
      <dgm:prSet presAssocID="{9256FC75-37A1-41A7-B34B-C8E5D783C425}" presName="node" presStyleLbl="node1" presStyleIdx="0" presStyleCnt="5">
        <dgm:presLayoutVars>
          <dgm:bulletEnabled val="1"/>
        </dgm:presLayoutVars>
      </dgm:prSet>
      <dgm:spPr/>
    </dgm:pt>
    <dgm:pt modelId="{C751E3DA-53B7-4487-BDC2-F4E2C17785ED}" type="pres">
      <dgm:prSet presAssocID="{85497AD8-CED4-485C-A7D9-C73B366D802B}" presName="sibTrans" presStyleLbl="sibTrans2D1" presStyleIdx="0" presStyleCnt="4"/>
      <dgm:spPr/>
    </dgm:pt>
    <dgm:pt modelId="{35FFA0A3-8951-4378-BDF6-0289022CD3A1}" type="pres">
      <dgm:prSet presAssocID="{85497AD8-CED4-485C-A7D9-C73B366D802B}" presName="connectorText" presStyleLbl="sibTrans2D1" presStyleIdx="0" presStyleCnt="4"/>
      <dgm:spPr/>
    </dgm:pt>
    <dgm:pt modelId="{296A9984-7CF6-416B-9B21-B5FEA47C55C9}" type="pres">
      <dgm:prSet presAssocID="{D5550D86-3072-4030-BAA0-64505AED33A7}" presName="node" presStyleLbl="node1" presStyleIdx="1" presStyleCnt="5">
        <dgm:presLayoutVars>
          <dgm:bulletEnabled val="1"/>
        </dgm:presLayoutVars>
      </dgm:prSet>
      <dgm:spPr/>
    </dgm:pt>
    <dgm:pt modelId="{ED576797-01C1-46D3-887C-195D3594CA39}" type="pres">
      <dgm:prSet presAssocID="{51864696-97DB-481F-9151-E5C659FCEE86}" presName="sibTrans" presStyleLbl="sibTrans2D1" presStyleIdx="1" presStyleCnt="4"/>
      <dgm:spPr/>
    </dgm:pt>
    <dgm:pt modelId="{84B7CF86-C50A-4040-A582-53FCB27EB5A8}" type="pres">
      <dgm:prSet presAssocID="{51864696-97DB-481F-9151-E5C659FCEE86}" presName="connectorText" presStyleLbl="sibTrans2D1" presStyleIdx="1" presStyleCnt="4"/>
      <dgm:spPr/>
    </dgm:pt>
    <dgm:pt modelId="{F5C6A72A-9D2C-4745-B26F-575CF8618D03}" type="pres">
      <dgm:prSet presAssocID="{82C3CDB3-9518-4EBD-B2D3-89FBC979594E}" presName="node" presStyleLbl="node1" presStyleIdx="2" presStyleCnt="5">
        <dgm:presLayoutVars>
          <dgm:bulletEnabled val="1"/>
        </dgm:presLayoutVars>
      </dgm:prSet>
      <dgm:spPr/>
    </dgm:pt>
    <dgm:pt modelId="{116ED283-3507-40EC-9A79-ABD655889884}" type="pres">
      <dgm:prSet presAssocID="{A40F0EFE-CE56-444B-99E0-26F70F195A45}" presName="sibTrans" presStyleLbl="sibTrans2D1" presStyleIdx="2" presStyleCnt="4"/>
      <dgm:spPr/>
    </dgm:pt>
    <dgm:pt modelId="{DB14CD02-2C98-41CE-8675-70F3FE68DF5A}" type="pres">
      <dgm:prSet presAssocID="{A40F0EFE-CE56-444B-99E0-26F70F195A45}" presName="connectorText" presStyleLbl="sibTrans2D1" presStyleIdx="2" presStyleCnt="4"/>
      <dgm:spPr/>
    </dgm:pt>
    <dgm:pt modelId="{ECC4BB8B-284C-45F6-8F65-FD28FA9C87C0}" type="pres">
      <dgm:prSet presAssocID="{29CE7E1A-D370-45F6-8AD0-8211D2934ECF}" presName="node" presStyleLbl="node1" presStyleIdx="3" presStyleCnt="5">
        <dgm:presLayoutVars>
          <dgm:bulletEnabled val="1"/>
        </dgm:presLayoutVars>
      </dgm:prSet>
      <dgm:spPr/>
    </dgm:pt>
    <dgm:pt modelId="{0F3B2544-4859-4C06-8C6F-C4D05CD0568A}" type="pres">
      <dgm:prSet presAssocID="{DE97D7FC-3A63-46FD-8AED-9EA4FEFA522C}" presName="sibTrans" presStyleLbl="sibTrans2D1" presStyleIdx="3" presStyleCnt="4"/>
      <dgm:spPr/>
    </dgm:pt>
    <dgm:pt modelId="{300A8941-DDB7-47B1-AAEF-0C401538AEEA}" type="pres">
      <dgm:prSet presAssocID="{DE97D7FC-3A63-46FD-8AED-9EA4FEFA522C}" presName="connectorText" presStyleLbl="sibTrans2D1" presStyleIdx="3" presStyleCnt="4"/>
      <dgm:spPr/>
    </dgm:pt>
    <dgm:pt modelId="{FF1A7F8A-E88D-429B-BE88-C08D2A1EEB2D}" type="pres">
      <dgm:prSet presAssocID="{8C271AC0-5198-418B-9AF6-F55199BD7BB7}" presName="node" presStyleLbl="node1" presStyleIdx="4" presStyleCnt="5">
        <dgm:presLayoutVars>
          <dgm:bulletEnabled val="1"/>
        </dgm:presLayoutVars>
      </dgm:prSet>
      <dgm:spPr/>
    </dgm:pt>
  </dgm:ptLst>
  <dgm:cxnLst>
    <dgm:cxn modelId="{553A441B-7D76-4958-87CE-E5FC978AA761}" srcId="{AC038087-AFA0-4BAC-B721-841C2811DE0E}" destId="{8C271AC0-5198-418B-9AF6-F55199BD7BB7}" srcOrd="4" destOrd="0" parTransId="{7B33F667-5E3F-4C3B-AD67-080230B3F4C2}" sibTransId="{1ED250B0-112A-45BF-86B4-A433701AD816}"/>
    <dgm:cxn modelId="{269B4C2C-A1CC-4D5E-874A-5CAB311CEA74}" type="presOf" srcId="{DE97D7FC-3A63-46FD-8AED-9EA4FEFA522C}" destId="{0F3B2544-4859-4C06-8C6F-C4D05CD0568A}" srcOrd="0" destOrd="0" presId="urn:microsoft.com/office/officeart/2005/8/layout/process1"/>
    <dgm:cxn modelId="{0E2AC45E-1625-44BC-8743-F1A454FB4A64}" type="presOf" srcId="{9256FC75-37A1-41A7-B34B-C8E5D783C425}" destId="{D03C8943-6391-4EA1-AC46-F8A3E5F7142F}" srcOrd="0" destOrd="0" presId="urn:microsoft.com/office/officeart/2005/8/layout/process1"/>
    <dgm:cxn modelId="{863AAE62-20B9-451B-B7C6-54BF3E8BB0C6}" srcId="{AC038087-AFA0-4BAC-B721-841C2811DE0E}" destId="{29CE7E1A-D370-45F6-8AD0-8211D2934ECF}" srcOrd="3" destOrd="0" parTransId="{C8AF7F6F-6B30-4B71-9120-38B663FBEA34}" sibTransId="{DE97D7FC-3A63-46FD-8AED-9EA4FEFA522C}"/>
    <dgm:cxn modelId="{BFDC236B-5E84-481A-A4AF-901C937305F8}" srcId="{AC038087-AFA0-4BAC-B721-841C2811DE0E}" destId="{82C3CDB3-9518-4EBD-B2D3-89FBC979594E}" srcOrd="2" destOrd="0" parTransId="{254F2107-9283-4000-87C2-799E296FBBCF}" sibTransId="{A40F0EFE-CE56-444B-99E0-26F70F195A45}"/>
    <dgm:cxn modelId="{C5153A6C-02A9-426A-8CAF-BEB2B8FDF2FE}" type="presOf" srcId="{AC038087-AFA0-4BAC-B721-841C2811DE0E}" destId="{51D575AA-94FF-4BBA-84BB-F86653F64765}" srcOrd="0" destOrd="0" presId="urn:microsoft.com/office/officeart/2005/8/layout/process1"/>
    <dgm:cxn modelId="{AAAD278E-F9FF-4B98-8F21-4F3860688B9C}" type="presOf" srcId="{8C271AC0-5198-418B-9AF6-F55199BD7BB7}" destId="{FF1A7F8A-E88D-429B-BE88-C08D2A1EEB2D}" srcOrd="0" destOrd="0" presId="urn:microsoft.com/office/officeart/2005/8/layout/process1"/>
    <dgm:cxn modelId="{D1DC3999-5A54-48A1-AFE6-0143EF2E72AF}" srcId="{AC038087-AFA0-4BAC-B721-841C2811DE0E}" destId="{9256FC75-37A1-41A7-B34B-C8E5D783C425}" srcOrd="0" destOrd="0" parTransId="{FEF99CD4-59AC-4238-83FE-DAE2095A4FED}" sibTransId="{85497AD8-CED4-485C-A7D9-C73B366D802B}"/>
    <dgm:cxn modelId="{C0CB6AA3-48E5-4F15-935B-67BD0CF62773}" type="presOf" srcId="{29CE7E1A-D370-45F6-8AD0-8211D2934ECF}" destId="{ECC4BB8B-284C-45F6-8F65-FD28FA9C87C0}" srcOrd="0" destOrd="0" presId="urn:microsoft.com/office/officeart/2005/8/layout/process1"/>
    <dgm:cxn modelId="{489525AC-578B-438F-9308-A108A7724533}" type="presOf" srcId="{85497AD8-CED4-485C-A7D9-C73B366D802B}" destId="{C751E3DA-53B7-4487-BDC2-F4E2C17785ED}" srcOrd="0" destOrd="0" presId="urn:microsoft.com/office/officeart/2005/8/layout/process1"/>
    <dgm:cxn modelId="{C4789CAF-AB6D-4CE8-B210-87FA5CC15162}" type="presOf" srcId="{A40F0EFE-CE56-444B-99E0-26F70F195A45}" destId="{DB14CD02-2C98-41CE-8675-70F3FE68DF5A}" srcOrd="1" destOrd="0" presId="urn:microsoft.com/office/officeart/2005/8/layout/process1"/>
    <dgm:cxn modelId="{9D72A7B8-BFB4-40A4-86B2-0B1A483F476C}" type="presOf" srcId="{51864696-97DB-481F-9151-E5C659FCEE86}" destId="{ED576797-01C1-46D3-887C-195D3594CA39}" srcOrd="0" destOrd="0" presId="urn:microsoft.com/office/officeart/2005/8/layout/process1"/>
    <dgm:cxn modelId="{98FB2CC8-A23D-4F7C-8221-900B965EE48C}" type="presOf" srcId="{A40F0EFE-CE56-444B-99E0-26F70F195A45}" destId="{116ED283-3507-40EC-9A79-ABD655889884}" srcOrd="0" destOrd="0" presId="urn:microsoft.com/office/officeart/2005/8/layout/process1"/>
    <dgm:cxn modelId="{50E36EC9-2416-4D91-95D1-98110F5F38C4}" type="presOf" srcId="{D5550D86-3072-4030-BAA0-64505AED33A7}" destId="{296A9984-7CF6-416B-9B21-B5FEA47C55C9}" srcOrd="0" destOrd="0" presId="urn:microsoft.com/office/officeart/2005/8/layout/process1"/>
    <dgm:cxn modelId="{1A0875E0-F001-4F9D-AA46-934CEEA9853D}" srcId="{AC038087-AFA0-4BAC-B721-841C2811DE0E}" destId="{D5550D86-3072-4030-BAA0-64505AED33A7}" srcOrd="1" destOrd="0" parTransId="{B79C61A6-E5F1-4130-A02C-1F4DBE173061}" sibTransId="{51864696-97DB-481F-9151-E5C659FCEE86}"/>
    <dgm:cxn modelId="{0A8D52E2-CEF1-45A3-AC8F-476B4D5302F7}" type="presOf" srcId="{51864696-97DB-481F-9151-E5C659FCEE86}" destId="{84B7CF86-C50A-4040-A582-53FCB27EB5A8}" srcOrd="1" destOrd="0" presId="urn:microsoft.com/office/officeart/2005/8/layout/process1"/>
    <dgm:cxn modelId="{5215F3E5-EC94-40E1-940E-B69218C5E17E}" type="presOf" srcId="{85497AD8-CED4-485C-A7D9-C73B366D802B}" destId="{35FFA0A3-8951-4378-BDF6-0289022CD3A1}" srcOrd="1" destOrd="0" presId="urn:microsoft.com/office/officeart/2005/8/layout/process1"/>
    <dgm:cxn modelId="{9652C8FE-7829-4E30-AE68-BBDE7E2F14FE}" type="presOf" srcId="{82C3CDB3-9518-4EBD-B2D3-89FBC979594E}" destId="{F5C6A72A-9D2C-4745-B26F-575CF8618D03}" srcOrd="0" destOrd="0" presId="urn:microsoft.com/office/officeart/2005/8/layout/process1"/>
    <dgm:cxn modelId="{596E4CFF-4B53-47EE-B941-0CCBC0B8CF75}" type="presOf" srcId="{DE97D7FC-3A63-46FD-8AED-9EA4FEFA522C}" destId="{300A8941-DDB7-47B1-AAEF-0C401538AEEA}" srcOrd="1" destOrd="0" presId="urn:microsoft.com/office/officeart/2005/8/layout/process1"/>
    <dgm:cxn modelId="{112C22A7-6193-4321-B28F-63C85A931330}" type="presParOf" srcId="{51D575AA-94FF-4BBA-84BB-F86653F64765}" destId="{D03C8943-6391-4EA1-AC46-F8A3E5F7142F}" srcOrd="0" destOrd="0" presId="urn:microsoft.com/office/officeart/2005/8/layout/process1"/>
    <dgm:cxn modelId="{1458F57F-5B2E-47E8-9B52-B453D4B29C44}" type="presParOf" srcId="{51D575AA-94FF-4BBA-84BB-F86653F64765}" destId="{C751E3DA-53B7-4487-BDC2-F4E2C17785ED}" srcOrd="1" destOrd="0" presId="urn:microsoft.com/office/officeart/2005/8/layout/process1"/>
    <dgm:cxn modelId="{47DDFE83-3C49-4DF0-97EC-EA9C5B2F6DD3}" type="presParOf" srcId="{C751E3DA-53B7-4487-BDC2-F4E2C17785ED}" destId="{35FFA0A3-8951-4378-BDF6-0289022CD3A1}" srcOrd="0" destOrd="0" presId="urn:microsoft.com/office/officeart/2005/8/layout/process1"/>
    <dgm:cxn modelId="{0ACA3393-954C-4560-807E-72DFFE0EC686}" type="presParOf" srcId="{51D575AA-94FF-4BBA-84BB-F86653F64765}" destId="{296A9984-7CF6-416B-9B21-B5FEA47C55C9}" srcOrd="2" destOrd="0" presId="urn:microsoft.com/office/officeart/2005/8/layout/process1"/>
    <dgm:cxn modelId="{D9F19655-25E3-4E31-A4EC-F64C3858957F}" type="presParOf" srcId="{51D575AA-94FF-4BBA-84BB-F86653F64765}" destId="{ED576797-01C1-46D3-887C-195D3594CA39}" srcOrd="3" destOrd="0" presId="urn:microsoft.com/office/officeart/2005/8/layout/process1"/>
    <dgm:cxn modelId="{23B4BE8B-7FFD-4720-AD5F-8BA6A27C94F7}" type="presParOf" srcId="{ED576797-01C1-46D3-887C-195D3594CA39}" destId="{84B7CF86-C50A-4040-A582-53FCB27EB5A8}" srcOrd="0" destOrd="0" presId="urn:microsoft.com/office/officeart/2005/8/layout/process1"/>
    <dgm:cxn modelId="{BC42CF82-2C09-49D3-AAE3-AE76375DD7E5}" type="presParOf" srcId="{51D575AA-94FF-4BBA-84BB-F86653F64765}" destId="{F5C6A72A-9D2C-4745-B26F-575CF8618D03}" srcOrd="4" destOrd="0" presId="urn:microsoft.com/office/officeart/2005/8/layout/process1"/>
    <dgm:cxn modelId="{552E335C-AA24-4C1E-A92A-4F2FDBB70337}" type="presParOf" srcId="{51D575AA-94FF-4BBA-84BB-F86653F64765}" destId="{116ED283-3507-40EC-9A79-ABD655889884}" srcOrd="5" destOrd="0" presId="urn:microsoft.com/office/officeart/2005/8/layout/process1"/>
    <dgm:cxn modelId="{4D96D336-9088-41FF-804D-D9088AD29671}" type="presParOf" srcId="{116ED283-3507-40EC-9A79-ABD655889884}" destId="{DB14CD02-2C98-41CE-8675-70F3FE68DF5A}" srcOrd="0" destOrd="0" presId="urn:microsoft.com/office/officeart/2005/8/layout/process1"/>
    <dgm:cxn modelId="{9A1190C1-759D-49C2-B009-AF8FB8C65C4E}" type="presParOf" srcId="{51D575AA-94FF-4BBA-84BB-F86653F64765}" destId="{ECC4BB8B-284C-45F6-8F65-FD28FA9C87C0}" srcOrd="6" destOrd="0" presId="urn:microsoft.com/office/officeart/2005/8/layout/process1"/>
    <dgm:cxn modelId="{7A548208-834C-4DBB-B515-2958F6867DE2}" type="presParOf" srcId="{51D575AA-94FF-4BBA-84BB-F86653F64765}" destId="{0F3B2544-4859-4C06-8C6F-C4D05CD0568A}" srcOrd="7" destOrd="0" presId="urn:microsoft.com/office/officeart/2005/8/layout/process1"/>
    <dgm:cxn modelId="{17964279-A510-4A81-98DB-E58AE3E403CB}" type="presParOf" srcId="{0F3B2544-4859-4C06-8C6F-C4D05CD0568A}" destId="{300A8941-DDB7-47B1-AAEF-0C401538AEEA}" srcOrd="0" destOrd="0" presId="urn:microsoft.com/office/officeart/2005/8/layout/process1"/>
    <dgm:cxn modelId="{4AD30CD7-E7F1-43BD-B29C-65217D5CF509}" type="presParOf" srcId="{51D575AA-94FF-4BBA-84BB-F86653F64765}" destId="{FF1A7F8A-E88D-429B-BE88-C08D2A1EEB2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42BF3-5C1C-42C5-B5E5-6321BB8EB7F9}">
      <dsp:nvSpPr>
        <dsp:cNvPr id="0" name=""/>
        <dsp:cNvSpPr/>
      </dsp:nvSpPr>
      <dsp:spPr>
        <a:xfrm>
          <a:off x="779039" y="526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Build</a:t>
          </a:r>
        </a:p>
      </dsp:txBody>
      <dsp:txXfrm>
        <a:off x="868325" y="89812"/>
        <a:ext cx="431111" cy="431111"/>
      </dsp:txXfrm>
    </dsp:sp>
    <dsp:sp modelId="{FA7B59B5-FC02-4344-AC79-BB949A239074}">
      <dsp:nvSpPr>
        <dsp:cNvPr id="0" name=""/>
        <dsp:cNvSpPr/>
      </dsp:nvSpPr>
      <dsp:spPr>
        <a:xfrm rot="2160000">
          <a:off x="1369579" y="46912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374237" y="495940"/>
        <a:ext cx="113817" cy="123460"/>
      </dsp:txXfrm>
    </dsp:sp>
    <dsp:sp modelId="{26E82A5F-C42E-46BE-BC85-BF125D7B11DF}">
      <dsp:nvSpPr>
        <dsp:cNvPr id="0" name=""/>
        <dsp:cNvSpPr/>
      </dsp:nvSpPr>
      <dsp:spPr>
        <a:xfrm>
          <a:off x="1520479" y="539213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Test</a:t>
          </a:r>
        </a:p>
      </dsp:txBody>
      <dsp:txXfrm>
        <a:off x="1609765" y="628499"/>
        <a:ext cx="431111" cy="431111"/>
      </dsp:txXfrm>
    </dsp:sp>
    <dsp:sp modelId="{3872CCD2-0516-45C4-AD48-9C6A7CA90B7D}">
      <dsp:nvSpPr>
        <dsp:cNvPr id="0" name=""/>
        <dsp:cNvSpPr/>
      </dsp:nvSpPr>
      <dsp:spPr>
        <a:xfrm rot="6480000">
          <a:off x="1603842" y="117260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635768" y="1190560"/>
        <a:ext cx="113817" cy="123460"/>
      </dsp:txXfrm>
    </dsp:sp>
    <dsp:sp modelId="{573E983B-764A-4772-B1A2-F269F4179211}">
      <dsp:nvSpPr>
        <dsp:cNvPr id="0" name=""/>
        <dsp:cNvSpPr/>
      </dsp:nvSpPr>
      <dsp:spPr>
        <a:xfrm>
          <a:off x="1237274" y="1410828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Release</a:t>
          </a:r>
        </a:p>
      </dsp:txBody>
      <dsp:txXfrm>
        <a:off x="1326560" y="1500114"/>
        <a:ext cx="431111" cy="431111"/>
      </dsp:txXfrm>
    </dsp:sp>
    <dsp:sp modelId="{8778FFBA-6EAF-4AE4-9CDD-8111001477BA}">
      <dsp:nvSpPr>
        <dsp:cNvPr id="0" name=""/>
        <dsp:cNvSpPr/>
      </dsp:nvSpPr>
      <dsp:spPr>
        <a:xfrm rot="10800000">
          <a:off x="1007184" y="1612785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055963" y="1653939"/>
        <a:ext cx="113817" cy="123460"/>
      </dsp:txXfrm>
    </dsp:sp>
    <dsp:sp modelId="{FFE636CC-1D68-4F03-9766-767ACA791844}">
      <dsp:nvSpPr>
        <dsp:cNvPr id="0" name=""/>
        <dsp:cNvSpPr/>
      </dsp:nvSpPr>
      <dsp:spPr>
        <a:xfrm>
          <a:off x="320804" y="1410828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Measure</a:t>
          </a:r>
        </a:p>
      </dsp:txBody>
      <dsp:txXfrm>
        <a:off x="410090" y="1500114"/>
        <a:ext cx="431111" cy="431111"/>
      </dsp:txXfrm>
    </dsp:sp>
    <dsp:sp modelId="{7C4001D0-B375-4EC6-B48A-30B7EF199C1D}">
      <dsp:nvSpPr>
        <dsp:cNvPr id="0" name=""/>
        <dsp:cNvSpPr/>
      </dsp:nvSpPr>
      <dsp:spPr>
        <a:xfrm rot="15120000">
          <a:off x="404167" y="1181355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436093" y="1245705"/>
        <a:ext cx="113817" cy="123460"/>
      </dsp:txXfrm>
    </dsp:sp>
    <dsp:sp modelId="{7F83799A-03F8-4762-8C61-0C4EB7BC8AE0}">
      <dsp:nvSpPr>
        <dsp:cNvPr id="0" name=""/>
        <dsp:cNvSpPr/>
      </dsp:nvSpPr>
      <dsp:spPr>
        <a:xfrm>
          <a:off x="37600" y="539213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Adapt</a:t>
          </a:r>
        </a:p>
      </dsp:txBody>
      <dsp:txXfrm>
        <a:off x="126886" y="628499"/>
        <a:ext cx="431111" cy="431111"/>
      </dsp:txXfrm>
    </dsp:sp>
    <dsp:sp modelId="{051F7C30-9F90-4A4C-BF5D-5FFA9564171A}">
      <dsp:nvSpPr>
        <dsp:cNvPr id="0" name=""/>
        <dsp:cNvSpPr/>
      </dsp:nvSpPr>
      <dsp:spPr>
        <a:xfrm rot="19440000">
          <a:off x="628140" y="47453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32798" y="530022"/>
        <a:ext cx="113817" cy="123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49461" y="49889"/>
          <a:ext cx="329743" cy="2308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 </a:t>
          </a:r>
        </a:p>
      </dsp:txBody>
      <dsp:txXfrm rot="-5400000">
        <a:off x="1" y="115837"/>
        <a:ext cx="230820" cy="98923"/>
      </dsp:txXfrm>
    </dsp:sp>
    <dsp:sp modelId="{598AFB30-79BF-40BD-8E5D-81B8D6D46CF6}">
      <dsp:nvSpPr>
        <dsp:cNvPr id="0" name=""/>
        <dsp:cNvSpPr/>
      </dsp:nvSpPr>
      <dsp:spPr>
        <a:xfrm rot="5400000">
          <a:off x="601149" y="-369900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Unit Tests</a:t>
          </a:r>
        </a:p>
      </dsp:txBody>
      <dsp:txXfrm rot="-5400000">
        <a:off x="230821" y="10891"/>
        <a:ext cx="944528" cy="193407"/>
      </dsp:txXfrm>
    </dsp:sp>
    <dsp:sp modelId="{251ADD90-10D6-48AF-A4CB-EEB98289188C}">
      <dsp:nvSpPr>
        <dsp:cNvPr id="0" name=""/>
        <dsp:cNvSpPr/>
      </dsp:nvSpPr>
      <dsp:spPr>
        <a:xfrm rot="5400000">
          <a:off x="-49461" y="326549"/>
          <a:ext cx="329743" cy="2308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1" y="392497"/>
        <a:ext cx="230820" cy="98923"/>
      </dsp:txXfrm>
    </dsp:sp>
    <dsp:sp modelId="{6B012C35-3B3B-47A5-A6F0-C10249BEDBC7}">
      <dsp:nvSpPr>
        <dsp:cNvPr id="0" name=""/>
        <dsp:cNvSpPr/>
      </dsp:nvSpPr>
      <dsp:spPr>
        <a:xfrm rot="5400000">
          <a:off x="601149" y="-93240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Integration Tests</a:t>
          </a:r>
        </a:p>
      </dsp:txBody>
      <dsp:txXfrm rot="-5400000">
        <a:off x="230821" y="287551"/>
        <a:ext cx="944528" cy="193407"/>
      </dsp:txXfrm>
    </dsp:sp>
    <dsp:sp modelId="{87C8612C-569D-41E1-BD17-EFFDC1618DC4}">
      <dsp:nvSpPr>
        <dsp:cNvPr id="0" name=""/>
        <dsp:cNvSpPr/>
      </dsp:nvSpPr>
      <dsp:spPr>
        <a:xfrm rot="5400000">
          <a:off x="-49461" y="603209"/>
          <a:ext cx="329743" cy="2308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1" y="669157"/>
        <a:ext cx="230820" cy="98923"/>
      </dsp:txXfrm>
    </dsp:sp>
    <dsp:sp modelId="{6F4C4F28-EFCC-469C-981D-14057C243D40}">
      <dsp:nvSpPr>
        <dsp:cNvPr id="0" name=""/>
        <dsp:cNvSpPr/>
      </dsp:nvSpPr>
      <dsp:spPr>
        <a:xfrm rot="5400000">
          <a:off x="601149" y="183419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Acceptance Tests</a:t>
          </a:r>
        </a:p>
      </dsp:txBody>
      <dsp:txXfrm rot="-5400000">
        <a:off x="230821" y="564211"/>
        <a:ext cx="944528" cy="193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49461" y="4988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 </a:t>
          </a:r>
        </a:p>
      </dsp:txBody>
      <dsp:txXfrm rot="-5400000">
        <a:off x="1" y="115837"/>
        <a:ext cx="230820" cy="98923"/>
      </dsp:txXfrm>
    </dsp:sp>
    <dsp:sp modelId="{598AFB30-79BF-40BD-8E5D-81B8D6D46CF6}">
      <dsp:nvSpPr>
        <dsp:cNvPr id="0" name=""/>
        <dsp:cNvSpPr/>
      </dsp:nvSpPr>
      <dsp:spPr>
        <a:xfrm rot="5400000">
          <a:off x="601149" y="-369900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Unit Tests</a:t>
          </a:r>
        </a:p>
      </dsp:txBody>
      <dsp:txXfrm rot="-5400000">
        <a:off x="230821" y="10891"/>
        <a:ext cx="944528" cy="193407"/>
      </dsp:txXfrm>
    </dsp:sp>
    <dsp:sp modelId="{251ADD90-10D6-48AF-A4CB-EEB98289188C}">
      <dsp:nvSpPr>
        <dsp:cNvPr id="0" name=""/>
        <dsp:cNvSpPr/>
      </dsp:nvSpPr>
      <dsp:spPr>
        <a:xfrm rot="5400000">
          <a:off x="-49461" y="326549"/>
          <a:ext cx="329743" cy="230820"/>
        </a:xfrm>
        <a:prstGeom prst="chevron">
          <a:avLst/>
        </a:prstGeom>
        <a:solidFill>
          <a:srgbClr val="FF0000"/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 dirty="0">
            <a:solidFill>
              <a:srgbClr val="FF0000"/>
            </a:solidFill>
          </a:endParaRPr>
        </a:p>
      </dsp:txBody>
      <dsp:txXfrm rot="-5400000">
        <a:off x="1" y="392497"/>
        <a:ext cx="230820" cy="98923"/>
      </dsp:txXfrm>
    </dsp:sp>
    <dsp:sp modelId="{6B012C35-3B3B-47A5-A6F0-C10249BEDBC7}">
      <dsp:nvSpPr>
        <dsp:cNvPr id="0" name=""/>
        <dsp:cNvSpPr/>
      </dsp:nvSpPr>
      <dsp:spPr>
        <a:xfrm rot="5400000">
          <a:off x="601149" y="-93240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Integration Tests</a:t>
          </a:r>
        </a:p>
      </dsp:txBody>
      <dsp:txXfrm rot="-5400000">
        <a:off x="230821" y="287551"/>
        <a:ext cx="944528" cy="193407"/>
      </dsp:txXfrm>
    </dsp:sp>
    <dsp:sp modelId="{87C8612C-569D-41E1-BD17-EFFDC1618DC4}">
      <dsp:nvSpPr>
        <dsp:cNvPr id="0" name=""/>
        <dsp:cNvSpPr/>
      </dsp:nvSpPr>
      <dsp:spPr>
        <a:xfrm rot="5400000">
          <a:off x="-49461" y="603209"/>
          <a:ext cx="329743" cy="230820"/>
        </a:xfrm>
        <a:prstGeom prst="chevron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1" y="669157"/>
        <a:ext cx="230820" cy="98923"/>
      </dsp:txXfrm>
    </dsp:sp>
    <dsp:sp modelId="{6F4C4F28-EFCC-469C-981D-14057C243D40}">
      <dsp:nvSpPr>
        <dsp:cNvPr id="0" name=""/>
        <dsp:cNvSpPr/>
      </dsp:nvSpPr>
      <dsp:spPr>
        <a:xfrm rot="5400000">
          <a:off x="601149" y="183419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solidFill>
                <a:schemeClr val="bg2">
                  <a:lumMod val="75000"/>
                </a:schemeClr>
              </a:solidFill>
            </a:rPr>
            <a:t>Acceptance Tests</a:t>
          </a:r>
        </a:p>
      </dsp:txBody>
      <dsp:txXfrm rot="-5400000">
        <a:off x="230821" y="564211"/>
        <a:ext cx="944528" cy="1934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49461" y="4988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kern="1200" dirty="0">
              <a:solidFill>
                <a:schemeClr val="accent6">
                  <a:lumMod val="50000"/>
                </a:schemeClr>
              </a:solidFill>
              <a:effectLst/>
            </a:rPr>
            <a:t> </a:t>
          </a:r>
        </a:p>
      </dsp:txBody>
      <dsp:txXfrm rot="-5400000">
        <a:off x="1" y="115837"/>
        <a:ext cx="230820" cy="98923"/>
      </dsp:txXfrm>
    </dsp:sp>
    <dsp:sp modelId="{598AFB30-79BF-40BD-8E5D-81B8D6D46CF6}">
      <dsp:nvSpPr>
        <dsp:cNvPr id="0" name=""/>
        <dsp:cNvSpPr/>
      </dsp:nvSpPr>
      <dsp:spPr>
        <a:xfrm rot="5400000">
          <a:off x="601149" y="-369900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/>
            </a:rPr>
            <a:t>Unit Tests</a:t>
          </a:r>
        </a:p>
      </dsp:txBody>
      <dsp:txXfrm rot="-5400000">
        <a:off x="230821" y="10891"/>
        <a:ext cx="944528" cy="193407"/>
      </dsp:txXfrm>
    </dsp:sp>
    <dsp:sp modelId="{251ADD90-10D6-48AF-A4CB-EEB98289188C}">
      <dsp:nvSpPr>
        <dsp:cNvPr id="0" name=""/>
        <dsp:cNvSpPr/>
      </dsp:nvSpPr>
      <dsp:spPr>
        <a:xfrm rot="5400000">
          <a:off x="-49461" y="32654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 dirty="0">
            <a:solidFill>
              <a:schemeClr val="accent6">
                <a:lumMod val="50000"/>
              </a:schemeClr>
            </a:solidFill>
            <a:effectLst/>
          </a:endParaRPr>
        </a:p>
      </dsp:txBody>
      <dsp:txXfrm rot="-5400000">
        <a:off x="1" y="392497"/>
        <a:ext cx="230820" cy="98923"/>
      </dsp:txXfrm>
    </dsp:sp>
    <dsp:sp modelId="{6B012C35-3B3B-47A5-A6F0-C10249BEDBC7}">
      <dsp:nvSpPr>
        <dsp:cNvPr id="0" name=""/>
        <dsp:cNvSpPr/>
      </dsp:nvSpPr>
      <dsp:spPr>
        <a:xfrm rot="5400000">
          <a:off x="601149" y="-93240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/>
            </a:rPr>
            <a:t>Integration Tests</a:t>
          </a:r>
        </a:p>
      </dsp:txBody>
      <dsp:txXfrm rot="-5400000">
        <a:off x="230821" y="287551"/>
        <a:ext cx="944528" cy="193407"/>
      </dsp:txXfrm>
    </dsp:sp>
    <dsp:sp modelId="{87C8612C-569D-41E1-BD17-EFFDC1618DC4}">
      <dsp:nvSpPr>
        <dsp:cNvPr id="0" name=""/>
        <dsp:cNvSpPr/>
      </dsp:nvSpPr>
      <dsp:spPr>
        <a:xfrm rot="5400000">
          <a:off x="-49461" y="60320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 dirty="0">
            <a:solidFill>
              <a:schemeClr val="accent6">
                <a:lumMod val="50000"/>
              </a:schemeClr>
            </a:solidFill>
            <a:effectLst/>
          </a:endParaRPr>
        </a:p>
      </dsp:txBody>
      <dsp:txXfrm rot="-5400000">
        <a:off x="1" y="669157"/>
        <a:ext cx="230820" cy="98923"/>
      </dsp:txXfrm>
    </dsp:sp>
    <dsp:sp modelId="{6F4C4F28-EFCC-469C-981D-14057C243D40}">
      <dsp:nvSpPr>
        <dsp:cNvPr id="0" name=""/>
        <dsp:cNvSpPr/>
      </dsp:nvSpPr>
      <dsp:spPr>
        <a:xfrm rot="5400000">
          <a:off x="601149" y="183419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/>
            </a:rPr>
            <a:t>Acceptance Tests</a:t>
          </a:r>
        </a:p>
      </dsp:txBody>
      <dsp:txXfrm rot="-5400000">
        <a:off x="230821" y="564211"/>
        <a:ext cx="944528" cy="1934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C8943-6391-4EA1-AC46-F8A3E5F7142F}">
      <dsp:nvSpPr>
        <dsp:cNvPr id="0" name=""/>
        <dsp:cNvSpPr/>
      </dsp:nvSpPr>
      <dsp:spPr>
        <a:xfrm>
          <a:off x="3789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Build / Test / Package</a:t>
          </a:r>
        </a:p>
      </dsp:txBody>
      <dsp:txXfrm>
        <a:off x="24433" y="418055"/>
        <a:ext cx="1133435" cy="663546"/>
      </dsp:txXfrm>
    </dsp:sp>
    <dsp:sp modelId="{C751E3DA-53B7-4487-BDC2-F4E2C17785ED}">
      <dsp:nvSpPr>
        <dsp:cNvPr id="0" name=""/>
        <dsp:cNvSpPr/>
      </dsp:nvSpPr>
      <dsp:spPr>
        <a:xfrm>
          <a:off x="1295985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95985" y="662429"/>
        <a:ext cx="174329" cy="174799"/>
      </dsp:txXfrm>
    </dsp:sp>
    <dsp:sp modelId="{296A9984-7CF6-416B-9B21-B5FEA47C55C9}">
      <dsp:nvSpPr>
        <dsp:cNvPr id="0" name=""/>
        <dsp:cNvSpPr/>
      </dsp:nvSpPr>
      <dsp:spPr>
        <a:xfrm>
          <a:off x="1648402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Dev</a:t>
          </a:r>
        </a:p>
      </dsp:txBody>
      <dsp:txXfrm>
        <a:off x="1669046" y="418055"/>
        <a:ext cx="1133435" cy="663546"/>
      </dsp:txXfrm>
    </dsp:sp>
    <dsp:sp modelId="{ED576797-01C1-46D3-887C-195D3594CA39}">
      <dsp:nvSpPr>
        <dsp:cNvPr id="0" name=""/>
        <dsp:cNvSpPr/>
      </dsp:nvSpPr>
      <dsp:spPr>
        <a:xfrm>
          <a:off x="2940599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940599" y="662429"/>
        <a:ext cx="174329" cy="174799"/>
      </dsp:txXfrm>
    </dsp:sp>
    <dsp:sp modelId="{F5C6A72A-9D2C-4745-B26F-575CF8618D03}">
      <dsp:nvSpPr>
        <dsp:cNvPr id="0" name=""/>
        <dsp:cNvSpPr/>
      </dsp:nvSpPr>
      <dsp:spPr>
        <a:xfrm>
          <a:off x="3293016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Integration</a:t>
          </a:r>
        </a:p>
      </dsp:txBody>
      <dsp:txXfrm>
        <a:off x="3313660" y="418055"/>
        <a:ext cx="1133435" cy="663546"/>
      </dsp:txXfrm>
    </dsp:sp>
    <dsp:sp modelId="{116ED283-3507-40EC-9A79-ABD655889884}">
      <dsp:nvSpPr>
        <dsp:cNvPr id="0" name=""/>
        <dsp:cNvSpPr/>
      </dsp:nvSpPr>
      <dsp:spPr>
        <a:xfrm>
          <a:off x="4585212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85212" y="662429"/>
        <a:ext cx="174329" cy="174799"/>
      </dsp:txXfrm>
    </dsp:sp>
    <dsp:sp modelId="{ECC4BB8B-284C-45F6-8F65-FD28FA9C87C0}">
      <dsp:nvSpPr>
        <dsp:cNvPr id="0" name=""/>
        <dsp:cNvSpPr/>
      </dsp:nvSpPr>
      <dsp:spPr>
        <a:xfrm>
          <a:off x="4937630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Perf</a:t>
          </a:r>
        </a:p>
      </dsp:txBody>
      <dsp:txXfrm>
        <a:off x="4958274" y="418055"/>
        <a:ext cx="1133435" cy="663546"/>
      </dsp:txXfrm>
    </dsp:sp>
    <dsp:sp modelId="{0F3B2544-4859-4C06-8C6F-C4D05CD0568A}">
      <dsp:nvSpPr>
        <dsp:cNvPr id="0" name=""/>
        <dsp:cNvSpPr/>
      </dsp:nvSpPr>
      <dsp:spPr>
        <a:xfrm>
          <a:off x="6229826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229826" y="662429"/>
        <a:ext cx="174329" cy="174799"/>
      </dsp:txXfrm>
    </dsp:sp>
    <dsp:sp modelId="{FF1A7F8A-E88D-429B-BE88-C08D2A1EEB2D}">
      <dsp:nvSpPr>
        <dsp:cNvPr id="0" name=""/>
        <dsp:cNvSpPr/>
      </dsp:nvSpPr>
      <dsp:spPr>
        <a:xfrm>
          <a:off x="6582243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Prod</a:t>
          </a:r>
        </a:p>
      </dsp:txBody>
      <dsp:txXfrm>
        <a:off x="6602887" y="418055"/>
        <a:ext cx="1133435" cy="663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AA05B-9E20-4E9A-9BAD-CB7BC27F0CA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7EBF8-396F-4315-AE4D-1B4415FB8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are going to talk about continuous delivery</a:t>
            </a:r>
          </a:p>
          <a:p>
            <a:endParaRPr lang="en-GB" dirty="0"/>
          </a:p>
          <a:p>
            <a:r>
              <a:rPr lang="en-GB" dirty="0"/>
              <a:t>We are going to split the topic into 2 sessions: one today, and another one next Friday </a:t>
            </a:r>
          </a:p>
          <a:p>
            <a:r>
              <a:rPr lang="en-GB" dirty="0"/>
              <a:t>-   Today we’ll start with some theory now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Then a break and a hands-on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21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Red and green team want to try out new things with the server (the only one) without affecting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528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red team makes their change and pushes it all the way up to Prod and it works</a:t>
            </a:r>
          </a:p>
          <a:p>
            <a:r>
              <a:rPr lang="en-GB" dirty="0"/>
              <a:t>The green team does the same, and since the change doesn’t clash with the other team’s changes, it works fine as well</a:t>
            </a:r>
          </a:p>
          <a:p>
            <a:endParaRPr lang="en-GB" dirty="0"/>
          </a:p>
          <a:p>
            <a:r>
              <a:rPr lang="en-GB" dirty="0"/>
              <a:t>But both teams are making changes in the environments manually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The process is not easily reproducible, requires “experts”</a:t>
            </a:r>
          </a:p>
          <a:p>
            <a:pPr marL="171450" indent="-171450">
              <a:buFontTx/>
              <a:buChar char="-"/>
            </a:pPr>
            <a:r>
              <a:rPr lang="en-GB" dirty="0"/>
              <a:t>Pressure to finish more features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So they are not keeping the environments in sync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The teams only test their changes in a production-like environment… when they get to production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i="1" dirty="0"/>
              <a:t>“This </a:t>
            </a:r>
            <a:r>
              <a:rPr lang="en-GB" i="1" dirty="0" err="1"/>
              <a:t>ain’t</a:t>
            </a:r>
            <a:r>
              <a:rPr lang="en-GB" i="1" dirty="0"/>
              <a:t> </a:t>
            </a:r>
            <a:r>
              <a:rPr lang="en-GB" i="1" dirty="0" err="1"/>
              <a:t>gonna</a:t>
            </a:r>
            <a:r>
              <a:rPr lang="en-GB" i="1" dirty="0"/>
              <a:t> end well…”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340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 team introduce a change in the system that clashes with what the other team has</a:t>
            </a:r>
          </a:p>
          <a:p>
            <a:endParaRPr lang="en-GB" dirty="0"/>
          </a:p>
          <a:p>
            <a:r>
              <a:rPr lang="en-GB" dirty="0"/>
              <a:t>The earliest integration point between both teams is Production, so this is the environment that blows up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701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Since the configuration and the deployment process has been handled manually all this time, reverting to a previous stable point is very costly and time consuming</a:t>
            </a:r>
          </a:p>
          <a:p>
            <a:endParaRPr lang="en-GB" dirty="0"/>
          </a:p>
          <a:p>
            <a:r>
              <a:rPr lang="en-GB" dirty="0"/>
              <a:t>Downtime for the application, and pain for both teams to fix the mess</a:t>
            </a:r>
          </a:p>
          <a:p>
            <a:endParaRPr lang="en-GB" dirty="0"/>
          </a:p>
          <a:p>
            <a:r>
              <a:rPr lang="en-GB" dirty="0"/>
              <a:t>So after a long weekend working until late in the night the company decides that the platform needs </a:t>
            </a:r>
            <a:r>
              <a:rPr lang="en-GB" b="1" dirty="0"/>
              <a:t>stability</a:t>
            </a:r>
          </a:p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091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/>
              <a:t>So they </a:t>
            </a:r>
            <a:r>
              <a:rPr lang="en-GB" b="1" dirty="0"/>
              <a:t>hire “operations</a:t>
            </a:r>
            <a:r>
              <a:rPr lang="en-GB" b="0" dirty="0"/>
              <a:t>” people, to be in charge of the deployments and monitoring of production</a:t>
            </a:r>
          </a:p>
          <a:p>
            <a:endParaRPr lang="en-GB" b="0" dirty="0"/>
          </a:p>
          <a:p>
            <a:r>
              <a:rPr lang="en-GB" b="0" dirty="0"/>
              <a:t>And they </a:t>
            </a:r>
            <a:r>
              <a:rPr lang="en-GB" b="1" dirty="0"/>
              <a:t>block the access to Production </a:t>
            </a:r>
            <a:r>
              <a:rPr lang="en-GB" b="0" dirty="0"/>
              <a:t>to everybody but “Ops”</a:t>
            </a:r>
          </a:p>
          <a:p>
            <a:endParaRPr lang="en-GB" dirty="0"/>
          </a:p>
          <a:p>
            <a:r>
              <a:rPr lang="en-GB" dirty="0"/>
              <a:t>Stability is restored, but now the process is way </a:t>
            </a:r>
            <a:r>
              <a:rPr lang="en-GB" b="1" dirty="0"/>
              <a:t>slower</a:t>
            </a:r>
            <a:r>
              <a:rPr lang="en-GB" dirty="0"/>
              <a:t> than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35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solution the companies find is always the same… throw more people at the problem. Solved. Right?</a:t>
            </a:r>
          </a:p>
          <a:p>
            <a:endParaRPr lang="en-GB" dirty="0"/>
          </a:p>
          <a:p>
            <a:r>
              <a:rPr lang="en-GB" dirty="0"/>
              <a:t>Problem, the more people, the bigger and more complex the platform, the codebase and the deployment process. </a:t>
            </a:r>
          </a:p>
          <a:p>
            <a:endParaRPr lang="en-GB" dirty="0"/>
          </a:p>
          <a:p>
            <a:r>
              <a:rPr lang="en-GB" dirty="0"/>
              <a:t>Ops people have now deployment scripts with hundreds of steps</a:t>
            </a:r>
          </a:p>
          <a:p>
            <a:endParaRPr lang="en-GB" dirty="0"/>
          </a:p>
          <a:p>
            <a:r>
              <a:rPr lang="en-GB" dirty="0"/>
              <a:t>Remember that all these environments are very out of sync, so the differences between what each team has are becoming nearly impossible to manually handle</a:t>
            </a:r>
          </a:p>
          <a:p>
            <a:endParaRPr lang="en-GB" dirty="0"/>
          </a:p>
          <a:p>
            <a:r>
              <a:rPr lang="en-GB" dirty="0"/>
              <a:t>Ops people miss one of the steps in the, now long, deployment process. </a:t>
            </a:r>
          </a:p>
          <a:p>
            <a:endParaRPr lang="en-GB" dirty="0"/>
          </a:p>
          <a:p>
            <a:r>
              <a:rPr lang="en-GB" dirty="0"/>
              <a:t>Or there were two changes from 2 teams, in the batch of 10 changes to release today, that clashed and…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931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the consequences and the downtime are even worse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391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the company hires Release Managers, to coordinate the releases and the dependencies between them</a:t>
            </a:r>
          </a:p>
          <a:p>
            <a:endParaRPr lang="en-GB" dirty="0"/>
          </a:p>
          <a:p>
            <a:r>
              <a:rPr lang="en-GB" dirty="0"/>
              <a:t>This makes the process slower again</a:t>
            </a:r>
          </a:p>
          <a:p>
            <a:endParaRPr lang="en-GB" dirty="0"/>
          </a:p>
          <a:p>
            <a:r>
              <a:rPr lang="en-GB" dirty="0"/>
              <a:t>So what does the company to go faster?</a:t>
            </a:r>
          </a:p>
          <a:p>
            <a:endParaRPr lang="en-GB" dirty="0"/>
          </a:p>
          <a:p>
            <a:r>
              <a:rPr lang="en-GB" dirty="0"/>
              <a:t>Again, throw more people at the problem</a:t>
            </a:r>
          </a:p>
          <a:p>
            <a:endParaRPr lang="en-GB" dirty="0"/>
          </a:p>
          <a:p>
            <a:r>
              <a:rPr lang="en-GB" dirty="0"/>
              <a:t>The result? The codebase is now huge, also the differences between environments, the deployment process has now many </a:t>
            </a:r>
            <a:r>
              <a:rPr lang="en-GB" dirty="0" err="1"/>
              <a:t>many</a:t>
            </a:r>
            <a:r>
              <a:rPr lang="en-GB" dirty="0"/>
              <a:t> steps that have to be done in rigorous order…</a:t>
            </a:r>
          </a:p>
          <a:p>
            <a:endParaRPr lang="en-GB" dirty="0"/>
          </a:p>
          <a:p>
            <a:r>
              <a:rPr lang="en-GB" dirty="0"/>
              <a:t>Release managers try to deal with the risk, but as dependencies get bigger, the slots to go to Prod with a release become more strict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92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 50 teams producing features it’s game over…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841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Now, let’s talk about agile…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You’ve been taught many agile techniques these days: how to coordinate in teams, how to plan the work, how to build a healthy team culture…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But without the continuous delivery ideas and techniques, you are missing a piece of the puzzle.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agile manifesto says: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1" dirty="0"/>
              <a:t>Customer collaboration </a:t>
            </a:r>
            <a:r>
              <a:rPr lang="en-GB" i="1" dirty="0"/>
              <a:t>over contract negotiation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/>
              <a:t>Responding to change</a:t>
            </a:r>
            <a:r>
              <a:rPr lang="en-US" b="0" i="1" dirty="0"/>
              <a:t> over following a plan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To do that I need to be able to release my software in the shortest time possible, and very frequently.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How to “technically” do it is what we’ll see in these sessions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9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First of all, the introduction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are in charge of the services that form part of the platform orchestrating the lifecycle of an order, from the moment an orders is “</a:t>
            </a:r>
            <a:r>
              <a:rPr lang="en-GB" b="0" dirty="0"/>
              <a:t>placed</a:t>
            </a:r>
            <a:r>
              <a:rPr lang="en-GB" dirty="0"/>
              <a:t>” from the checkout to the point where it’s dispatched to the warehouse systems.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GB" dirty="0"/>
              <a:t>Our team in numbers:</a:t>
            </a:r>
          </a:p>
          <a:p>
            <a:r>
              <a:rPr lang="en-GB" dirty="0"/>
              <a:t>20 members in one single team, 20+ micro services, </a:t>
            </a:r>
            <a:r>
              <a:rPr lang="en-GB" b="0" dirty="0"/>
              <a:t>30+</a:t>
            </a:r>
            <a:r>
              <a:rPr lang="en-GB" dirty="0"/>
              <a:t> deployments per day (any </a:t>
            </a:r>
            <a:r>
              <a:rPr lang="en-GB" dirty="0" err="1"/>
              <a:t>env</a:t>
            </a:r>
            <a:r>
              <a:rPr lang="en-GB" dirty="0"/>
              <a:t>), several releases to Production per week</a:t>
            </a:r>
          </a:p>
          <a:p>
            <a:endParaRPr lang="en-GB" dirty="0"/>
          </a:p>
          <a:p>
            <a:r>
              <a:rPr lang="en-GB" dirty="0"/>
              <a:t>Why are we here telling you about continuous delivery? </a:t>
            </a:r>
          </a:p>
          <a:p>
            <a:r>
              <a:rPr lang="en-GB" dirty="0"/>
              <a:t>Because If we weren’t following the continuous delivery principles, none of this would be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833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Traditional</a:t>
            </a:r>
            <a:r>
              <a:rPr lang="en-GB" baseline="0" dirty="0"/>
              <a:t> lifecycle of a feature/product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506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Agile says that you need to iterate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But agile methodologies applied </a:t>
            </a:r>
            <a:r>
              <a:rPr lang="en-GB" b="1" dirty="0"/>
              <a:t>only </a:t>
            </a:r>
            <a:r>
              <a:rPr lang="en-GB" b="0" dirty="0"/>
              <a:t>to the development phase result in that we </a:t>
            </a:r>
            <a:r>
              <a:rPr lang="en-GB" dirty="0"/>
              <a:t>iterate, yes… to some extent</a:t>
            </a:r>
          </a:p>
          <a:p>
            <a:endParaRPr lang="en-GB" dirty="0"/>
          </a:p>
          <a:p>
            <a:r>
              <a:rPr lang="en-GB" dirty="0"/>
              <a:t>But problems usually arise </a:t>
            </a:r>
            <a:r>
              <a:rPr lang="en-GB" b="1" dirty="0"/>
              <a:t>when the code is released. </a:t>
            </a:r>
            <a:r>
              <a:rPr lang="en-GB" b="0" dirty="0"/>
              <a:t>Operations</a:t>
            </a:r>
            <a:r>
              <a:rPr lang="en-GB" b="0" baseline="0" dirty="0"/>
              <a:t> hasn’t developed the code, they struggle to support it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Until the code is deployed, we have provided </a:t>
            </a:r>
            <a:r>
              <a:rPr lang="en-GB" b="1" dirty="0"/>
              <a:t>NO value</a:t>
            </a:r>
          </a:p>
          <a:p>
            <a:r>
              <a:rPr lang="en-GB" b="0" dirty="0"/>
              <a:t>It’s accessible to nobody, and we don’t know if it actually works where we want it to work: th</a:t>
            </a:r>
            <a:r>
              <a:rPr lang="en-GB" b="0" baseline="0" dirty="0"/>
              <a:t>e </a:t>
            </a:r>
            <a:r>
              <a:rPr lang="en-GB" b="1" dirty="0"/>
              <a:t>Production </a:t>
            </a:r>
            <a:r>
              <a:rPr lang="en-GB" b="0" dirty="0"/>
              <a:t>environment</a:t>
            </a:r>
            <a:endParaRPr lang="en-GB" b="1" dirty="0"/>
          </a:p>
          <a:p>
            <a:r>
              <a:rPr lang="en-GB" b="0" dirty="0"/>
              <a:t> - Heavy load</a:t>
            </a:r>
          </a:p>
          <a:p>
            <a:r>
              <a:rPr lang="en-GB" b="0" dirty="0"/>
              <a:t> - Restrictive conditions</a:t>
            </a:r>
          </a:p>
          <a:p>
            <a:r>
              <a:rPr lang="en-GB" b="0" dirty="0"/>
              <a:t> - Real customers interacting with it</a:t>
            </a:r>
          </a:p>
          <a:p>
            <a:r>
              <a:rPr lang="en-GB" b="0" dirty="0"/>
              <a:t> - 3</a:t>
            </a:r>
            <a:r>
              <a:rPr lang="en-GB" b="0" baseline="30000" dirty="0"/>
              <a:t>rd</a:t>
            </a:r>
            <a:r>
              <a:rPr lang="en-GB" b="0" dirty="0"/>
              <a:t> party dependencies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The life of the product/feature </a:t>
            </a:r>
            <a:r>
              <a:rPr lang="en-GB" b="1" dirty="0"/>
              <a:t>starts</a:t>
            </a:r>
            <a:r>
              <a:rPr lang="en-GB" b="0" dirty="0"/>
              <a:t> at this point, it doesn’t end here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300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 definitions: deployment and release</a:t>
            </a:r>
          </a:p>
          <a:p>
            <a:endParaRPr lang="en-GB" dirty="0"/>
          </a:p>
          <a:p>
            <a:r>
              <a:rPr lang="en-GB"/>
              <a:t>Now, what’s </a:t>
            </a:r>
            <a:r>
              <a:rPr lang="en-GB" dirty="0"/>
              <a:t>less risky? </a:t>
            </a:r>
          </a:p>
          <a:p>
            <a:r>
              <a:rPr lang="en-GB" dirty="0"/>
              <a:t>A deployment every 2 months with 200 commits with code changes</a:t>
            </a:r>
          </a:p>
          <a:p>
            <a:r>
              <a:rPr lang="en-GB" dirty="0"/>
              <a:t>A deployment every hour with 1 commit with code changes</a:t>
            </a:r>
          </a:p>
          <a:p>
            <a:endParaRPr lang="en-GB" dirty="0"/>
          </a:p>
          <a:p>
            <a:r>
              <a:rPr lang="en-GB" dirty="0"/>
              <a:t>In case there’s a problem: technical or operational, in which one we’ll be able to spot where the problem is and revert it or apply a solution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436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085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Eternal business complaint: IT is slow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Customers</a:t>
            </a:r>
            <a:r>
              <a:rPr lang="en-GB" baseline="0" dirty="0"/>
              <a:t> not necessarily end-users: example of our client -&gt; </a:t>
            </a:r>
            <a:r>
              <a:rPr lang="en-GB" baseline="0" dirty="0" err="1"/>
              <a:t>MyAccount</a:t>
            </a:r>
            <a:r>
              <a:rPr lang="en-GB" baseline="0" dirty="0"/>
              <a:t> team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Remember that until the code is deployed to the Production </a:t>
            </a:r>
            <a:r>
              <a:rPr lang="en-GB" dirty="0" err="1"/>
              <a:t>environement</a:t>
            </a:r>
            <a:r>
              <a:rPr lang="en-GB" dirty="0"/>
              <a:t>, we have provided </a:t>
            </a:r>
            <a:r>
              <a:rPr lang="en-GB" b="1" dirty="0"/>
              <a:t>NO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The problem then is the </a:t>
            </a:r>
            <a:r>
              <a:rPr lang="en-GB" b="1" dirty="0"/>
              <a:t>lead time </a:t>
            </a:r>
            <a:r>
              <a:rPr lang="en-GB" b="0" dirty="0"/>
              <a:t>(“</a:t>
            </a:r>
            <a:r>
              <a:rPr lang="en-GB" b="1" dirty="0"/>
              <a:t>from concept to production”</a:t>
            </a:r>
            <a:r>
              <a:rPr lang="en-GB" b="0" dirty="0"/>
              <a:t>) is too big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568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What we have to do is taking this whole cycle, and making it an iteration, a loop</a:t>
            </a:r>
          </a:p>
          <a:p>
            <a:r>
              <a:rPr lang="en-GB" dirty="0"/>
              <a:t>We want to go round this loop: </a:t>
            </a:r>
          </a:p>
          <a:p>
            <a:pPr marL="228600" indent="-228600">
              <a:buAutoNum type="arabicPeriod"/>
            </a:pPr>
            <a:r>
              <a:rPr lang="en-GB" dirty="0"/>
              <a:t>Build</a:t>
            </a:r>
          </a:p>
          <a:p>
            <a:pPr marL="228600" indent="-228600">
              <a:buAutoNum type="arabicPeriod"/>
            </a:pPr>
            <a:r>
              <a:rPr lang="en-GB" dirty="0"/>
              <a:t>Test</a:t>
            </a:r>
          </a:p>
          <a:p>
            <a:pPr marL="228600" indent="-228600">
              <a:buAutoNum type="arabicPeriod"/>
            </a:pPr>
            <a:r>
              <a:rPr lang="en-GB" dirty="0"/>
              <a:t>Release</a:t>
            </a:r>
          </a:p>
          <a:p>
            <a:pPr marL="228600" indent="-228600">
              <a:buAutoNum type="arabicPeriod"/>
            </a:pPr>
            <a:r>
              <a:rPr lang="en-GB" dirty="0"/>
              <a:t>Measure: get real data from customer, by experimenting on them, </a:t>
            </a:r>
            <a:r>
              <a:rPr lang="en-GB" b="1" dirty="0"/>
              <a:t>not by asking them</a:t>
            </a:r>
          </a:p>
          <a:p>
            <a:pPr marL="228600" indent="-228600">
              <a:buAutoNum type="arabicPeriod"/>
            </a:pPr>
            <a:r>
              <a:rPr lang="en-GB" b="0" dirty="0"/>
              <a:t>And then with all that information, decide what’s next</a:t>
            </a:r>
          </a:p>
          <a:p>
            <a:pPr marL="228600" indent="-228600">
              <a:buAutoNum type="arabicPeriod"/>
            </a:pPr>
            <a:endParaRPr lang="en-GB" b="0" dirty="0"/>
          </a:p>
          <a:p>
            <a:pPr marL="0" indent="0">
              <a:buNone/>
            </a:pPr>
            <a:r>
              <a:rPr lang="en-GB" b="0" dirty="0"/>
              <a:t>We want to optimise our software delivery process to reduce the time on this loop: </a:t>
            </a:r>
            <a:r>
              <a:rPr lang="en-GB" b="1" dirty="0"/>
              <a:t>lead time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only way is to repeat it, over and over, iterating and improving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2332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Delivery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takes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its logical conclusion, creating software that is always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 to release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5118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how do we do all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4495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Integration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(CI) is a development practice that requires developers to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code into a shared repository (like git -&gt; the remote server, not the local one)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 times a day.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65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check-in or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then captured by a CI server connected to the source control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case of ASOS, the CI server is Team City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CI server fetches the contents of the commit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35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of all, let’s start with the </a:t>
            </a:r>
            <a:r>
              <a:rPr lang="en-GB" b="1" dirty="0"/>
              <a:t>problem</a:t>
            </a:r>
          </a:p>
          <a:p>
            <a:endParaRPr lang="en-GB" dirty="0"/>
          </a:p>
          <a:p>
            <a:r>
              <a:rPr lang="en-GB" dirty="0"/>
              <a:t>Until now you’ve heard about:</a:t>
            </a:r>
          </a:p>
          <a:p>
            <a:pPr marL="171450" indent="-171450">
              <a:buFontTx/>
              <a:buChar char="-"/>
            </a:pPr>
            <a:r>
              <a:rPr lang="en-GB" dirty="0"/>
              <a:t>Design patterns and architectures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Testing strategies</a:t>
            </a:r>
          </a:p>
          <a:p>
            <a:pPr marL="171450" indent="-171450">
              <a:buFontTx/>
              <a:buChar char="-"/>
            </a:pPr>
            <a:r>
              <a:rPr lang="en-GB" dirty="0"/>
              <a:t>Agile methodologies and techniques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But…</a:t>
            </a:r>
          </a:p>
          <a:p>
            <a:endParaRPr lang="en-GB" dirty="0"/>
          </a:p>
          <a:p>
            <a:r>
              <a:rPr lang="en-GB" dirty="0"/>
              <a:t>What happens once requirements are identified, solutions designed, developed, and tested? </a:t>
            </a:r>
          </a:p>
          <a:p>
            <a:endParaRPr lang="en-GB" dirty="0"/>
          </a:p>
          <a:p>
            <a:r>
              <a:rPr lang="en-GB" dirty="0"/>
              <a:t>How do we join everything, and everybody (</a:t>
            </a:r>
            <a:r>
              <a:rPr lang="en-GB" dirty="0" err="1"/>
              <a:t>devs</a:t>
            </a:r>
            <a:r>
              <a:rPr lang="en-GB" dirty="0"/>
              <a:t>, QAs, ops) to work together effectively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2684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automatically triggers a process called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“build”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CI server</a:t>
            </a:r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process is associated to that particular commit and will define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version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our application, with a version number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process we define a series of steps, meant to confirm whether this version of the application (in this case, let’s say that for the commit 1a410e it’s the #1.0.1) is OK o not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steps are commonly called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 pipeline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steps that we’ll usually see are:</a:t>
            </a:r>
          </a:p>
          <a:p>
            <a:pPr marL="22860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restoring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dependencies on 3</a:t>
            </a:r>
            <a:r>
              <a:rPr lang="en-GB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party libraries that our application may have)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execution of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 the order that gives us faster feedback in case of failure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 -&gt; quicker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-&gt; slower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-&gt; slowest</a:t>
            </a:r>
          </a:p>
          <a:p>
            <a:pPr marL="228600" lvl="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of the application, minify the files (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28600" lvl="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 results</a:t>
            </a:r>
          </a:p>
          <a:p>
            <a:pPr marL="228600" lvl="0" indent="-228600"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1670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imagine that the Unit Tests pass, but the Integration Tests fail, because there’s something wrong with the way we communicate with the DB in the code</a:t>
            </a:r>
          </a:p>
          <a:p>
            <a:endParaRPr lang="en-GB" dirty="0"/>
          </a:p>
          <a:p>
            <a:r>
              <a:rPr lang="en-GB" dirty="0"/>
              <a:t>The Acceptance Tests won’t even execute, there’s no point in doing it</a:t>
            </a:r>
          </a:p>
          <a:p>
            <a:endParaRPr lang="en-GB" dirty="0"/>
          </a:p>
          <a:p>
            <a:r>
              <a:rPr lang="en-GB" dirty="0"/>
              <a:t>At this point all the team is notified that the build is </a:t>
            </a:r>
            <a:r>
              <a:rPr lang="en-GB" b="1" dirty="0"/>
              <a:t>“broken”</a:t>
            </a:r>
            <a:r>
              <a:rPr lang="en-GB" b="0" dirty="0"/>
              <a:t>, and what they need to do </a:t>
            </a:r>
            <a:r>
              <a:rPr lang="en-GB" b="1" dirty="0"/>
              <a:t>asap</a:t>
            </a:r>
            <a:r>
              <a:rPr lang="en-GB" b="0" dirty="0"/>
              <a:t> is </a:t>
            </a:r>
            <a:r>
              <a:rPr lang="en-GB" b="1" dirty="0"/>
              <a:t>fix it</a:t>
            </a:r>
            <a:r>
              <a:rPr lang="en-GB" b="0" dirty="0"/>
              <a:t>. </a:t>
            </a:r>
          </a:p>
          <a:p>
            <a:r>
              <a:rPr lang="en-GB" b="0" dirty="0"/>
              <a:t>IMPORTANT: You don’t commit anything on a broken build (it only makes the problem harder to fix)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9335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fix the problem in the code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the tests pass locally and commit them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 the code the git remote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new version is created: #1.0.2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tests pass on the build now, and the CI server confirm everybody that there’s a new version ready to deploy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that’s is essentially what we mean by “continuous integration”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7349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next essential practices that you need to do to accomplish the goal of continuous delivery are:</a:t>
            </a:r>
          </a:p>
          <a:p>
            <a:pPr marL="171450" indent="-171450">
              <a:buFontTx/>
              <a:buChar char="-"/>
            </a:pPr>
            <a:r>
              <a:rPr lang="en-GB" dirty="0"/>
              <a:t>Defining a deployment pipeline</a:t>
            </a:r>
          </a:p>
          <a:p>
            <a:pPr marL="171450" indent="-171450">
              <a:buFontTx/>
              <a:buChar char="-"/>
            </a:pPr>
            <a:r>
              <a:rPr lang="en-GB" dirty="0"/>
              <a:t>Defining a configuration management strategy</a:t>
            </a:r>
          </a:p>
          <a:p>
            <a:endParaRPr lang="en-GB" dirty="0"/>
          </a:p>
          <a:p>
            <a:r>
              <a:rPr lang="en-GB" dirty="0"/>
              <a:t>We’ll see these 2 in detail in the next session (Friday), but as a summary…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b="1" dirty="0"/>
              <a:t>deployment pipeline </a:t>
            </a:r>
            <a:r>
              <a:rPr lang="en-GB" dirty="0"/>
              <a:t>is basically taking the continuous integration and extending it until the end.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the whole automated process for getting software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source control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hands of your users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Configuration management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by which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artefacts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to your software are stored and handled: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dependencies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configuration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Environments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Secrets (private information like passwords, connection strings, keys, etc.)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goal is to answer “yes” to these questions: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Could you completely re-create your production system from what you have in the source-control?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Could you regress to an earlier state of your application?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Can you be sure that each environment (production, staging, test) is set up in exactly the same way?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8879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625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introduce you to the problem we are going to tell you a story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752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86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PROBLEMS:</a:t>
            </a:r>
          </a:p>
          <a:p>
            <a:pPr marL="171450" indent="-171450">
              <a:buFontTx/>
              <a:buChar char="-"/>
            </a:pPr>
            <a:r>
              <a:rPr lang="en-GB" dirty="0"/>
              <a:t>No backups</a:t>
            </a:r>
          </a:p>
          <a:p>
            <a:pPr marL="171450" indent="-171450">
              <a:buFontTx/>
              <a:buChar char="-"/>
            </a:pPr>
            <a:r>
              <a:rPr lang="en-GB" dirty="0"/>
              <a:t>No versioning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574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PROBLEMS:</a:t>
            </a:r>
          </a:p>
          <a:p>
            <a:pPr marL="171450" indent="-171450">
              <a:buFontTx/>
              <a:buChar char="-"/>
            </a:pPr>
            <a:r>
              <a:rPr lang="en-GB" dirty="0"/>
              <a:t>More stuff to do, need more hands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832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PROBLEMS: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They start having lot’s of bugs and they don’t know why…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739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they get a QA to help them with the testing strategies</a:t>
            </a:r>
          </a:p>
          <a:p>
            <a:endParaRPr lang="en-GB" dirty="0"/>
          </a:p>
          <a:p>
            <a:r>
              <a:rPr lang="en-GB" dirty="0"/>
              <a:t>And the QA brings with him the </a:t>
            </a:r>
            <a:r>
              <a:rPr lang="en-GB" b="1" dirty="0"/>
              <a:t>idea of a test environment</a:t>
            </a:r>
          </a:p>
          <a:p>
            <a:endParaRPr lang="en-GB" b="1" dirty="0"/>
          </a:p>
          <a:p>
            <a:r>
              <a:rPr lang="en-GB" b="0" dirty="0"/>
              <a:t>So now we have the concept of “environments”. The server they were using all the time until now was </a:t>
            </a:r>
            <a:r>
              <a:rPr lang="en-GB" b="1" dirty="0"/>
              <a:t>“Production”</a:t>
            </a:r>
            <a:r>
              <a:rPr lang="en-GB" b="0" dirty="0"/>
              <a:t>, they just didn’t know</a:t>
            </a:r>
          </a:p>
          <a:p>
            <a:endParaRPr lang="en-GB" b="0" dirty="0"/>
          </a:p>
          <a:p>
            <a:r>
              <a:rPr lang="en-GB" b="0" dirty="0"/>
              <a:t>And the QA says that before going to Prod, the release has to go to the test environment, where he’ll run some regression tests</a:t>
            </a:r>
          </a:p>
          <a:p>
            <a:endParaRPr lang="en-GB" b="0" dirty="0"/>
          </a:p>
          <a:p>
            <a:r>
              <a:rPr lang="en-GB" b="0" dirty="0"/>
              <a:t>Now -&gt; Number of b</a:t>
            </a:r>
            <a:r>
              <a:rPr lang="en-GB" dirty="0"/>
              <a:t>ugs reduced</a:t>
            </a:r>
          </a:p>
          <a:p>
            <a:endParaRPr lang="en-GB" dirty="0"/>
          </a:p>
          <a:p>
            <a:r>
              <a:rPr lang="en-GB" dirty="0"/>
              <a:t>But… there’s more stuff to do, they need more hands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56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0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6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8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55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80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86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7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71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47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60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06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30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5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5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53FA-C236-438B-8E8D-48A7F4314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Continuous Delivery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4E31A7C-DBD3-458C-BEC2-8B7296DE3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398832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teams: red &amp; green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(accessible to </a:t>
            </a:r>
            <a:r>
              <a:rPr lang="en-GB" sz="2000" dirty="0" err="1"/>
              <a:t>devs</a:t>
            </a:r>
            <a:r>
              <a:rPr lang="en-GB" sz="2000" dirty="0"/>
              <a:t>)</a:t>
            </a:r>
          </a:p>
          <a:p>
            <a:r>
              <a:rPr lang="en-GB" sz="2000" dirty="0"/>
              <a:t>1 test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B203F3-BC9C-4BCA-98ED-F6C8DD644EA6}"/>
              </a:ext>
            </a:extLst>
          </p:cNvPr>
          <p:cNvGrpSpPr/>
          <p:nvPr/>
        </p:nvGrpSpPr>
        <p:grpSpPr>
          <a:xfrm>
            <a:off x="4000500" y="952500"/>
            <a:ext cx="5391150" cy="5137404"/>
            <a:chOff x="4000500" y="952500"/>
            <a:chExt cx="5391150" cy="5137404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547146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656684" y="364201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071023" y="3702196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49572" y="3812484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13684" y="4156348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235605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Up 1">
              <a:extLst>
                <a:ext uri="{FF2B5EF4-FFF2-40B4-BE49-F238E27FC236}">
                  <a16:creationId xmlns:a16="http://schemas.microsoft.com/office/drawing/2014/main" id="{7A494C9E-03B9-47FF-B144-94E42122C5ED}"/>
                </a:ext>
              </a:extLst>
            </p:cNvPr>
            <p:cNvSpPr/>
            <p:nvPr/>
          </p:nvSpPr>
          <p:spPr>
            <a:xfrm>
              <a:off x="6535491" y="1950108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5F4322E5-8A60-499B-9EB3-E7F3212D9EFB}"/>
                </a:ext>
              </a:extLst>
            </p:cNvPr>
            <p:cNvSpPr/>
            <p:nvPr/>
          </p:nvSpPr>
          <p:spPr>
            <a:xfrm>
              <a:off x="6547234" y="3353666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2916" y="5124831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475834" y="3642017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270172" y="4127155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478745" y="4022337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29520" y="3642017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43859" y="3702196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22408" y="3812484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7986520" y="4156348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48670" y="3642017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651581" y="4022337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35732" y="4022337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00500" y="3642017"/>
              <a:ext cx="5391150" cy="13832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2914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5549EEC5-70E6-43D9-89EC-93E860AF8593}"/>
              </a:ext>
            </a:extLst>
          </p:cNvPr>
          <p:cNvGrpSpPr/>
          <p:nvPr/>
        </p:nvGrpSpPr>
        <p:grpSpPr>
          <a:xfrm>
            <a:off x="4049466" y="590550"/>
            <a:ext cx="5391150" cy="5677228"/>
            <a:chOff x="4049466" y="590550"/>
            <a:chExt cx="5391150" cy="5677228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725020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59055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0341" y="5363477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78486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92825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71374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035486" y="4432860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97636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700547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84698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49466" y="5294149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50B919E-05C8-4BB3-8315-6F3AE7053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DBB6A57-C999-4878-B28A-21DF08FFBC16}"/>
                </a:ext>
              </a:extLst>
            </p:cNvPr>
            <p:cNvSpPr/>
            <p:nvPr/>
          </p:nvSpPr>
          <p:spPr>
            <a:xfrm>
              <a:off x="4049466" y="1688977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3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3DB28787-F468-4890-AAFC-A81145C44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FB18C0AB-3CF6-4038-BBD1-1D0380B1C3FA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Arrow: Up 44">
              <a:extLst>
                <a:ext uri="{FF2B5EF4-FFF2-40B4-BE49-F238E27FC236}">
                  <a16:creationId xmlns:a16="http://schemas.microsoft.com/office/drawing/2014/main" id="{CFF1582F-BF36-437D-8012-20788AEF9145}"/>
                </a:ext>
              </a:extLst>
            </p:cNvPr>
            <p:cNvSpPr/>
            <p:nvPr/>
          </p:nvSpPr>
          <p:spPr>
            <a:xfrm>
              <a:off x="8251461" y="176596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54" name="Picture 6" descr="https://d30y9cdsu7xlg0.cloudfront.net/png/140329-200.png">
            <a:extLst>
              <a:ext uri="{FF2B5EF4-FFF2-40B4-BE49-F238E27FC236}">
                <a16:creationId xmlns:a16="http://schemas.microsoft.com/office/drawing/2014/main" id="{D8682944-72B6-4776-BB74-44C29F688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867" y="459835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D7472CB-9226-4B5F-840C-9F9D00298009}"/>
              </a:ext>
            </a:extLst>
          </p:cNvPr>
          <p:cNvSpPr/>
          <p:nvPr/>
        </p:nvSpPr>
        <p:spPr>
          <a:xfrm flipH="1">
            <a:off x="8143043" y="3379448"/>
            <a:ext cx="163892" cy="23808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teams: red &amp; green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dev servers</a:t>
            </a:r>
          </a:p>
          <a:p>
            <a:r>
              <a:rPr lang="en-GB" sz="2000" dirty="0"/>
              <a:t>2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(still accessible to </a:t>
            </a:r>
            <a:r>
              <a:rPr lang="en-GB" sz="2000" dirty="0" err="1"/>
              <a:t>devs</a:t>
            </a:r>
            <a:r>
              <a:rPr lang="en-GB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3AA873C2-F0BA-48B9-AF87-DA2E69846E86}"/>
              </a:ext>
            </a:extLst>
          </p:cNvPr>
          <p:cNvSpPr/>
          <p:nvPr/>
        </p:nvSpPr>
        <p:spPr>
          <a:xfrm>
            <a:off x="8235691" y="291683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EF1A7-33E7-4A10-A076-AA78678CC593}"/>
              </a:ext>
            </a:extLst>
          </p:cNvPr>
          <p:cNvSpPr/>
          <p:nvPr/>
        </p:nvSpPr>
        <p:spPr>
          <a:xfrm>
            <a:off x="6425702" y="1192375"/>
            <a:ext cx="498258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37877E-9A7B-4B80-A91B-3EB94FC37399}"/>
              </a:ext>
            </a:extLst>
          </p:cNvPr>
          <p:cNvSpPr/>
          <p:nvPr/>
        </p:nvSpPr>
        <p:spPr>
          <a:xfrm flipH="1">
            <a:off x="6441569" y="789099"/>
            <a:ext cx="163892" cy="2380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D89E2E-3804-492C-9382-6F7B4663602C}"/>
              </a:ext>
            </a:extLst>
          </p:cNvPr>
          <p:cNvSpPr/>
          <p:nvPr/>
        </p:nvSpPr>
        <p:spPr>
          <a:xfrm>
            <a:off x="4833661" y="3820582"/>
            <a:ext cx="498258" cy="4571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E1D9BF-FE28-4BBB-9EF4-29B23762B696}"/>
              </a:ext>
            </a:extLst>
          </p:cNvPr>
          <p:cNvSpPr/>
          <p:nvPr/>
        </p:nvSpPr>
        <p:spPr>
          <a:xfrm>
            <a:off x="4807871" y="2643713"/>
            <a:ext cx="498258" cy="4571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7C8057-2037-4BE9-A0DC-7B5C46BBFCA7}"/>
              </a:ext>
            </a:extLst>
          </p:cNvPr>
          <p:cNvSpPr/>
          <p:nvPr/>
        </p:nvSpPr>
        <p:spPr>
          <a:xfrm flipH="1">
            <a:off x="8145413" y="2216000"/>
            <a:ext cx="163892" cy="23808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14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6" grpId="0" animBg="1"/>
      <p:bldP spid="37" grpId="0" animBg="1"/>
      <p:bldP spid="39" grpId="0" animBg="1"/>
      <p:bldP spid="46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2B6FD19-4998-48E3-AD9D-92ABF05029DB}"/>
              </a:ext>
            </a:extLst>
          </p:cNvPr>
          <p:cNvGrpSpPr/>
          <p:nvPr/>
        </p:nvGrpSpPr>
        <p:grpSpPr>
          <a:xfrm>
            <a:off x="4049466" y="590550"/>
            <a:ext cx="5391150" cy="5677228"/>
            <a:chOff x="4049466" y="590550"/>
            <a:chExt cx="5391150" cy="5677228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725020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59055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0341" y="5363477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78486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92825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71374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035486" y="4432860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97636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700547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84698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49466" y="5294149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8235691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FEF1A7-33E7-4A10-A076-AA78678CC593}"/>
                </a:ext>
              </a:extLst>
            </p:cNvPr>
            <p:cNvSpPr/>
            <p:nvPr/>
          </p:nvSpPr>
          <p:spPr>
            <a:xfrm>
              <a:off x="6425702" y="1192375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1D89E2E-3804-492C-9382-6F7B4663602C}"/>
                </a:ext>
              </a:extLst>
            </p:cNvPr>
            <p:cNvSpPr/>
            <p:nvPr/>
          </p:nvSpPr>
          <p:spPr>
            <a:xfrm>
              <a:off x="4833661" y="3820582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D7472CB-9226-4B5F-840C-9F9D00298009}"/>
                </a:ext>
              </a:extLst>
            </p:cNvPr>
            <p:cNvSpPr/>
            <p:nvPr/>
          </p:nvSpPr>
          <p:spPr>
            <a:xfrm flipH="1">
              <a:off x="8143043" y="3379448"/>
              <a:ext cx="163892" cy="2380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50B919E-05C8-4BB3-8315-6F3AE7053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DBB6A57-C999-4878-B28A-21DF08FFBC16}"/>
                </a:ext>
              </a:extLst>
            </p:cNvPr>
            <p:cNvSpPr/>
            <p:nvPr/>
          </p:nvSpPr>
          <p:spPr>
            <a:xfrm>
              <a:off x="4049466" y="1688977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3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3DB28787-F468-4890-AAFC-A81145C44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Arrow: Up 44">
              <a:extLst>
                <a:ext uri="{FF2B5EF4-FFF2-40B4-BE49-F238E27FC236}">
                  <a16:creationId xmlns:a16="http://schemas.microsoft.com/office/drawing/2014/main" id="{CFF1582F-BF36-437D-8012-20788AEF9145}"/>
                </a:ext>
              </a:extLst>
            </p:cNvPr>
            <p:cNvSpPr/>
            <p:nvPr/>
          </p:nvSpPr>
          <p:spPr>
            <a:xfrm>
              <a:off x="8251461" y="176596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BE1D9BF-FE28-4BBB-9EF4-29B23762B696}"/>
                </a:ext>
              </a:extLst>
            </p:cNvPr>
            <p:cNvSpPr/>
            <p:nvPr/>
          </p:nvSpPr>
          <p:spPr>
            <a:xfrm>
              <a:off x="4807871" y="2643713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87C8057-2037-4BE9-A0DC-7B5C46BBFCA7}"/>
                </a:ext>
              </a:extLst>
            </p:cNvPr>
            <p:cNvSpPr/>
            <p:nvPr/>
          </p:nvSpPr>
          <p:spPr>
            <a:xfrm flipH="1">
              <a:off x="8145413" y="2216000"/>
              <a:ext cx="163892" cy="2380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4F450AF6-0ED9-49AB-954F-32F63C68547B}"/>
              </a:ext>
            </a:extLst>
          </p:cNvPr>
          <p:cNvSpPr/>
          <p:nvPr/>
        </p:nvSpPr>
        <p:spPr>
          <a:xfrm rot="5400000">
            <a:off x="4860313" y="3486470"/>
            <a:ext cx="325072" cy="25733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C78781-269A-4CE7-8326-D315CE12A8A9}"/>
              </a:ext>
            </a:extLst>
          </p:cNvPr>
          <p:cNvSpPr/>
          <p:nvPr/>
        </p:nvSpPr>
        <p:spPr>
          <a:xfrm rot="5400000">
            <a:off x="4838308" y="2281959"/>
            <a:ext cx="325072" cy="25733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5838F6-5D69-4387-8A5B-DAE1DE25FC64}"/>
              </a:ext>
            </a:extLst>
          </p:cNvPr>
          <p:cNvSpPr/>
          <p:nvPr/>
        </p:nvSpPr>
        <p:spPr>
          <a:xfrm rot="5400000">
            <a:off x="6452654" y="874826"/>
            <a:ext cx="325072" cy="25733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teams: red &amp; green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dev servers</a:t>
            </a:r>
          </a:p>
          <a:p>
            <a:r>
              <a:rPr lang="en-GB" sz="2000" dirty="0"/>
              <a:t>2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(still accessible to </a:t>
            </a:r>
            <a:r>
              <a:rPr lang="en-GB" sz="2000" dirty="0" err="1"/>
              <a:t>devs</a:t>
            </a:r>
            <a:r>
              <a:rPr lang="en-GB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104FFDB-1F58-4F47-949E-E0F9C14441C6}"/>
              </a:ext>
            </a:extLst>
          </p:cNvPr>
          <p:cNvSpPr/>
          <p:nvPr/>
        </p:nvSpPr>
        <p:spPr>
          <a:xfrm>
            <a:off x="4950636" y="2924294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37877E-9A7B-4B80-A91B-3EB94FC37399}"/>
              </a:ext>
            </a:extLst>
          </p:cNvPr>
          <p:cNvSpPr/>
          <p:nvPr/>
        </p:nvSpPr>
        <p:spPr>
          <a:xfrm flipH="1">
            <a:off x="6441569" y="789099"/>
            <a:ext cx="163892" cy="2380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Arrow: Up 43">
            <a:extLst>
              <a:ext uri="{FF2B5EF4-FFF2-40B4-BE49-F238E27FC236}">
                <a16:creationId xmlns:a16="http://schemas.microsoft.com/office/drawing/2014/main" id="{FB18C0AB-3CF6-4038-BBD1-1D0380B1C3FA}"/>
              </a:ext>
            </a:extLst>
          </p:cNvPr>
          <p:cNvSpPr/>
          <p:nvPr/>
        </p:nvSpPr>
        <p:spPr>
          <a:xfrm>
            <a:off x="4966406" y="1773418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2" descr="https://www.shareicon.net/data/512x512/2015/11/13/671415_sound_512x512.png">
            <a:extLst>
              <a:ext uri="{FF2B5EF4-FFF2-40B4-BE49-F238E27FC236}">
                <a16:creationId xmlns:a16="http://schemas.microsoft.com/office/drawing/2014/main" id="{8D28E582-91DB-42EB-9720-B34F41B5C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9129">
            <a:off x="6681597" y="207116"/>
            <a:ext cx="1497836" cy="149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https://d30y9cdsu7xlg0.cloudfront.net/png/140329-200.png">
            <a:extLst>
              <a:ext uri="{FF2B5EF4-FFF2-40B4-BE49-F238E27FC236}">
                <a16:creationId xmlns:a16="http://schemas.microsoft.com/office/drawing/2014/main" id="{F9C44416-384F-4307-8404-8678705C5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867" y="459835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88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olfian.com/wp-content/uploads/2016/08/Meme-Happy-friday-oh-wait-im-working-all-weekend-Picture.jpg">
            <a:extLst>
              <a:ext uri="{FF2B5EF4-FFF2-40B4-BE49-F238E27FC236}">
                <a16:creationId xmlns:a16="http://schemas.microsoft.com/office/drawing/2014/main" id="{316E0518-0695-412B-9D38-0EA2D976C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570" y="643467"/>
            <a:ext cx="804486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263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feature teams</a:t>
            </a:r>
          </a:p>
          <a:p>
            <a:r>
              <a:rPr lang="en-GB" sz="2000" dirty="0"/>
              <a:t>1 ops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dev servers</a:t>
            </a:r>
          </a:p>
          <a:p>
            <a:r>
              <a:rPr lang="en-GB" sz="2000" dirty="0"/>
              <a:t>2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(only accessible to 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DF5338-BE8E-40CC-B7DD-6833F2C77777}"/>
              </a:ext>
            </a:extLst>
          </p:cNvPr>
          <p:cNvGrpSpPr/>
          <p:nvPr/>
        </p:nvGrpSpPr>
        <p:grpSpPr>
          <a:xfrm>
            <a:off x="4049466" y="404091"/>
            <a:ext cx="5391150" cy="5863687"/>
            <a:chOff x="4049466" y="404091"/>
            <a:chExt cx="5391150" cy="5863687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725020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712" y="607936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0341" y="5363477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78486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92825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71374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035486" y="4432860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97636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700547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84698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49466" y="5294149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C23B28-7A31-4BF3-984C-D5932A019243}"/>
                </a:ext>
              </a:extLst>
            </p:cNvPr>
            <p:cNvSpPr/>
            <p:nvPr/>
          </p:nvSpPr>
          <p:spPr>
            <a:xfrm>
              <a:off x="4049466" y="1688977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8235691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7CE21441-F917-4940-A48A-97A539ADD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967C269A-FC3F-4D82-96FA-E5F523C70711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808865A4-555C-4E39-9BF6-F1B960DB0A12}"/>
                </a:ext>
              </a:extLst>
            </p:cNvPr>
            <p:cNvSpPr/>
            <p:nvPr/>
          </p:nvSpPr>
          <p:spPr>
            <a:xfrm>
              <a:off x="8251461" y="176596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97AA44A-FD5C-4FE4-ACC2-924CA0150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400348" y="502645"/>
              <a:ext cx="455883" cy="895989"/>
            </a:xfrm>
            <a:prstGeom prst="rect">
              <a:avLst/>
            </a:prstGeom>
          </p:spPr>
        </p:pic>
        <p:sp>
          <p:nvSpPr>
            <p:cNvPr id="40" name="Arrow: Up 39">
              <a:extLst>
                <a:ext uri="{FF2B5EF4-FFF2-40B4-BE49-F238E27FC236}">
                  <a16:creationId xmlns:a16="http://schemas.microsoft.com/office/drawing/2014/main" id="{99459B1E-B23A-40F4-AD77-B584B9DF3FEF}"/>
                </a:ext>
              </a:extLst>
            </p:cNvPr>
            <p:cNvSpPr/>
            <p:nvPr/>
          </p:nvSpPr>
          <p:spPr>
            <a:xfrm rot="5400000">
              <a:off x="7212214" y="90800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Arrow: Up 40">
              <a:extLst>
                <a:ext uri="{FF2B5EF4-FFF2-40B4-BE49-F238E27FC236}">
                  <a16:creationId xmlns:a16="http://schemas.microsoft.com/office/drawing/2014/main" id="{AF3CE52F-783C-4723-80A3-FAB0E74E4108}"/>
                </a:ext>
              </a:extLst>
            </p:cNvPr>
            <p:cNvSpPr/>
            <p:nvPr/>
          </p:nvSpPr>
          <p:spPr>
            <a:xfrm rot="5400000">
              <a:off x="6991891" y="914287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0" name="Picture 4" descr="Image result for lock icon">
              <a:extLst>
                <a:ext uri="{FF2B5EF4-FFF2-40B4-BE49-F238E27FC236}">
                  <a16:creationId xmlns:a16="http://schemas.microsoft.com/office/drawing/2014/main" id="{69572CD1-8765-44A6-87F5-EDC7DFB5A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643" y="404091"/>
              <a:ext cx="533424" cy="533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5611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feature teams</a:t>
            </a:r>
          </a:p>
          <a:p>
            <a:r>
              <a:rPr lang="en-GB" sz="2000" dirty="0"/>
              <a:t>1 ops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dev servers</a:t>
            </a:r>
          </a:p>
          <a:p>
            <a:r>
              <a:rPr lang="en-GB" sz="2000" dirty="0"/>
              <a:t>4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(only accessible to 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CEACDE7-C68C-4D0C-AA17-A0F3DA19C706}"/>
              </a:ext>
            </a:extLst>
          </p:cNvPr>
          <p:cNvGrpSpPr/>
          <p:nvPr/>
        </p:nvGrpSpPr>
        <p:grpSpPr>
          <a:xfrm>
            <a:off x="4049465" y="329832"/>
            <a:ext cx="7144051" cy="5962217"/>
            <a:chOff x="4049465" y="329832"/>
            <a:chExt cx="7144051" cy="5962217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115F1AC-6610-415E-B703-F8C55F8DD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03777" y="374042"/>
              <a:ext cx="455883" cy="89598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02D73FE-5357-4EA1-864F-A1660222A8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577589" y="396255"/>
              <a:ext cx="455883" cy="895989"/>
            </a:xfrm>
            <a:prstGeom prst="rect">
              <a:avLst/>
            </a:prstGeom>
          </p:spPr>
        </p:pic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7850" y="5749291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7407561" y="5387748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396538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810877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989426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6586615" y="4412043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215688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218599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002750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 flipV="1">
              <a:off x="4049465" y="5311490"/>
              <a:ext cx="7144051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595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C23B28-7A31-4BF3-984C-D5932A019243}"/>
                </a:ext>
              </a:extLst>
            </p:cNvPr>
            <p:cNvSpPr/>
            <p:nvPr/>
          </p:nvSpPr>
          <p:spPr>
            <a:xfrm flipV="1">
              <a:off x="4049465" y="1706318"/>
              <a:ext cx="7144051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6753743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7CE21441-F917-4940-A48A-97A539ADD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595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967C269A-FC3F-4D82-96FA-E5F523C70711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808865A4-555C-4E39-9BF6-F1B960DB0A12}"/>
                </a:ext>
              </a:extLst>
            </p:cNvPr>
            <p:cNvSpPr/>
            <p:nvPr/>
          </p:nvSpPr>
          <p:spPr>
            <a:xfrm>
              <a:off x="6759660" y="1784526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97AA44A-FD5C-4FE4-ACC2-924CA0150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76317" y="511347"/>
              <a:ext cx="455883" cy="895989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EFFC9DB-D3C4-41B3-8C51-90F03D05C4F1}"/>
                </a:ext>
              </a:extLst>
            </p:cNvPr>
            <p:cNvGrpSpPr/>
            <p:nvPr/>
          </p:nvGrpSpPr>
          <p:grpSpPr>
            <a:xfrm>
              <a:off x="8169545" y="329832"/>
              <a:ext cx="792355" cy="1051570"/>
              <a:chOff x="7543712" y="404091"/>
              <a:chExt cx="792355" cy="1051570"/>
            </a:xfrm>
          </p:grpSpPr>
          <p:pic>
            <p:nvPicPr>
              <p:cNvPr id="1026" name="Picture 2" descr="http://www.clipartsfree.net/vector/medium/ServerCabinet_Clip_Art.png">
                <a:extLst>
                  <a:ext uri="{FF2B5EF4-FFF2-40B4-BE49-F238E27FC236}">
                    <a16:creationId xmlns:a16="http://schemas.microsoft.com/office/drawing/2014/main" id="{C47F773F-8CE8-4557-8618-0F1B205279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3712" y="607936"/>
                <a:ext cx="491681" cy="847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0" name="Picture 4" descr="Image result for lock icon">
                <a:extLst>
                  <a:ext uri="{FF2B5EF4-FFF2-40B4-BE49-F238E27FC236}">
                    <a16:creationId xmlns:a16="http://schemas.microsoft.com/office/drawing/2014/main" id="{69572CD1-8765-44A6-87F5-EDC7DFB5AE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02643" y="404091"/>
                <a:ext cx="533424" cy="533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94860D7-82A5-4DE3-A6F5-BF0D1ED16A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054267" y="3913050"/>
              <a:ext cx="423864" cy="1028662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865A319-9C68-401C-91DE-D4EE2F0DF7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68606" y="3973229"/>
              <a:ext cx="404811" cy="95152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99A0C1E-725C-4DD2-918C-924504829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647155" y="4083517"/>
              <a:ext cx="376239" cy="88677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2C948A8-D7E7-4AF5-AC20-EEF0FD52D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244344" y="4406564"/>
              <a:ext cx="452931" cy="86890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15016CA-2C0F-49AA-A553-2F1557F17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873417" y="3913050"/>
              <a:ext cx="423864" cy="102866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5152B55-8F0D-4800-B14A-D18E36FD48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876328" y="4293370"/>
              <a:ext cx="404811" cy="951527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6B3998A-C7EC-434A-B97B-08DA73092D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660479" y="4293370"/>
              <a:ext cx="404811" cy="951527"/>
            </a:xfrm>
            <a:prstGeom prst="rect">
              <a:avLst/>
            </a:prstGeom>
          </p:spPr>
        </p:pic>
        <p:pic>
          <p:nvPicPr>
            <p:cNvPr id="49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ED3FA6B0-252E-44BE-AD13-FEE93B769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324" y="319967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7F6B2186-272B-427C-BCB2-0F05FF5B8C72}"/>
                </a:ext>
              </a:extLst>
            </p:cNvPr>
            <p:cNvSpPr/>
            <p:nvPr/>
          </p:nvSpPr>
          <p:spPr>
            <a:xfrm>
              <a:off x="8411472" y="2911358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187D0594-04E5-4F47-BBC3-70BDDB01E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324" y="2041649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A921A745-C389-44CD-8DFE-2EA03A7E3FF8}"/>
                </a:ext>
              </a:extLst>
            </p:cNvPr>
            <p:cNvSpPr/>
            <p:nvPr/>
          </p:nvSpPr>
          <p:spPr>
            <a:xfrm>
              <a:off x="8417389" y="1779047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B98CD67-A7FE-40BA-BDB3-7C813541E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9702072" y="3902611"/>
              <a:ext cx="423864" cy="1028662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2875C51-6198-457A-BC1D-2F438AB995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10116411" y="3962790"/>
              <a:ext cx="404811" cy="95152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5F17327-B13F-47FF-813D-77CDFB7192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9294960" y="4073078"/>
              <a:ext cx="376239" cy="88677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86DAFBF4-F7C8-493C-96B6-FB7A7B346F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9892149" y="4396125"/>
              <a:ext cx="452931" cy="86890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00C7589-9B0B-43DB-B39B-03E32257B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10521222" y="3902611"/>
              <a:ext cx="423864" cy="1028662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FEFD760-5498-4D62-8FC9-AD750F1417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9524133" y="4282931"/>
              <a:ext cx="404811" cy="95152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5F4549E-BCF8-4E83-B903-A59700744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10308284" y="4282931"/>
              <a:ext cx="404811" cy="951527"/>
            </a:xfrm>
            <a:prstGeom prst="rect">
              <a:avLst/>
            </a:prstGeom>
          </p:spPr>
        </p:pic>
        <p:pic>
          <p:nvPicPr>
            <p:cNvPr id="60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1EDCB5A5-DC08-4DDE-B143-AEFB58BF1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129" y="3189235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Arrow: Up 60">
              <a:extLst>
                <a:ext uri="{FF2B5EF4-FFF2-40B4-BE49-F238E27FC236}">
                  <a16:creationId xmlns:a16="http://schemas.microsoft.com/office/drawing/2014/main" id="{CBEB6372-0545-4531-9C90-C2AE3DC20544}"/>
                </a:ext>
              </a:extLst>
            </p:cNvPr>
            <p:cNvSpPr/>
            <p:nvPr/>
          </p:nvSpPr>
          <p:spPr>
            <a:xfrm>
              <a:off x="10059277" y="2900919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2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2326D39-0EC1-4A66-86C7-B7737F4AF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129" y="203121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Arrow: Up 62">
              <a:extLst>
                <a:ext uri="{FF2B5EF4-FFF2-40B4-BE49-F238E27FC236}">
                  <a16:creationId xmlns:a16="http://schemas.microsoft.com/office/drawing/2014/main" id="{E257B3F9-4C78-4191-ADB6-7C8C7B7CCB35}"/>
                </a:ext>
              </a:extLst>
            </p:cNvPr>
            <p:cNvSpPr/>
            <p:nvPr/>
          </p:nvSpPr>
          <p:spPr>
            <a:xfrm>
              <a:off x="10065194" y="1768608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Arrow: Up 63">
              <a:extLst>
                <a:ext uri="{FF2B5EF4-FFF2-40B4-BE49-F238E27FC236}">
                  <a16:creationId xmlns:a16="http://schemas.microsoft.com/office/drawing/2014/main" id="{830F942B-A517-474E-836A-EA0BC415C689}"/>
                </a:ext>
              </a:extLst>
            </p:cNvPr>
            <p:cNvSpPr/>
            <p:nvPr/>
          </p:nvSpPr>
          <p:spPr>
            <a:xfrm>
              <a:off x="6897975" y="1446086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Arrow: Up 68">
              <a:extLst>
                <a:ext uri="{FF2B5EF4-FFF2-40B4-BE49-F238E27FC236}">
                  <a16:creationId xmlns:a16="http://schemas.microsoft.com/office/drawing/2014/main" id="{D752BBDB-D742-49A9-91F5-3DF72E4530EA}"/>
                </a:ext>
              </a:extLst>
            </p:cNvPr>
            <p:cNvSpPr/>
            <p:nvPr/>
          </p:nvSpPr>
          <p:spPr>
            <a:xfrm>
              <a:off x="7121979" y="1444097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Arrow: Up 69">
              <a:extLst>
                <a:ext uri="{FF2B5EF4-FFF2-40B4-BE49-F238E27FC236}">
                  <a16:creationId xmlns:a16="http://schemas.microsoft.com/office/drawing/2014/main" id="{D2FBC09B-5877-4540-964A-47525BCCDB40}"/>
                </a:ext>
              </a:extLst>
            </p:cNvPr>
            <p:cNvSpPr/>
            <p:nvPr/>
          </p:nvSpPr>
          <p:spPr>
            <a:xfrm>
              <a:off x="6171495" y="144664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Arrow: Up 70">
              <a:extLst>
                <a:ext uri="{FF2B5EF4-FFF2-40B4-BE49-F238E27FC236}">
                  <a16:creationId xmlns:a16="http://schemas.microsoft.com/office/drawing/2014/main" id="{664FAC29-572E-4806-99A6-9F71CD112D8C}"/>
                </a:ext>
              </a:extLst>
            </p:cNvPr>
            <p:cNvSpPr/>
            <p:nvPr/>
          </p:nvSpPr>
          <p:spPr>
            <a:xfrm>
              <a:off x="5939505" y="1441415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59B301-BBD8-44F0-83F7-BAA610C5A26A}"/>
              </a:ext>
            </a:extLst>
          </p:cNvPr>
          <p:cNvGrpSpPr/>
          <p:nvPr/>
        </p:nvGrpSpPr>
        <p:grpSpPr>
          <a:xfrm>
            <a:off x="7544393" y="758952"/>
            <a:ext cx="527498" cy="438689"/>
            <a:chOff x="7039546" y="721644"/>
            <a:chExt cx="790975" cy="61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7E2640-189B-4CB1-97C3-68368209A45E}"/>
                </a:ext>
              </a:extLst>
            </p:cNvPr>
            <p:cNvSpPr/>
            <p:nvPr/>
          </p:nvSpPr>
          <p:spPr>
            <a:xfrm>
              <a:off x="7039546" y="869156"/>
              <a:ext cx="82433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ECC6A51-C51C-494D-A809-78CE9ADE5D3F}"/>
                </a:ext>
              </a:extLst>
            </p:cNvPr>
            <p:cNvSpPr/>
            <p:nvPr/>
          </p:nvSpPr>
          <p:spPr>
            <a:xfrm>
              <a:off x="7123033" y="869156"/>
              <a:ext cx="82433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F54378-86E9-461F-910B-0AD4CD3D1E67}"/>
                </a:ext>
              </a:extLst>
            </p:cNvPr>
            <p:cNvSpPr/>
            <p:nvPr/>
          </p:nvSpPr>
          <p:spPr>
            <a:xfrm>
              <a:off x="7169945" y="869156"/>
              <a:ext cx="117644" cy="31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7232DBA-44B1-46F9-9705-18F5BC034FCA}"/>
                </a:ext>
              </a:extLst>
            </p:cNvPr>
            <p:cNvSpPr/>
            <p:nvPr/>
          </p:nvSpPr>
          <p:spPr>
            <a:xfrm>
              <a:off x="7282486" y="869156"/>
              <a:ext cx="196093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89BC74F-73DF-4760-A6FA-3E65816BFEB3}"/>
                </a:ext>
              </a:extLst>
            </p:cNvPr>
            <p:cNvSpPr/>
            <p:nvPr/>
          </p:nvSpPr>
          <p:spPr>
            <a:xfrm>
              <a:off x="7477547" y="869156"/>
              <a:ext cx="125784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248DC978-612C-4978-B53B-FBF08659A45F}"/>
                </a:ext>
              </a:extLst>
            </p:cNvPr>
            <p:cNvSpPr/>
            <p:nvPr/>
          </p:nvSpPr>
          <p:spPr>
            <a:xfrm>
              <a:off x="7603331" y="721644"/>
              <a:ext cx="227190" cy="612000"/>
            </a:xfrm>
            <a:prstGeom prst="rightArrow">
              <a:avLst>
                <a:gd name="adj1" fmla="val 51621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9" name="Picture 6" descr="https://d30y9cdsu7xlg0.cloudfront.net/png/140329-200.png">
            <a:extLst>
              <a:ext uri="{FF2B5EF4-FFF2-40B4-BE49-F238E27FC236}">
                <a16:creationId xmlns:a16="http://schemas.microsoft.com/office/drawing/2014/main" id="{9B23E846-C254-4B9E-ACD3-EFA0AFE21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980" y="168185"/>
            <a:ext cx="1245590" cy="124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75B0268C-9D0F-420C-B73F-DFA3A5F5D736}"/>
              </a:ext>
            </a:extLst>
          </p:cNvPr>
          <p:cNvGrpSpPr/>
          <p:nvPr/>
        </p:nvGrpSpPr>
        <p:grpSpPr>
          <a:xfrm>
            <a:off x="7006373" y="758952"/>
            <a:ext cx="527498" cy="438689"/>
            <a:chOff x="7039546" y="721644"/>
            <a:chExt cx="790975" cy="61200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FA6F840-DD44-4590-BE74-5D03139BDEFA}"/>
                </a:ext>
              </a:extLst>
            </p:cNvPr>
            <p:cNvSpPr/>
            <p:nvPr/>
          </p:nvSpPr>
          <p:spPr>
            <a:xfrm>
              <a:off x="7039546" y="869156"/>
              <a:ext cx="82433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67F38C8-4B76-47A6-A7BF-487A1F07F3B8}"/>
                </a:ext>
              </a:extLst>
            </p:cNvPr>
            <p:cNvSpPr/>
            <p:nvPr/>
          </p:nvSpPr>
          <p:spPr>
            <a:xfrm>
              <a:off x="7123033" y="869156"/>
              <a:ext cx="82433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A77DA19-E54B-4957-8DD3-F3E3A6A1F5E9}"/>
                </a:ext>
              </a:extLst>
            </p:cNvPr>
            <p:cNvSpPr/>
            <p:nvPr/>
          </p:nvSpPr>
          <p:spPr>
            <a:xfrm>
              <a:off x="7169945" y="869156"/>
              <a:ext cx="117644" cy="31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674752F-9B0B-4FD5-9FA2-060593EE46C6}"/>
                </a:ext>
              </a:extLst>
            </p:cNvPr>
            <p:cNvSpPr/>
            <p:nvPr/>
          </p:nvSpPr>
          <p:spPr>
            <a:xfrm>
              <a:off x="7282486" y="869156"/>
              <a:ext cx="196093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40780E1-96C7-40E7-9CC1-04BE4AAB9B3A}"/>
                </a:ext>
              </a:extLst>
            </p:cNvPr>
            <p:cNvSpPr/>
            <p:nvPr/>
          </p:nvSpPr>
          <p:spPr>
            <a:xfrm>
              <a:off x="7477547" y="869156"/>
              <a:ext cx="125784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Arrow: Right 93">
              <a:extLst>
                <a:ext uri="{FF2B5EF4-FFF2-40B4-BE49-F238E27FC236}">
                  <a16:creationId xmlns:a16="http://schemas.microsoft.com/office/drawing/2014/main" id="{B00EB055-5A00-4F47-A5C0-6CBBD0096B47}"/>
                </a:ext>
              </a:extLst>
            </p:cNvPr>
            <p:cNvSpPr/>
            <p:nvPr/>
          </p:nvSpPr>
          <p:spPr>
            <a:xfrm>
              <a:off x="7603331" y="721644"/>
              <a:ext cx="227190" cy="612000"/>
            </a:xfrm>
            <a:prstGeom prst="rightArrow">
              <a:avLst>
                <a:gd name="adj1" fmla="val 51621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9285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6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EA9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https://i.imgflip.com/19kok2.jpg">
            <a:extLst>
              <a:ext uri="{FF2B5EF4-FFF2-40B4-BE49-F238E27FC236}">
                <a16:creationId xmlns:a16="http://schemas.microsoft.com/office/drawing/2014/main" id="{205578A7-6E25-48C8-88F0-C0DA253BE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158" y="804334"/>
            <a:ext cx="6175684" cy="52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401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feature teams</a:t>
            </a:r>
          </a:p>
          <a:p>
            <a:r>
              <a:rPr lang="en-GB" sz="2000" dirty="0"/>
              <a:t>1 ops team</a:t>
            </a:r>
          </a:p>
          <a:p>
            <a:r>
              <a:rPr lang="en-GB" sz="2000" dirty="0"/>
              <a:t>1 </a:t>
            </a:r>
            <a:r>
              <a:rPr lang="en-GB" sz="2000" dirty="0" err="1"/>
              <a:t>rel</a:t>
            </a:r>
            <a:r>
              <a:rPr lang="en-GB" sz="2000" dirty="0"/>
              <a:t> management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dev servers</a:t>
            </a:r>
          </a:p>
          <a:p>
            <a:r>
              <a:rPr lang="en-GB" sz="2000" dirty="0"/>
              <a:t>4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(only accessible to 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508D3E-B251-45BD-95F3-102411C3EBEC}"/>
              </a:ext>
            </a:extLst>
          </p:cNvPr>
          <p:cNvGrpSpPr/>
          <p:nvPr/>
        </p:nvGrpSpPr>
        <p:grpSpPr>
          <a:xfrm>
            <a:off x="8101035" y="374042"/>
            <a:ext cx="729695" cy="1033294"/>
            <a:chOff x="6303777" y="374042"/>
            <a:chExt cx="729695" cy="1033294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115F1AC-6610-415E-B703-F8C55F8DD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03777" y="374042"/>
              <a:ext cx="455883" cy="89598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02D73FE-5357-4EA1-864F-A1660222A8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577589" y="396255"/>
              <a:ext cx="455883" cy="89598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97AA44A-FD5C-4FE4-ACC2-924CA0150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76317" y="511347"/>
              <a:ext cx="455883" cy="895989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FC9DB-D3C4-41B3-8C51-90F03D05C4F1}"/>
              </a:ext>
            </a:extLst>
          </p:cNvPr>
          <p:cNvGrpSpPr/>
          <p:nvPr/>
        </p:nvGrpSpPr>
        <p:grpSpPr>
          <a:xfrm>
            <a:off x="9966803" y="329832"/>
            <a:ext cx="792355" cy="1051570"/>
            <a:chOff x="7543712" y="404091"/>
            <a:chExt cx="792355" cy="1051570"/>
          </a:xfrm>
        </p:grpSpPr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712" y="607936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mage result for lock icon">
              <a:extLst>
                <a:ext uri="{FF2B5EF4-FFF2-40B4-BE49-F238E27FC236}">
                  <a16:creationId xmlns:a16="http://schemas.microsoft.com/office/drawing/2014/main" id="{69572CD1-8765-44A6-87F5-EDC7DFB5A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643" y="404091"/>
              <a:ext cx="533424" cy="533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58D249-FF7B-4931-A3D0-A72AA2B5780F}"/>
              </a:ext>
            </a:extLst>
          </p:cNvPr>
          <p:cNvGrpSpPr/>
          <p:nvPr/>
        </p:nvGrpSpPr>
        <p:grpSpPr>
          <a:xfrm>
            <a:off x="4049465" y="1441415"/>
            <a:ext cx="7144051" cy="4850634"/>
            <a:chOff x="4049465" y="1441415"/>
            <a:chExt cx="7144051" cy="4850634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7850" y="5749291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7407561" y="5387748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396538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810877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989426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6586615" y="4412043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215688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218599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002750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 flipV="1">
              <a:off x="4049465" y="5311490"/>
              <a:ext cx="7144051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595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C23B28-7A31-4BF3-984C-D5932A019243}"/>
                </a:ext>
              </a:extLst>
            </p:cNvPr>
            <p:cNvSpPr/>
            <p:nvPr/>
          </p:nvSpPr>
          <p:spPr>
            <a:xfrm flipV="1">
              <a:off x="4049465" y="1706318"/>
              <a:ext cx="7144051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6753743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7CE21441-F917-4940-A48A-97A539ADD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595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967C269A-FC3F-4D82-96FA-E5F523C70711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808865A4-555C-4E39-9BF6-F1B960DB0A12}"/>
                </a:ext>
              </a:extLst>
            </p:cNvPr>
            <p:cNvSpPr/>
            <p:nvPr/>
          </p:nvSpPr>
          <p:spPr>
            <a:xfrm>
              <a:off x="6759660" y="1784526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94860D7-82A5-4DE3-A6F5-BF0D1ED16A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054267" y="3913050"/>
              <a:ext cx="423864" cy="1028662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865A319-9C68-401C-91DE-D4EE2F0DF7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68606" y="3973229"/>
              <a:ext cx="404811" cy="95152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99A0C1E-725C-4DD2-918C-924504829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647155" y="4083517"/>
              <a:ext cx="376239" cy="88677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2C948A8-D7E7-4AF5-AC20-EEF0FD52D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244344" y="4406564"/>
              <a:ext cx="452931" cy="86890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15016CA-2C0F-49AA-A553-2F1557F17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873417" y="3913050"/>
              <a:ext cx="423864" cy="102866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5152B55-8F0D-4800-B14A-D18E36FD48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876328" y="4293370"/>
              <a:ext cx="404811" cy="951527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6B3998A-C7EC-434A-B97B-08DA73092D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660479" y="4293370"/>
              <a:ext cx="404811" cy="951527"/>
            </a:xfrm>
            <a:prstGeom prst="rect">
              <a:avLst/>
            </a:prstGeom>
          </p:spPr>
        </p:pic>
        <p:pic>
          <p:nvPicPr>
            <p:cNvPr id="49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ED3FA6B0-252E-44BE-AD13-FEE93B769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324" y="319967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7F6B2186-272B-427C-BCB2-0F05FF5B8C72}"/>
                </a:ext>
              </a:extLst>
            </p:cNvPr>
            <p:cNvSpPr/>
            <p:nvPr/>
          </p:nvSpPr>
          <p:spPr>
            <a:xfrm>
              <a:off x="8411472" y="2911358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187D0594-04E5-4F47-BBC3-70BDDB01E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324" y="2041649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A921A745-C389-44CD-8DFE-2EA03A7E3FF8}"/>
                </a:ext>
              </a:extLst>
            </p:cNvPr>
            <p:cNvSpPr/>
            <p:nvPr/>
          </p:nvSpPr>
          <p:spPr>
            <a:xfrm>
              <a:off x="8417389" y="1779047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B98CD67-A7FE-40BA-BDB3-7C813541E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9702072" y="3902611"/>
              <a:ext cx="423864" cy="1028662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2875C51-6198-457A-BC1D-2F438AB995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10116411" y="3962790"/>
              <a:ext cx="404811" cy="95152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5F17327-B13F-47FF-813D-77CDFB7192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9294960" y="4073078"/>
              <a:ext cx="376239" cy="88677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86DAFBF4-F7C8-493C-96B6-FB7A7B346F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9892149" y="4396125"/>
              <a:ext cx="452931" cy="86890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00C7589-9B0B-43DB-B39B-03E32257B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10521222" y="3902611"/>
              <a:ext cx="423864" cy="1028662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FEFD760-5498-4D62-8FC9-AD750F1417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9524133" y="4282931"/>
              <a:ext cx="404811" cy="95152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5F4549E-BCF8-4E83-B903-A59700744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10308284" y="4282931"/>
              <a:ext cx="404811" cy="951527"/>
            </a:xfrm>
            <a:prstGeom prst="rect">
              <a:avLst/>
            </a:prstGeom>
          </p:spPr>
        </p:pic>
        <p:pic>
          <p:nvPicPr>
            <p:cNvPr id="60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1EDCB5A5-DC08-4DDE-B143-AEFB58BF1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129" y="3189235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Arrow: Up 60">
              <a:extLst>
                <a:ext uri="{FF2B5EF4-FFF2-40B4-BE49-F238E27FC236}">
                  <a16:creationId xmlns:a16="http://schemas.microsoft.com/office/drawing/2014/main" id="{CBEB6372-0545-4531-9C90-C2AE3DC20544}"/>
                </a:ext>
              </a:extLst>
            </p:cNvPr>
            <p:cNvSpPr/>
            <p:nvPr/>
          </p:nvSpPr>
          <p:spPr>
            <a:xfrm>
              <a:off x="10059277" y="2900919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2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2326D39-0EC1-4A66-86C7-B7737F4AF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129" y="203121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Arrow: Up 62">
              <a:extLst>
                <a:ext uri="{FF2B5EF4-FFF2-40B4-BE49-F238E27FC236}">
                  <a16:creationId xmlns:a16="http://schemas.microsoft.com/office/drawing/2014/main" id="{E257B3F9-4C78-4191-ADB6-7C8C7B7CCB35}"/>
                </a:ext>
              </a:extLst>
            </p:cNvPr>
            <p:cNvSpPr/>
            <p:nvPr/>
          </p:nvSpPr>
          <p:spPr>
            <a:xfrm>
              <a:off x="10065194" y="1768608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Arrow: Up 63">
              <a:extLst>
                <a:ext uri="{FF2B5EF4-FFF2-40B4-BE49-F238E27FC236}">
                  <a16:creationId xmlns:a16="http://schemas.microsoft.com/office/drawing/2014/main" id="{830F942B-A517-474E-836A-EA0BC415C689}"/>
                </a:ext>
              </a:extLst>
            </p:cNvPr>
            <p:cNvSpPr/>
            <p:nvPr/>
          </p:nvSpPr>
          <p:spPr>
            <a:xfrm>
              <a:off x="6897975" y="1446086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Arrow: Up 68">
              <a:extLst>
                <a:ext uri="{FF2B5EF4-FFF2-40B4-BE49-F238E27FC236}">
                  <a16:creationId xmlns:a16="http://schemas.microsoft.com/office/drawing/2014/main" id="{D752BBDB-D742-49A9-91F5-3DF72E4530EA}"/>
                </a:ext>
              </a:extLst>
            </p:cNvPr>
            <p:cNvSpPr/>
            <p:nvPr/>
          </p:nvSpPr>
          <p:spPr>
            <a:xfrm>
              <a:off x="7121979" y="1444097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Arrow: Up 69">
              <a:extLst>
                <a:ext uri="{FF2B5EF4-FFF2-40B4-BE49-F238E27FC236}">
                  <a16:creationId xmlns:a16="http://schemas.microsoft.com/office/drawing/2014/main" id="{D2FBC09B-5877-4540-964A-47525BCCDB40}"/>
                </a:ext>
              </a:extLst>
            </p:cNvPr>
            <p:cNvSpPr/>
            <p:nvPr/>
          </p:nvSpPr>
          <p:spPr>
            <a:xfrm>
              <a:off x="6171495" y="144664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Arrow: Up 70">
              <a:extLst>
                <a:ext uri="{FF2B5EF4-FFF2-40B4-BE49-F238E27FC236}">
                  <a16:creationId xmlns:a16="http://schemas.microsoft.com/office/drawing/2014/main" id="{664FAC29-572E-4806-99A6-9F71CD112D8C}"/>
                </a:ext>
              </a:extLst>
            </p:cNvPr>
            <p:cNvSpPr/>
            <p:nvPr/>
          </p:nvSpPr>
          <p:spPr>
            <a:xfrm>
              <a:off x="5939505" y="1441415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6" name="Arrow: Up 75">
            <a:extLst>
              <a:ext uri="{FF2B5EF4-FFF2-40B4-BE49-F238E27FC236}">
                <a16:creationId xmlns:a16="http://schemas.microsoft.com/office/drawing/2014/main" id="{CD7589C6-ACCB-4CA9-9453-357456299204}"/>
              </a:ext>
            </a:extLst>
          </p:cNvPr>
          <p:cNvSpPr/>
          <p:nvPr/>
        </p:nvSpPr>
        <p:spPr>
          <a:xfrm rot="5400000">
            <a:off x="9322921" y="856970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Arrow: Up 79">
            <a:extLst>
              <a:ext uri="{FF2B5EF4-FFF2-40B4-BE49-F238E27FC236}">
                <a16:creationId xmlns:a16="http://schemas.microsoft.com/office/drawing/2014/main" id="{B25F3096-7F7F-4657-8E61-31F9F99F6DA2}"/>
              </a:ext>
            </a:extLst>
          </p:cNvPr>
          <p:cNvSpPr/>
          <p:nvPr/>
        </p:nvSpPr>
        <p:spPr>
          <a:xfrm rot="5400000">
            <a:off x="9102598" y="863256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108361A3-7EBE-4995-9F37-FC1C8C16FD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328838" y="168166"/>
            <a:ext cx="407557" cy="117275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0A84215-1F7C-460C-AFBF-212EDC00B1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690383" y="129740"/>
            <a:ext cx="407557" cy="117275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F8218C9-8997-4CF6-8322-372600E00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570255" y="269918"/>
            <a:ext cx="407557" cy="1172759"/>
          </a:xfrm>
          <a:prstGeom prst="rect">
            <a:avLst/>
          </a:prstGeom>
        </p:spPr>
      </p:pic>
      <p:sp>
        <p:nvSpPr>
          <p:cNvPr id="84" name="Arrow: Up 83">
            <a:extLst>
              <a:ext uri="{FF2B5EF4-FFF2-40B4-BE49-F238E27FC236}">
                <a16:creationId xmlns:a16="http://schemas.microsoft.com/office/drawing/2014/main" id="{EE1E9DA7-AC1D-44A2-AD14-823ADF819AEA}"/>
              </a:ext>
            </a:extLst>
          </p:cNvPr>
          <p:cNvSpPr/>
          <p:nvPr/>
        </p:nvSpPr>
        <p:spPr>
          <a:xfrm rot="5400000">
            <a:off x="7655846" y="85557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Arrow: Up 84">
            <a:extLst>
              <a:ext uri="{FF2B5EF4-FFF2-40B4-BE49-F238E27FC236}">
                <a16:creationId xmlns:a16="http://schemas.microsoft.com/office/drawing/2014/main" id="{13E94A5F-1CE2-4491-8F4C-D07ACE3BC74D}"/>
              </a:ext>
            </a:extLst>
          </p:cNvPr>
          <p:cNvSpPr/>
          <p:nvPr/>
        </p:nvSpPr>
        <p:spPr>
          <a:xfrm rot="5400000">
            <a:off x="7435523" y="861863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62441DB3-E0A6-43FE-9BEE-6DFAA0E1410D}"/>
              </a:ext>
            </a:extLst>
          </p:cNvPr>
          <p:cNvSpPr/>
          <p:nvPr/>
        </p:nvSpPr>
        <p:spPr>
          <a:xfrm>
            <a:off x="5004276" y="1430132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Up 86">
            <a:extLst>
              <a:ext uri="{FF2B5EF4-FFF2-40B4-BE49-F238E27FC236}">
                <a16:creationId xmlns:a16="http://schemas.microsoft.com/office/drawing/2014/main" id="{C30A772F-5674-41F6-849D-D2D56806BA19}"/>
              </a:ext>
            </a:extLst>
          </p:cNvPr>
          <p:cNvSpPr/>
          <p:nvPr/>
        </p:nvSpPr>
        <p:spPr>
          <a:xfrm>
            <a:off x="5252767" y="1431015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rrow: Up 87">
            <a:extLst>
              <a:ext uri="{FF2B5EF4-FFF2-40B4-BE49-F238E27FC236}">
                <a16:creationId xmlns:a16="http://schemas.microsoft.com/office/drawing/2014/main" id="{426DD4FE-8B02-4842-93F9-7D54C43DD4C4}"/>
              </a:ext>
            </a:extLst>
          </p:cNvPr>
          <p:cNvSpPr/>
          <p:nvPr/>
        </p:nvSpPr>
        <p:spPr>
          <a:xfrm>
            <a:off x="5483511" y="1430366"/>
            <a:ext cx="209550" cy="222123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rrow: Up 88">
            <a:extLst>
              <a:ext uri="{FF2B5EF4-FFF2-40B4-BE49-F238E27FC236}">
                <a16:creationId xmlns:a16="http://schemas.microsoft.com/office/drawing/2014/main" id="{7031434E-F143-40F4-B916-3F203EAF9383}"/>
              </a:ext>
            </a:extLst>
          </p:cNvPr>
          <p:cNvSpPr/>
          <p:nvPr/>
        </p:nvSpPr>
        <p:spPr>
          <a:xfrm>
            <a:off x="5707515" y="1428377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row: Up 89">
            <a:extLst>
              <a:ext uri="{FF2B5EF4-FFF2-40B4-BE49-F238E27FC236}">
                <a16:creationId xmlns:a16="http://schemas.microsoft.com/office/drawing/2014/main" id="{88AE67F5-8B14-446B-BB0E-7F02B94A7EE1}"/>
              </a:ext>
            </a:extLst>
          </p:cNvPr>
          <p:cNvSpPr/>
          <p:nvPr/>
        </p:nvSpPr>
        <p:spPr>
          <a:xfrm>
            <a:off x="4757031" y="143092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rrow: Up 90">
            <a:extLst>
              <a:ext uri="{FF2B5EF4-FFF2-40B4-BE49-F238E27FC236}">
                <a16:creationId xmlns:a16="http://schemas.microsoft.com/office/drawing/2014/main" id="{EC466966-3455-4FCF-A513-AD2E8777F5C5}"/>
              </a:ext>
            </a:extLst>
          </p:cNvPr>
          <p:cNvSpPr/>
          <p:nvPr/>
        </p:nvSpPr>
        <p:spPr>
          <a:xfrm>
            <a:off x="4525041" y="1425695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Arrow: Up 91">
            <a:extLst>
              <a:ext uri="{FF2B5EF4-FFF2-40B4-BE49-F238E27FC236}">
                <a16:creationId xmlns:a16="http://schemas.microsoft.com/office/drawing/2014/main" id="{3F541382-44E3-47D1-9AD3-4200344AA05D}"/>
              </a:ext>
            </a:extLst>
          </p:cNvPr>
          <p:cNvSpPr/>
          <p:nvPr/>
        </p:nvSpPr>
        <p:spPr>
          <a:xfrm>
            <a:off x="4063725" y="1424361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Arrow: Up 92">
            <a:extLst>
              <a:ext uri="{FF2B5EF4-FFF2-40B4-BE49-F238E27FC236}">
                <a16:creationId xmlns:a16="http://schemas.microsoft.com/office/drawing/2014/main" id="{066E20B3-A36F-4D2E-9CB3-3BB02CF67648}"/>
              </a:ext>
            </a:extLst>
          </p:cNvPr>
          <p:cNvSpPr/>
          <p:nvPr/>
        </p:nvSpPr>
        <p:spPr>
          <a:xfrm>
            <a:off x="4312216" y="1425244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667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7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194" name="Picture 2" descr="https://vignette4.wikia.nocookie.net/cardfight/images/f/f4/A-Third-of-Leads-Are-Not-Getting-Called-Back-skeleton-waiting-image.jpg/revision/latest?cb=20151204065950">
            <a:extLst>
              <a:ext uri="{FF2B5EF4-FFF2-40B4-BE49-F238E27FC236}">
                <a16:creationId xmlns:a16="http://schemas.microsoft.com/office/drawing/2014/main" id="{5E2955BE-7E07-40BE-BC1E-775EE459B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/>
          <a:stretch/>
        </p:blipFill>
        <p:spPr bwMode="auto">
          <a:xfrm>
            <a:off x="3607693" y="758952"/>
            <a:ext cx="8047304" cy="533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AE6B5D8-E078-4A2A-9053-8F86AB31B9DF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50 feature teams</a:t>
            </a:r>
          </a:p>
          <a:p>
            <a:endParaRPr lang="en-GB" sz="2000" dirty="0"/>
          </a:p>
          <a:p>
            <a:r>
              <a:rPr lang="en-GB" sz="2000" dirty="0"/>
              <a:t>1 release = 3 months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43751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81E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s://i.pinimg.com/originals/68/6b/43/686b43845e562d4829ca98903638c70d.jpg">
            <a:extLst>
              <a:ext uri="{FF2B5EF4-FFF2-40B4-BE49-F238E27FC236}">
                <a16:creationId xmlns:a16="http://schemas.microsoft.com/office/drawing/2014/main" id="{A65CA7B6-B42F-4731-8814-11A5F9921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445" y="804334"/>
            <a:ext cx="6999109" cy="52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5C765D-A6A8-4EAB-835F-DFD8EE8B0311}"/>
              </a:ext>
            </a:extLst>
          </p:cNvPr>
          <p:cNvSpPr/>
          <p:nvPr/>
        </p:nvSpPr>
        <p:spPr>
          <a:xfrm>
            <a:off x="943030" y="89974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/>
          </a:p>
        </p:txBody>
      </p:sp>
      <p:pic>
        <p:nvPicPr>
          <p:cNvPr id="3076" name="Picture 4" descr="http://www.projectmanage.com/files/bigstock-Hello-I-Am-Agile-Name-Tag-Stic-63135532-1024x703.jpg">
            <a:extLst>
              <a:ext uri="{FF2B5EF4-FFF2-40B4-BE49-F238E27FC236}">
                <a16:creationId xmlns:a16="http://schemas.microsoft.com/office/drawing/2014/main" id="{83EC3FB9-1C54-4F3B-9F83-1F7E64ED5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1192">
            <a:off x="8023899" y="889472"/>
            <a:ext cx="2520636" cy="173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93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DD91E4-27B8-4A16-B7FF-80B133C2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Who we 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C15765-CAFD-4702-9836-6CB6EB861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69" y="2743200"/>
            <a:ext cx="2947482" cy="33467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buFont typeface="Wingdings 2" pitchFamily="18" charset="2"/>
              <a:buChar char=""/>
            </a:pPr>
            <a:endParaRPr lang="en-US" sz="1600" dirty="0">
              <a:solidFill>
                <a:schemeClr val="bg1"/>
              </a:solidFill>
            </a:endParaRPr>
          </a:p>
          <a:p>
            <a:pPr indent="-182880">
              <a:buFont typeface="Wingdings 2" pitchFamily="18" charset="2"/>
              <a:buChar char=""/>
            </a:pPr>
            <a:r>
              <a:rPr lang="en-US" sz="1600" b="1" dirty="0">
                <a:solidFill>
                  <a:schemeClr val="bg1"/>
                </a:solidFill>
              </a:rPr>
              <a:t>Orders Management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1200" dirty="0">
                <a:solidFill>
                  <a:schemeClr val="bg1"/>
                </a:solidFill>
              </a:rPr>
              <a:t>Pablo Rodriguez 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1200" dirty="0">
                <a:solidFill>
                  <a:schemeClr val="bg1"/>
                </a:solidFill>
              </a:rPr>
              <a:t>Lewis Jackson</a:t>
            </a:r>
          </a:p>
        </p:txBody>
      </p:sp>
      <p:pic>
        <p:nvPicPr>
          <p:cNvPr id="1026" name="Picture 2" descr="https://cdn2.iconfinder.com/data/icons/picons-basic-2/57/basic2-011_shopping_cart-512.png">
            <a:extLst>
              <a:ext uri="{FF2B5EF4-FFF2-40B4-BE49-F238E27FC236}">
                <a16:creationId xmlns:a16="http://schemas.microsoft.com/office/drawing/2014/main" id="{93957B2D-D1CC-4BBD-870F-364D7CEBB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79" y="3123507"/>
            <a:ext cx="601842" cy="6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2.iconfinder.com/data/icons/picons-essentials/71/mobile-512.png">
            <a:extLst>
              <a:ext uri="{FF2B5EF4-FFF2-40B4-BE49-F238E27FC236}">
                <a16:creationId xmlns:a16="http://schemas.microsoft.com/office/drawing/2014/main" id="{7982D27E-0A33-47F1-92A5-C5DA1EF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139" y="2455698"/>
            <a:ext cx="643599" cy="51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AD5A4714-2EE0-4CE5-BEB2-E7F3EDA42F63}"/>
              </a:ext>
            </a:extLst>
          </p:cNvPr>
          <p:cNvSpPr/>
          <p:nvPr/>
        </p:nvSpPr>
        <p:spPr>
          <a:xfrm rot="16200000">
            <a:off x="4607220" y="2978589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DA813-56B2-43DB-B6BF-DEC798B1DC6D}"/>
              </a:ext>
            </a:extLst>
          </p:cNvPr>
          <p:cNvSpPr/>
          <p:nvPr/>
        </p:nvSpPr>
        <p:spPr>
          <a:xfrm>
            <a:off x="3686781" y="2339560"/>
            <a:ext cx="779445" cy="1622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0D8B4A-CA03-4D7A-8953-C7134F110214}"/>
              </a:ext>
            </a:extLst>
          </p:cNvPr>
          <p:cNvSpPr/>
          <p:nvPr/>
        </p:nvSpPr>
        <p:spPr>
          <a:xfrm>
            <a:off x="10131531" y="1266073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discounts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C73F1A-558D-4AA5-A2A9-1856F89B3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5921" y="125931"/>
            <a:ext cx="4562904" cy="6409155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6B04C28E-E3FD-49B2-AD3C-390DD3A5BC3F}"/>
              </a:ext>
            </a:extLst>
          </p:cNvPr>
          <p:cNvSpPr/>
          <p:nvPr/>
        </p:nvSpPr>
        <p:spPr>
          <a:xfrm rot="16200000">
            <a:off x="9722552" y="1340245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3093A4-27E6-42E2-9550-A0C71C3F2148}"/>
              </a:ext>
            </a:extLst>
          </p:cNvPr>
          <p:cNvSpPr/>
          <p:nvPr/>
        </p:nvSpPr>
        <p:spPr>
          <a:xfrm>
            <a:off x="10108983" y="2465223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vouchers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2394A35-687D-4DDD-BD93-4717497E8822}"/>
              </a:ext>
            </a:extLst>
          </p:cNvPr>
          <p:cNvSpPr/>
          <p:nvPr/>
        </p:nvSpPr>
        <p:spPr>
          <a:xfrm rot="16200000">
            <a:off x="9700004" y="2539395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95EFD2-1FAB-4794-AC53-911C92432270}"/>
              </a:ext>
            </a:extLst>
          </p:cNvPr>
          <p:cNvSpPr/>
          <p:nvPr/>
        </p:nvSpPr>
        <p:spPr>
          <a:xfrm>
            <a:off x="10107874" y="3754807"/>
            <a:ext cx="113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payments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C949A05-B299-4D10-B0D3-8368C6EB6B85}"/>
              </a:ext>
            </a:extLst>
          </p:cNvPr>
          <p:cNvSpPr/>
          <p:nvPr/>
        </p:nvSpPr>
        <p:spPr>
          <a:xfrm rot="16200000">
            <a:off x="9698895" y="3828979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43E853-9889-4E4D-9986-541C7A228DC2}"/>
              </a:ext>
            </a:extLst>
          </p:cNvPr>
          <p:cNvSpPr/>
          <p:nvPr/>
        </p:nvSpPr>
        <p:spPr>
          <a:xfrm>
            <a:off x="10107874" y="4827534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stock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7DB2D1BD-3CF0-48E5-9F33-3C6EBDC5EA8F}"/>
              </a:ext>
            </a:extLst>
          </p:cNvPr>
          <p:cNvSpPr/>
          <p:nvPr/>
        </p:nvSpPr>
        <p:spPr>
          <a:xfrm rot="16200000">
            <a:off x="9698895" y="4901706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8C7781-806C-4BAB-BF79-1C8CAE6D6AE7}"/>
              </a:ext>
            </a:extLst>
          </p:cNvPr>
          <p:cNvSpPr/>
          <p:nvPr/>
        </p:nvSpPr>
        <p:spPr>
          <a:xfrm>
            <a:off x="10131531" y="5923475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…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8CD7BE1D-1501-4D57-98FD-F3BB959E087C}"/>
              </a:ext>
            </a:extLst>
          </p:cNvPr>
          <p:cNvSpPr/>
          <p:nvPr/>
        </p:nvSpPr>
        <p:spPr>
          <a:xfrm rot="16200000">
            <a:off x="9722552" y="5997647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111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68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5960962" y="972272"/>
            <a:ext cx="3576577" cy="9122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4498275" y="2974692"/>
            <a:ext cx="6736842" cy="2424523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7470456" y="1948535"/>
            <a:ext cx="792480" cy="128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3EBECD-0480-49F6-ADF0-038E69ECC8FC}"/>
              </a:ext>
            </a:extLst>
          </p:cNvPr>
          <p:cNvSpPr/>
          <p:nvPr/>
        </p:nvSpPr>
        <p:spPr>
          <a:xfrm>
            <a:off x="4773263" y="4752974"/>
            <a:ext cx="2724150" cy="2952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EF3447-0C0B-4548-A897-0B334D8CCEB6}"/>
              </a:ext>
            </a:extLst>
          </p:cNvPr>
          <p:cNvSpPr/>
          <p:nvPr/>
        </p:nvSpPr>
        <p:spPr>
          <a:xfrm>
            <a:off x="7749249" y="3905249"/>
            <a:ext cx="3423575" cy="11334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74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www.riskmanagementmonitor.com/wp-content/uploads/2011/03/balancing-risk.jpg">
            <a:extLst>
              <a:ext uri="{FF2B5EF4-FFF2-40B4-BE49-F238E27FC236}">
                <a16:creationId xmlns:a16="http://schemas.microsoft.com/office/drawing/2014/main" id="{2E12F24C-E0F5-432A-8C1F-0AE98EB2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605" y="2037321"/>
            <a:ext cx="1969479" cy="257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22" name="Picture 2" descr="http://maaydin.github.io/continuous-delivery-maturity-model/images/release-frequently.png">
            <a:extLst>
              <a:ext uri="{FF2B5EF4-FFF2-40B4-BE49-F238E27FC236}">
                <a16:creationId xmlns:a16="http://schemas.microsoft.com/office/drawing/2014/main" id="{531CBBEE-1909-4956-8CA6-AE701D414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6"/>
          <a:stretch/>
        </p:blipFill>
        <p:spPr bwMode="auto">
          <a:xfrm>
            <a:off x="8960984" y="3823238"/>
            <a:ext cx="2423450" cy="22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AC6743-6E6E-4552-9684-C3B3B94C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1496291"/>
            <a:ext cx="6451109" cy="428869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FFFFFF"/>
                </a:solidFill>
              </a:rPr>
              <a:t>Deployment</a:t>
            </a:r>
          </a:p>
          <a:p>
            <a:pPr marL="0" indent="0">
              <a:buNone/>
            </a:pPr>
            <a:r>
              <a:rPr lang="en-GB" dirty="0">
                <a:solidFill>
                  <a:srgbClr val="FFFFFF"/>
                </a:solidFill>
              </a:rPr>
              <a:t>Install a version of the software in an environment</a:t>
            </a:r>
          </a:p>
          <a:p>
            <a:endParaRPr lang="en-GB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FFFFFF"/>
                </a:solidFill>
              </a:rPr>
              <a:t>Release</a:t>
            </a:r>
          </a:p>
          <a:p>
            <a:pPr marL="0" indent="0">
              <a:buNone/>
            </a:pPr>
            <a:r>
              <a:rPr lang="en-GB" dirty="0">
                <a:solidFill>
                  <a:srgbClr val="FFFFFF"/>
                </a:solidFill>
              </a:rPr>
              <a:t>Make a version of the software available to the public</a:t>
            </a:r>
          </a:p>
          <a:p>
            <a:endParaRPr lang="en-GB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FFFFFF"/>
                </a:solidFill>
              </a:rPr>
              <a:t>Traditional way: </a:t>
            </a:r>
            <a:r>
              <a:rPr lang="en-GB" sz="2800" b="1" dirty="0">
                <a:solidFill>
                  <a:srgbClr val="FFFFFF"/>
                </a:solidFill>
              </a:rPr>
              <a:t>1 deployment = 1 release</a:t>
            </a:r>
            <a:endParaRPr lang="en-GB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11" name="Picture 2" descr="http://maaydin.github.io/continuous-delivery-maturity-model/images/release-frequently.png">
            <a:extLst>
              <a:ext uri="{FF2B5EF4-FFF2-40B4-BE49-F238E27FC236}">
                <a16:creationId xmlns:a16="http://schemas.microsoft.com/office/drawing/2014/main" id="{BDD1769A-9030-4E25-AAF1-5F8BD6AC6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94"/>
          <a:stretch/>
        </p:blipFill>
        <p:spPr bwMode="auto">
          <a:xfrm>
            <a:off x="8999084" y="1123837"/>
            <a:ext cx="2472513" cy="22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42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2" descr="http://izquotes.com/quotes-pictures/quote-you-can-t-just-ask-customers-what-they-want-and-then-try-to-give-that-to-them-by-the-time-you-get-steve-jobs-94899.jpg">
            <a:extLst>
              <a:ext uri="{FF2B5EF4-FFF2-40B4-BE49-F238E27FC236}">
                <a16:creationId xmlns:a16="http://schemas.microsoft.com/office/drawing/2014/main" id="{8E1309F5-23CC-4371-B5E7-94B052F7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67" y="1371600"/>
            <a:ext cx="4196585" cy="197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grassrootspearland.org/wp-content/uploads/2015/08/Henry-Ford-Faster-Horse-600x28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247" y="3504142"/>
            <a:ext cx="4197305" cy="197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Problems are not only 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69267" y="761999"/>
            <a:ext cx="3585891" cy="5333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How to build the right thing?</a:t>
            </a:r>
          </a:p>
          <a:p>
            <a:pPr marL="0"/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Agile manifesto</a:t>
            </a:r>
          </a:p>
          <a:p>
            <a:pPr marL="0" indent="0">
              <a:buNone/>
            </a:pPr>
            <a:r>
              <a:rPr lang="en-US" b="1" i="1" dirty="0"/>
              <a:t>Responding to change</a:t>
            </a:r>
            <a:r>
              <a:rPr lang="en-US" i="1" dirty="0"/>
              <a:t> over following a plan</a:t>
            </a:r>
          </a:p>
        </p:txBody>
      </p:sp>
    </p:spTree>
    <p:extLst>
      <p:ext uri="{BB962C8B-B14F-4D97-AF65-F5344CB8AC3E}">
        <p14:creationId xmlns:p14="http://schemas.microsoft.com/office/powerpoint/2010/main" val="2962675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Shorten lead time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47BDC9-5300-49FF-8FC9-D82AE99B9AAF}"/>
              </a:ext>
            </a:extLst>
          </p:cNvPr>
          <p:cNvGrpSpPr/>
          <p:nvPr/>
        </p:nvGrpSpPr>
        <p:grpSpPr>
          <a:xfrm>
            <a:off x="4314551" y="1686296"/>
            <a:ext cx="6107602" cy="2198066"/>
            <a:chOff x="2659950" y="1669767"/>
            <a:chExt cx="6736842" cy="242452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54666F2-D270-46D9-A999-533706FB2CF5}"/>
                </a:ext>
              </a:extLst>
            </p:cNvPr>
            <p:cNvGrpSpPr/>
            <p:nvPr/>
          </p:nvGrpSpPr>
          <p:grpSpPr>
            <a:xfrm>
              <a:off x="2659950" y="1669767"/>
              <a:ext cx="6736842" cy="2424523"/>
              <a:chOff x="4498275" y="2974692"/>
              <a:chExt cx="6736842" cy="242452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B82C0F8-6DD6-4320-B3A9-E3BB9B21E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8275" y="2974692"/>
                <a:ext cx="6736842" cy="2424523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23EE9C-0E44-48E8-96F5-2876D62EA850}"/>
                  </a:ext>
                </a:extLst>
              </p:cNvPr>
              <p:cNvSpPr/>
              <p:nvPr/>
            </p:nvSpPr>
            <p:spPr>
              <a:xfrm>
                <a:off x="7772400" y="4762500"/>
                <a:ext cx="3400425" cy="276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332434-B645-4214-BD1F-E0920798169E}"/>
                </a:ext>
              </a:extLst>
            </p:cNvPr>
            <p:cNvSpPr/>
            <p:nvPr/>
          </p:nvSpPr>
          <p:spPr>
            <a:xfrm>
              <a:off x="3276600" y="348615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37D317A6-45A0-4C0E-8E20-E02D03C5CD8D}"/>
              </a:ext>
            </a:extLst>
          </p:cNvPr>
          <p:cNvSpPr/>
          <p:nvPr/>
        </p:nvSpPr>
        <p:spPr>
          <a:xfrm>
            <a:off x="4331495" y="3494176"/>
            <a:ext cx="6051130" cy="613448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weeks</a:t>
            </a:r>
          </a:p>
        </p:txBody>
      </p:sp>
    </p:spTree>
    <p:extLst>
      <p:ext uri="{BB962C8B-B14F-4D97-AF65-F5344CB8AC3E}">
        <p14:creationId xmlns:p14="http://schemas.microsoft.com/office/powerpoint/2010/main" val="302295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Shorten lead time</a:t>
            </a:r>
            <a:endParaRPr lang="en-GB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2483D70-0171-450D-884E-AFDB13B3F6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179945"/>
              </p:ext>
            </p:extLst>
          </p:nvPr>
        </p:nvGraphicFramePr>
        <p:xfrm>
          <a:off x="6401057" y="4169968"/>
          <a:ext cx="2167763" cy="2021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A14D2ED-BA3C-46C1-B331-E561C8C0620D}"/>
              </a:ext>
            </a:extLst>
          </p:cNvPr>
          <p:cNvSpPr txBox="1"/>
          <p:nvPr/>
        </p:nvSpPr>
        <p:spPr>
          <a:xfrm>
            <a:off x="5799652" y="3463377"/>
            <a:ext cx="336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0070C0"/>
                </a:solidFill>
              </a:rPr>
              <a:t>Make the whole cycle an iteration </a:t>
            </a:r>
            <a:r>
              <a:rPr lang="en-GB" sz="1600" b="1" dirty="0">
                <a:solidFill>
                  <a:srgbClr val="0070C0"/>
                </a:solidFill>
              </a:rPr>
              <a:t>feedback loop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74D5CD-387C-4427-A62A-20AF7BFEEE2B}"/>
              </a:ext>
            </a:extLst>
          </p:cNvPr>
          <p:cNvGrpSpPr/>
          <p:nvPr/>
        </p:nvGrpSpPr>
        <p:grpSpPr>
          <a:xfrm>
            <a:off x="4373929" y="725260"/>
            <a:ext cx="6107602" cy="2198066"/>
            <a:chOff x="2659950" y="1669767"/>
            <a:chExt cx="6736842" cy="242452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B2C0B1C-96E7-42A4-B840-01A2000FC66C}"/>
                </a:ext>
              </a:extLst>
            </p:cNvPr>
            <p:cNvGrpSpPr/>
            <p:nvPr/>
          </p:nvGrpSpPr>
          <p:grpSpPr>
            <a:xfrm>
              <a:off x="2659950" y="1669767"/>
              <a:ext cx="6736842" cy="2424523"/>
              <a:chOff x="4498275" y="2974692"/>
              <a:chExt cx="6736842" cy="2424523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38DF68E-6059-4FE6-9E38-80743002E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98275" y="2974692"/>
                <a:ext cx="6736842" cy="2424523"/>
              </a:xfrm>
              <a:prstGeom prst="rect">
                <a:avLst/>
              </a:prstGeom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6F4D86B-7F1E-4CDF-ACA4-2C4641AEE540}"/>
                  </a:ext>
                </a:extLst>
              </p:cNvPr>
              <p:cNvSpPr/>
              <p:nvPr/>
            </p:nvSpPr>
            <p:spPr>
              <a:xfrm>
                <a:off x="7772400" y="4762500"/>
                <a:ext cx="3400425" cy="276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FA8513-4329-40C4-955E-6717CBBBF0A9}"/>
                </a:ext>
              </a:extLst>
            </p:cNvPr>
            <p:cNvSpPr/>
            <p:nvPr/>
          </p:nvSpPr>
          <p:spPr>
            <a:xfrm>
              <a:off x="3276600" y="348615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EFD45FD6-1A92-4B1B-8405-15F9F3CE658D}"/>
              </a:ext>
            </a:extLst>
          </p:cNvPr>
          <p:cNvSpPr/>
          <p:nvPr/>
        </p:nvSpPr>
        <p:spPr>
          <a:xfrm>
            <a:off x="4390873" y="2533140"/>
            <a:ext cx="6051130" cy="613448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1 week</a:t>
            </a:r>
          </a:p>
        </p:txBody>
      </p:sp>
    </p:spTree>
    <p:extLst>
      <p:ext uri="{BB962C8B-B14F-4D97-AF65-F5344CB8AC3E}">
        <p14:creationId xmlns:p14="http://schemas.microsoft.com/office/powerpoint/2010/main" val="166472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(ii)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Software always </a:t>
            </a:r>
            <a:r>
              <a:rPr lang="en-GB" b="1" dirty="0">
                <a:latin typeface="CamingoDosPro-Regular"/>
              </a:rPr>
              <a:t>production ready</a:t>
            </a:r>
          </a:p>
          <a:p>
            <a:endParaRPr lang="en-GB" b="1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Releases tied to business needs, not</a:t>
            </a:r>
          </a:p>
          <a:p>
            <a:r>
              <a:rPr lang="en-GB" dirty="0">
                <a:latin typeface="CamingoDosPro-Regular"/>
              </a:rPr>
              <a:t>operational constraints</a:t>
            </a:r>
            <a:endParaRPr lang="en-GB" dirty="0"/>
          </a:p>
          <a:p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44998FD-9E59-4A3B-A063-DEDAEEBD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We want…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Fast, automated feedback on the production readiness of the applications every time there is a change in:</a:t>
            </a:r>
          </a:p>
          <a:p>
            <a:r>
              <a:rPr lang="en-GB" dirty="0"/>
              <a:t>Code</a:t>
            </a:r>
          </a:p>
          <a:p>
            <a:r>
              <a:rPr lang="en-GB" dirty="0"/>
              <a:t>Infrastructure</a:t>
            </a:r>
          </a:p>
          <a:p>
            <a:r>
              <a:rPr lang="en-GB" dirty="0"/>
              <a:t>Configuration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Deploy</a:t>
            </a:r>
            <a:r>
              <a:rPr lang="en-GB" dirty="0">
                <a:solidFill>
                  <a:schemeClr val="accent1"/>
                </a:solidFill>
              </a:rPr>
              <a:t> N times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Release</a:t>
            </a:r>
            <a:r>
              <a:rPr lang="en-GB" dirty="0">
                <a:solidFill>
                  <a:schemeClr val="accent1"/>
                </a:solidFill>
              </a:rPr>
              <a:t> by simply “enabling a flag”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91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memes.ucoz.com/_nw/43/56718468.jpg">
            <a:extLst>
              <a:ext uri="{FF2B5EF4-FFF2-40B4-BE49-F238E27FC236}">
                <a16:creationId xmlns:a16="http://schemas.microsoft.com/office/drawing/2014/main" id="{3F6EA4E1-F134-43B3-9F1C-BD3DBE2B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956" y="643467"/>
            <a:ext cx="742808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87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	(</a:t>
            </a:r>
            <a:r>
              <a:rPr lang="en-GB" dirty="0" err="1"/>
              <a:t>i</a:t>
            </a:r>
            <a:r>
              <a:rPr lang="en-GB" dirty="0"/>
              <a:t>)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0FB254-790F-4CB9-B763-FBB140976E8C}"/>
              </a:ext>
            </a:extLst>
          </p:cNvPr>
          <p:cNvGrpSpPr/>
          <p:nvPr/>
        </p:nvGrpSpPr>
        <p:grpSpPr>
          <a:xfrm>
            <a:off x="8420102" y="951139"/>
            <a:ext cx="3205840" cy="4773881"/>
            <a:chOff x="8420102" y="951139"/>
            <a:chExt cx="3205840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00" t="5847" r="2893" b="7281"/>
            <a:stretch/>
          </p:blipFill>
          <p:spPr bwMode="auto">
            <a:xfrm>
              <a:off x="9613899" y="951139"/>
              <a:ext cx="2012043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EEA492-2A00-4E49-B151-8D87C940EA07}"/>
                </a:ext>
              </a:extLst>
            </p:cNvPr>
            <p:cNvSpPr/>
            <p:nvPr/>
          </p:nvSpPr>
          <p:spPr>
            <a:xfrm>
              <a:off x="9439276" y="3152965"/>
              <a:ext cx="1457324" cy="52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FF1271-D87D-486B-83B2-AE6C35FEE7FD}"/>
                </a:ext>
              </a:extLst>
            </p:cNvPr>
            <p:cNvSpPr/>
            <p:nvPr/>
          </p:nvSpPr>
          <p:spPr>
            <a:xfrm>
              <a:off x="8420102" y="4814888"/>
              <a:ext cx="1457324" cy="6478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32EB3B-3888-4A5F-80F2-8FE999D7D6ED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</p:spTree>
    <p:extLst>
      <p:ext uri="{BB962C8B-B14F-4D97-AF65-F5344CB8AC3E}">
        <p14:creationId xmlns:p14="http://schemas.microsoft.com/office/powerpoint/2010/main" val="3273689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410346-A427-4916-BEA8-4125FCA857C5}"/>
              </a:ext>
            </a:extLst>
          </p:cNvPr>
          <p:cNvGrpSpPr/>
          <p:nvPr/>
        </p:nvGrpSpPr>
        <p:grpSpPr>
          <a:xfrm>
            <a:off x="3645725" y="951139"/>
            <a:ext cx="7980218" cy="4773881"/>
            <a:chOff x="3645725" y="951139"/>
            <a:chExt cx="7980218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" t="5847" r="2892" b="7281"/>
            <a:stretch/>
          </p:blipFill>
          <p:spPr bwMode="auto">
            <a:xfrm>
              <a:off x="3645725" y="951139"/>
              <a:ext cx="7980218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AA521D8-93D9-4C0B-B3D6-7DD8F7382C76}"/>
                </a:ext>
              </a:extLst>
            </p:cNvPr>
            <p:cNvSpPr/>
            <p:nvPr/>
          </p:nvSpPr>
          <p:spPr>
            <a:xfrm>
              <a:off x="4251366" y="951140"/>
              <a:ext cx="4655128" cy="1578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308F6FF-AC85-4BF8-B486-9E37AAFBAA6D}"/>
                </a:ext>
              </a:extLst>
            </p:cNvPr>
            <p:cNvSpPr/>
            <p:nvPr/>
          </p:nvSpPr>
          <p:spPr>
            <a:xfrm>
              <a:off x="6146470" y="1888175"/>
              <a:ext cx="864920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2F198C-7687-4C3A-8F44-A74C2C1A46B1}"/>
                </a:ext>
              </a:extLst>
            </p:cNvPr>
            <p:cNvSpPr/>
            <p:nvPr/>
          </p:nvSpPr>
          <p:spPr>
            <a:xfrm>
              <a:off x="7506194" y="2529444"/>
              <a:ext cx="1165366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C93BBC-5478-492C-9C09-C9821B2BACF2}"/>
                </a:ext>
              </a:extLst>
            </p:cNvPr>
            <p:cNvSpPr/>
            <p:nvPr/>
          </p:nvSpPr>
          <p:spPr>
            <a:xfrm>
              <a:off x="3668682" y="3322203"/>
              <a:ext cx="2477788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38C3B2-AA95-4E3C-82AC-BFA77BC57611}"/>
                </a:ext>
              </a:extLst>
            </p:cNvPr>
            <p:cNvSpPr/>
            <p:nvPr/>
          </p:nvSpPr>
          <p:spPr>
            <a:xfrm>
              <a:off x="3668682" y="3698874"/>
              <a:ext cx="5900767" cy="195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7D7A28-9965-40F7-8B03-8CA6ADB684A9}"/>
                </a:ext>
              </a:extLst>
            </p:cNvPr>
            <p:cNvSpPr/>
            <p:nvPr/>
          </p:nvSpPr>
          <p:spPr>
            <a:xfrm>
              <a:off x="9125904" y="4793404"/>
              <a:ext cx="747395" cy="638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42DF3C2-A8E7-4782-9ACF-B238C6C6E615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9A47E-E855-4021-B8EB-5C092E29E5B5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</p:spTree>
    <p:extLst>
      <p:ext uri="{BB962C8B-B14F-4D97-AF65-F5344CB8AC3E}">
        <p14:creationId xmlns:p14="http://schemas.microsoft.com/office/powerpoint/2010/main" val="143483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problem of delivering software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B2E322-B897-433A-AC99-B470BD8E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most important problem that we face as software professionals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b="1" i="1" dirty="0"/>
              <a:t>If somebody thinks of a good idea, how do we deliver it to users as quickly as possible?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99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0D5FFB-9371-4C8B-88A3-7382BA9EF668}"/>
              </a:ext>
            </a:extLst>
          </p:cNvPr>
          <p:cNvGrpSpPr/>
          <p:nvPr/>
        </p:nvGrpSpPr>
        <p:grpSpPr>
          <a:xfrm>
            <a:off x="3645725" y="951139"/>
            <a:ext cx="7980218" cy="4773881"/>
            <a:chOff x="3645725" y="951139"/>
            <a:chExt cx="7980218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" t="5847" r="2892" b="7281"/>
            <a:stretch/>
          </p:blipFill>
          <p:spPr bwMode="auto">
            <a:xfrm>
              <a:off x="3645725" y="951139"/>
              <a:ext cx="7980218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C93BBC-5478-492C-9C09-C9821B2BACF2}"/>
                </a:ext>
              </a:extLst>
            </p:cNvPr>
            <p:cNvSpPr/>
            <p:nvPr/>
          </p:nvSpPr>
          <p:spPr>
            <a:xfrm>
              <a:off x="3668682" y="3322203"/>
              <a:ext cx="2477788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38C3B2-AA95-4E3C-82AC-BFA77BC57611}"/>
                </a:ext>
              </a:extLst>
            </p:cNvPr>
            <p:cNvSpPr/>
            <p:nvPr/>
          </p:nvSpPr>
          <p:spPr>
            <a:xfrm>
              <a:off x="3668682" y="3698874"/>
              <a:ext cx="5900767" cy="195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7D7A28-9965-40F7-8B03-8CA6ADB684A9}"/>
                </a:ext>
              </a:extLst>
            </p:cNvPr>
            <p:cNvSpPr/>
            <p:nvPr/>
          </p:nvSpPr>
          <p:spPr>
            <a:xfrm>
              <a:off x="9125904" y="4793404"/>
              <a:ext cx="747395" cy="638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AF78E58-6A95-40DD-BF41-DE5463BFA207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1F96EE-F3DE-4461-9BAA-852BDA7F50F6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EAF798-4428-4B60-973E-C295D7BB6BD1}"/>
              </a:ext>
            </a:extLst>
          </p:cNvPr>
          <p:cNvSpPr/>
          <p:nvPr/>
        </p:nvSpPr>
        <p:spPr>
          <a:xfrm>
            <a:off x="8383637" y="26631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C8F14307-5730-4D76-9DD2-FE8FE97259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023821"/>
              </p:ext>
            </p:extLst>
          </p:nvPr>
        </p:nvGraphicFramePr>
        <p:xfrm>
          <a:off x="8254097" y="509179"/>
          <a:ext cx="1185812" cy="88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183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pic>
        <p:nvPicPr>
          <p:cNvPr id="16" name="Picture 2" descr="https://devopscube.com/wp-content/uploads/2016/10/continuous-integration-in-devops.jpg">
            <a:extLst>
              <a:ext uri="{FF2B5EF4-FFF2-40B4-BE49-F238E27FC236}">
                <a16:creationId xmlns:a16="http://schemas.microsoft.com/office/drawing/2014/main" id="{826A376A-ABC3-4A04-800F-0C222CE5B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847" r="2892" b="7281"/>
          <a:stretch/>
        </p:blipFill>
        <p:spPr bwMode="auto">
          <a:xfrm>
            <a:off x="3645725" y="951139"/>
            <a:ext cx="7980218" cy="477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EBE884-0258-496E-B102-AF9B8B2424A2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5550E-E41F-4465-888A-BFE47BA23303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DD0D31-926F-4CE8-B0BD-DF33BDB91B41}"/>
              </a:ext>
            </a:extLst>
          </p:cNvPr>
          <p:cNvSpPr/>
          <p:nvPr/>
        </p:nvSpPr>
        <p:spPr>
          <a:xfrm>
            <a:off x="8383637" y="26631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DACC930-5BCB-4FB2-83A7-09E077531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7130368"/>
              </p:ext>
            </p:extLst>
          </p:nvPr>
        </p:nvGraphicFramePr>
        <p:xfrm>
          <a:off x="8254097" y="509179"/>
          <a:ext cx="1185812" cy="88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A029937-D71F-4B0C-B5D9-10946BE7F178}"/>
              </a:ext>
            </a:extLst>
          </p:cNvPr>
          <p:cNvSpPr/>
          <p:nvPr/>
        </p:nvSpPr>
        <p:spPr>
          <a:xfrm>
            <a:off x="4869180" y="3878580"/>
            <a:ext cx="1790700" cy="282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748385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pic>
        <p:nvPicPr>
          <p:cNvPr id="16" name="Picture 2" descr="https://devopscube.com/wp-content/uploads/2016/10/continuous-integration-in-devops.jpg">
            <a:extLst>
              <a:ext uri="{FF2B5EF4-FFF2-40B4-BE49-F238E27FC236}">
                <a16:creationId xmlns:a16="http://schemas.microsoft.com/office/drawing/2014/main" id="{826A376A-ABC3-4A04-800F-0C222CE5B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847" r="2892" b="7281"/>
          <a:stretch/>
        </p:blipFill>
        <p:spPr bwMode="auto">
          <a:xfrm>
            <a:off x="3645725" y="951139"/>
            <a:ext cx="7980218" cy="477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EBE884-0258-496E-B102-AF9B8B2424A2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fdf4fc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5550E-E41F-4465-888A-BFE47BA23303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fdf4fc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DD0D31-926F-4CE8-B0BD-DF33BDB91B41}"/>
              </a:ext>
            </a:extLst>
          </p:cNvPr>
          <p:cNvSpPr/>
          <p:nvPr/>
        </p:nvSpPr>
        <p:spPr>
          <a:xfrm>
            <a:off x="8383637" y="26631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DACC930-5BCB-4FB2-83A7-09E077531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6053571"/>
              </p:ext>
            </p:extLst>
          </p:nvPr>
        </p:nvGraphicFramePr>
        <p:xfrm>
          <a:off x="8254097" y="509179"/>
          <a:ext cx="1185812" cy="88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A029937-D71F-4B0C-B5D9-10946BE7F178}"/>
              </a:ext>
            </a:extLst>
          </p:cNvPr>
          <p:cNvSpPr/>
          <p:nvPr/>
        </p:nvSpPr>
        <p:spPr>
          <a:xfrm>
            <a:off x="4869180" y="3878580"/>
            <a:ext cx="1790700" cy="282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8E000-694D-4C9B-9FCA-2EC92ADF5246}"/>
              </a:ext>
            </a:extLst>
          </p:cNvPr>
          <p:cNvSpPr/>
          <p:nvPr/>
        </p:nvSpPr>
        <p:spPr>
          <a:xfrm>
            <a:off x="8523837" y="24726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#1.0.2</a:t>
            </a:r>
          </a:p>
        </p:txBody>
      </p:sp>
    </p:spTree>
    <p:extLst>
      <p:ext uri="{BB962C8B-B14F-4D97-AF65-F5344CB8AC3E}">
        <p14:creationId xmlns:p14="http://schemas.microsoft.com/office/powerpoint/2010/main" val="270997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B16B-94B5-44E6-B2DA-FD836F6C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Practices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E907-74B0-4FEC-89A1-E0F8FF82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385638"/>
            <a:ext cx="7315200" cy="259910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Configuration Management</a:t>
            </a:r>
          </a:p>
          <a:p>
            <a:pPr lvl="1"/>
            <a:r>
              <a:rPr lang="en-GB" dirty="0"/>
              <a:t>External dependencies</a:t>
            </a:r>
          </a:p>
          <a:p>
            <a:pPr lvl="1"/>
            <a:r>
              <a:rPr lang="en-GB" dirty="0"/>
              <a:t>Application configuration</a:t>
            </a:r>
          </a:p>
          <a:p>
            <a:pPr lvl="1"/>
            <a:r>
              <a:rPr lang="en-GB" dirty="0"/>
              <a:t>Environments</a:t>
            </a:r>
          </a:p>
          <a:p>
            <a:pPr lvl="1"/>
            <a:r>
              <a:rPr lang="en-GB" dirty="0"/>
              <a:t>Secrets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438084-2CE0-4340-9511-16C583DD6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3820296"/>
              </p:ext>
            </p:extLst>
          </p:nvPr>
        </p:nvGraphicFramePr>
        <p:xfrm>
          <a:off x="3926418" y="1685925"/>
          <a:ext cx="7760757" cy="1499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5CFBA80-5014-4F45-9A48-42B65BB6CBEA}"/>
              </a:ext>
            </a:extLst>
          </p:cNvPr>
          <p:cNvSpPr/>
          <p:nvPr/>
        </p:nvSpPr>
        <p:spPr>
          <a:xfrm>
            <a:off x="3869268" y="1485870"/>
            <a:ext cx="2403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Deployment</a:t>
            </a:r>
            <a:r>
              <a:rPr lang="en-GB" dirty="0"/>
              <a:t>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2049174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1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5665C2-CF24-4FDD-8E12-177E5A331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9553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en-GB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&amp; demo	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2B8D1D6-6B10-4E3F-8851-D9CEDDB13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anchor="ctr">
            <a:norm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Continuous Integration with Team City</a:t>
            </a:r>
          </a:p>
        </p:txBody>
      </p:sp>
      <p:pic>
        <p:nvPicPr>
          <p:cNvPr id="1028" name="Picture 4" descr="https://cdn3.iconfinder.com/data/icons/food-drink/512/Coffee_B-512.png">
            <a:extLst>
              <a:ext uri="{FF2B5EF4-FFF2-40B4-BE49-F238E27FC236}">
                <a16:creationId xmlns:a16="http://schemas.microsoft.com/office/drawing/2014/main" id="{1370659D-323D-4EEB-8EE7-66FACF1EE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583" y="2681210"/>
            <a:ext cx="1096136" cy="10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918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Rectangle 1229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290" name="Picture 2" descr="https://martinfowler.com/books/continuousDelivery.jpg">
            <a:extLst>
              <a:ext uri="{FF2B5EF4-FFF2-40B4-BE49-F238E27FC236}">
                <a16:creationId xmlns:a16="http://schemas.microsoft.com/office/drawing/2014/main" id="{9A36478D-521A-41E0-B5B1-8E76B0605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835" y="484632"/>
            <a:ext cx="2694241" cy="35567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images-na.ssl-images-amazon.com/images/I/914-sUgELZL.jpg">
            <a:extLst>
              <a:ext uri="{FF2B5EF4-FFF2-40B4-BE49-F238E27FC236}">
                <a16:creationId xmlns:a16="http://schemas.microsoft.com/office/drawing/2014/main" id="{52C15230-B929-4403-BE7B-A8F448F88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24" y="484632"/>
            <a:ext cx="2383025" cy="35567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F5C7E4-9568-4877-8483-16F6749A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Further reading</a:t>
            </a:r>
          </a:p>
        </p:txBody>
      </p:sp>
      <p:pic>
        <p:nvPicPr>
          <p:cNvPr id="12" name="Picture 6" descr="https://4.bp.blogspot.com/-YdNm_OPHk2I/WCpmV7huzXI/AAAAAAAAAgc/JNOPD35kp6EK_dwG7wT4yKVzGeI_8BELQCLcB/s1600/DevOpsHandbook.png">
            <a:extLst>
              <a:ext uri="{FF2B5EF4-FFF2-40B4-BE49-F238E27FC236}">
                <a16:creationId xmlns:a16="http://schemas.microsoft.com/office/drawing/2014/main" id="{11A74233-476F-4E6D-9567-B57AA2315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392" y="482579"/>
            <a:ext cx="2351943" cy="35588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24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n6vMxj4_yMY/maxres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519" y="74536"/>
            <a:ext cx="9044619" cy="678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15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idea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08E16-8F40-48AA-98FD-37185E3642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6457950" y="2670467"/>
            <a:ext cx="423864" cy="1028662"/>
          </a:xfrm>
          <a:prstGeom prst="rect">
            <a:avLst/>
          </a:prstGeom>
        </p:spPr>
      </p:pic>
      <p:pic>
        <p:nvPicPr>
          <p:cNvPr id="11266" name="Picture 2" descr="http://www.corpstore.in/img/com.png">
            <a:extLst>
              <a:ext uri="{FF2B5EF4-FFF2-40B4-BE49-F238E27FC236}">
                <a16:creationId xmlns:a16="http://schemas.microsoft.com/office/drawing/2014/main" id="{01BE6B10-137C-44CF-B5D7-DEC4DE86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248" y="4014787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54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developer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server (for everything)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local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75B609-05D5-4C9E-98D5-22E3DE672E84}"/>
              </a:ext>
            </a:extLst>
          </p:cNvPr>
          <p:cNvGrpSpPr/>
          <p:nvPr/>
        </p:nvGrpSpPr>
        <p:grpSpPr>
          <a:xfrm>
            <a:off x="6341269" y="952500"/>
            <a:ext cx="657224" cy="4581524"/>
            <a:chOff x="6341269" y="952500"/>
            <a:chExt cx="657224" cy="45815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457950" y="267046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folder icon png">
              <a:extLst>
                <a:ext uri="{FF2B5EF4-FFF2-40B4-BE49-F238E27FC236}">
                  <a16:creationId xmlns:a16="http://schemas.microsoft.com/office/drawing/2014/main" id="{1032E88C-FD67-49C7-8248-A66666390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269" y="4876800"/>
              <a:ext cx="657224" cy="657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DDD0C4FB-B41D-456D-A6F9-D679DEDF7F00}"/>
                </a:ext>
              </a:extLst>
            </p:cNvPr>
            <p:cNvSpPr/>
            <p:nvPr/>
          </p:nvSpPr>
          <p:spPr>
            <a:xfrm>
              <a:off x="6532916" y="2189402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CFB83776-8B52-4A2F-A10C-23C0DE95D9E0}"/>
                </a:ext>
              </a:extLst>
            </p:cNvPr>
            <p:cNvSpPr/>
            <p:nvPr/>
          </p:nvSpPr>
          <p:spPr>
            <a:xfrm>
              <a:off x="6532916" y="4101825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2717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developer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server (for everything)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169972-F4A3-4E7E-9240-1E7DA38F4782}"/>
              </a:ext>
            </a:extLst>
          </p:cNvPr>
          <p:cNvGrpSpPr/>
          <p:nvPr/>
        </p:nvGrpSpPr>
        <p:grpSpPr>
          <a:xfrm>
            <a:off x="6398502" y="952500"/>
            <a:ext cx="542758" cy="4524291"/>
            <a:chOff x="6398502" y="952500"/>
            <a:chExt cx="542758" cy="4524291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8502" y="4934033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457950" y="267046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865D7C9A-E044-4B0F-9722-E33A70ADB7F5}"/>
                </a:ext>
              </a:extLst>
            </p:cNvPr>
            <p:cNvSpPr/>
            <p:nvPr/>
          </p:nvSpPr>
          <p:spPr>
            <a:xfrm>
              <a:off x="6532916" y="2189402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0B9D36C4-3C7F-4A14-8066-71D57C365D10}"/>
                </a:ext>
              </a:extLst>
            </p:cNvPr>
            <p:cNvSpPr/>
            <p:nvPr/>
          </p:nvSpPr>
          <p:spPr>
            <a:xfrm>
              <a:off x="6532916" y="4101825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6719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3 </a:t>
            </a:r>
            <a:r>
              <a:rPr lang="en-GB" sz="2000" dirty="0" err="1"/>
              <a:t>devs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server  (for everything)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290E9A-E6C6-4E2D-AECA-F33931B982E9}"/>
              </a:ext>
            </a:extLst>
          </p:cNvPr>
          <p:cNvGrpSpPr/>
          <p:nvPr/>
        </p:nvGrpSpPr>
        <p:grpSpPr>
          <a:xfrm>
            <a:off x="6050838" y="952500"/>
            <a:ext cx="1226262" cy="4524291"/>
            <a:chOff x="6050838" y="952500"/>
            <a:chExt cx="1226262" cy="4524291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8502" y="4934033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457950" y="267046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872289" y="2730646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6050838" y="2840934"/>
              <a:ext cx="376239" cy="886770"/>
            </a:xfrm>
            <a:prstGeom prst="rect">
              <a:avLst/>
            </a:prstGeom>
          </p:spPr>
        </p:pic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47D27D65-B157-427F-9F9F-38B7773F300F}"/>
                </a:ext>
              </a:extLst>
            </p:cNvPr>
            <p:cNvSpPr/>
            <p:nvPr/>
          </p:nvSpPr>
          <p:spPr>
            <a:xfrm>
              <a:off x="6532916" y="2189402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Up-Down 14">
              <a:extLst>
                <a:ext uri="{FF2B5EF4-FFF2-40B4-BE49-F238E27FC236}">
                  <a16:creationId xmlns:a16="http://schemas.microsoft.com/office/drawing/2014/main" id="{9041B2A9-D64C-4895-8174-256BF069E570}"/>
                </a:ext>
              </a:extLst>
            </p:cNvPr>
            <p:cNvSpPr/>
            <p:nvPr/>
          </p:nvSpPr>
          <p:spPr>
            <a:xfrm>
              <a:off x="6532916" y="4101825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5969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3 </a:t>
            </a:r>
            <a:r>
              <a:rPr lang="en-GB" sz="2000" dirty="0" err="1"/>
              <a:t>devs</a:t>
            </a:r>
            <a:endParaRPr lang="en-GB" sz="2000" dirty="0"/>
          </a:p>
          <a:p>
            <a:r>
              <a:rPr lang="en-GB" sz="2000" dirty="0"/>
              <a:t>1 QA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(accessible to </a:t>
            </a:r>
            <a:r>
              <a:rPr lang="en-GB" sz="2000" dirty="0" err="1"/>
              <a:t>devs</a:t>
            </a:r>
            <a:r>
              <a:rPr lang="en-GB" sz="2000" dirty="0"/>
              <a:t>)</a:t>
            </a:r>
          </a:p>
          <a:p>
            <a:r>
              <a:rPr lang="en-GB" sz="2000" dirty="0"/>
              <a:t>1 test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B449C0-8A54-4272-A41D-ADEFC959A634}"/>
              </a:ext>
            </a:extLst>
          </p:cNvPr>
          <p:cNvGrpSpPr/>
          <p:nvPr/>
        </p:nvGrpSpPr>
        <p:grpSpPr>
          <a:xfrm>
            <a:off x="6021222" y="952500"/>
            <a:ext cx="1226262" cy="5137404"/>
            <a:chOff x="6021222" y="952500"/>
            <a:chExt cx="1226262" cy="5137404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547146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428334" y="364201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842673" y="3702196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6021222" y="3812484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6585334" y="4156348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235605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Up 1">
              <a:extLst>
                <a:ext uri="{FF2B5EF4-FFF2-40B4-BE49-F238E27FC236}">
                  <a16:creationId xmlns:a16="http://schemas.microsoft.com/office/drawing/2014/main" id="{7A494C9E-03B9-47FF-B144-94E42122C5ED}"/>
                </a:ext>
              </a:extLst>
            </p:cNvPr>
            <p:cNvSpPr/>
            <p:nvPr/>
          </p:nvSpPr>
          <p:spPr>
            <a:xfrm>
              <a:off x="6535491" y="1950108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5F4322E5-8A60-499B-9EB3-E7F3212D9EFB}"/>
                </a:ext>
              </a:extLst>
            </p:cNvPr>
            <p:cNvSpPr/>
            <p:nvPr/>
          </p:nvSpPr>
          <p:spPr>
            <a:xfrm>
              <a:off x="6547234" y="3353666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2916" y="5124831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6524203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1221</TotalTime>
  <Words>2362</Words>
  <Application>Microsoft Office PowerPoint</Application>
  <PresentationFormat>Widescreen</PresentationFormat>
  <Paragraphs>490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CamingoDosPro-Regular</vt:lpstr>
      <vt:lpstr>Consolas</vt:lpstr>
      <vt:lpstr>Corbel</vt:lpstr>
      <vt:lpstr>Wingdings 2</vt:lpstr>
      <vt:lpstr>Frame</vt:lpstr>
      <vt:lpstr>Continuous Delivery</vt:lpstr>
      <vt:lpstr>Who we are</vt:lpstr>
      <vt:lpstr>The problem of delivering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 are not only technical</vt:lpstr>
      <vt:lpstr>Continuous delivery (i)</vt:lpstr>
      <vt:lpstr>Continuous delivery (i)</vt:lpstr>
      <vt:lpstr>Continuous delivery (ii)</vt:lpstr>
      <vt:lpstr>PowerPoint Presentation</vt:lpstr>
      <vt:lpstr>Practices (i) Continuous Integration</vt:lpstr>
      <vt:lpstr>Practices (i)  Continuous Integration</vt:lpstr>
      <vt:lpstr>Practices (i)  Continuous Integration</vt:lpstr>
      <vt:lpstr>Practices (i)  Continuous Integration</vt:lpstr>
      <vt:lpstr>Practices (i)  Continuous Integration</vt:lpstr>
      <vt:lpstr>Practices (ii)</vt:lpstr>
      <vt:lpstr>   &amp; demo  </vt:lpstr>
      <vt:lpstr>Further reading</vt:lpstr>
    </vt:vector>
  </TitlesOfParts>
  <Company>ASOS.com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Rodriguez</dc:creator>
  <cp:lastModifiedBy>Pablo Rodríguez</cp:lastModifiedBy>
  <cp:revision>151</cp:revision>
  <dcterms:created xsi:type="dcterms:W3CDTF">2017-09-14T10:25:05Z</dcterms:created>
  <dcterms:modified xsi:type="dcterms:W3CDTF">2017-09-17T17:17:30Z</dcterms:modified>
</cp:coreProperties>
</file>