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0"/>
  </p:notesMasterIdLst>
  <p:sldIdLst>
    <p:sldId id="267" r:id="rId2"/>
    <p:sldId id="268" r:id="rId3"/>
    <p:sldId id="266" r:id="rId4"/>
    <p:sldId id="270" r:id="rId5"/>
    <p:sldId id="269" r:id="rId6"/>
    <p:sldId id="258" r:id="rId7"/>
    <p:sldId id="265" r:id="rId8"/>
    <p:sldId id="272" r:id="rId9"/>
    <p:sldId id="273" r:id="rId10"/>
    <p:sldId id="274" r:id="rId11"/>
    <p:sldId id="256" r:id="rId12"/>
    <p:sldId id="257" r:id="rId13"/>
    <p:sldId id="262" r:id="rId14"/>
    <p:sldId id="275" r:id="rId15"/>
    <p:sldId id="259" r:id="rId16"/>
    <p:sldId id="276" r:id="rId17"/>
    <p:sldId id="277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5" autoAdjust="0"/>
    <p:restoredTop sz="71194" autoAdjust="0"/>
  </p:normalViewPr>
  <p:slideViewPr>
    <p:cSldViewPr snapToGrid="0">
      <p:cViewPr>
        <p:scale>
          <a:sx n="66" d="100"/>
          <a:sy n="66" d="100"/>
        </p:scale>
        <p:origin x="240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72AEC-04DF-449A-B70B-4F458BD9276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579FF-178F-4EB3-A619-EB6244DBF190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5C95DE5E-2979-4625-A5C4-E94DD6ECBA0A}" type="parTrans" cxnId="{72EAAC8A-FA76-41AC-AF30-8141E160D38E}">
      <dgm:prSet/>
      <dgm:spPr/>
      <dgm:t>
        <a:bodyPr/>
        <a:lstStyle/>
        <a:p>
          <a:endParaRPr lang="en-US"/>
        </a:p>
      </dgm:t>
    </dgm:pt>
    <dgm:pt modelId="{9CDC3CEF-BEFB-4641-BD78-1C7053AE5D85}" type="sibTrans" cxnId="{72EAAC8A-FA76-41AC-AF30-8141E160D38E}">
      <dgm:prSet/>
      <dgm:spPr/>
      <dgm:t>
        <a:bodyPr/>
        <a:lstStyle/>
        <a:p>
          <a:endParaRPr lang="en-US"/>
        </a:p>
      </dgm:t>
    </dgm:pt>
    <dgm:pt modelId="{2C8B1AAE-4F3F-4ECF-9149-8D0B38858342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99B51D7F-9A01-46F8-9643-9FA051F00F32}" type="parTrans" cxnId="{50F1D490-FE37-4A89-9D15-17F721E90C0A}">
      <dgm:prSet/>
      <dgm:spPr/>
      <dgm:t>
        <a:bodyPr/>
        <a:lstStyle/>
        <a:p>
          <a:endParaRPr lang="en-US"/>
        </a:p>
      </dgm:t>
    </dgm:pt>
    <dgm:pt modelId="{42FEEE84-07F4-4179-9CF4-34A821DA5FE7}" type="sibTrans" cxnId="{50F1D490-FE37-4A89-9D15-17F721E90C0A}">
      <dgm:prSet/>
      <dgm:spPr/>
      <dgm:t>
        <a:bodyPr/>
        <a:lstStyle/>
        <a:p>
          <a:endParaRPr lang="en-US"/>
        </a:p>
      </dgm:t>
    </dgm:pt>
    <dgm:pt modelId="{C5569C4E-117B-44A4-A5C3-2514A629D92D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022B1F5-8577-4801-8EFE-BB302604F7E3}" type="parTrans" cxnId="{1DA041DE-23CE-41A5-AE48-9F58EA68B919}">
      <dgm:prSet/>
      <dgm:spPr/>
      <dgm:t>
        <a:bodyPr/>
        <a:lstStyle/>
        <a:p>
          <a:endParaRPr lang="en-US"/>
        </a:p>
      </dgm:t>
    </dgm:pt>
    <dgm:pt modelId="{B9A8C14C-2FA3-4AD2-B689-F8EC4AC3E915}" type="sibTrans" cxnId="{1DA041DE-23CE-41A5-AE48-9F58EA68B919}">
      <dgm:prSet/>
      <dgm:spPr/>
      <dgm:t>
        <a:bodyPr/>
        <a:lstStyle/>
        <a:p>
          <a:endParaRPr lang="en-US"/>
        </a:p>
      </dgm:t>
    </dgm:pt>
    <dgm:pt modelId="{B04ABEBF-BF63-467B-9B88-F60E6947C5A0}">
      <dgm:prSet phldrT="[Text]"/>
      <dgm:spPr/>
      <dgm:t>
        <a:bodyPr/>
        <a:lstStyle/>
        <a:p>
          <a:r>
            <a:rPr lang="en-US" dirty="0"/>
            <a:t>Measure</a:t>
          </a:r>
        </a:p>
      </dgm:t>
    </dgm:pt>
    <dgm:pt modelId="{AD9E29E4-47E5-485C-BE8C-3F14FB393D03}" type="parTrans" cxnId="{57208A68-EDA3-4C02-A071-C6627F705981}">
      <dgm:prSet/>
      <dgm:spPr/>
      <dgm:t>
        <a:bodyPr/>
        <a:lstStyle/>
        <a:p>
          <a:endParaRPr lang="en-US"/>
        </a:p>
      </dgm:t>
    </dgm:pt>
    <dgm:pt modelId="{DC418283-A530-43EC-8A1C-46857DA00D49}" type="sibTrans" cxnId="{57208A68-EDA3-4C02-A071-C6627F705981}">
      <dgm:prSet/>
      <dgm:spPr/>
      <dgm:t>
        <a:bodyPr/>
        <a:lstStyle/>
        <a:p>
          <a:endParaRPr lang="en-US"/>
        </a:p>
      </dgm:t>
    </dgm:pt>
    <dgm:pt modelId="{DCBB36FC-F725-433E-8305-D4586A98D64E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118A1B07-4471-43C8-A265-3FDB6015B904}" type="parTrans" cxnId="{1D4C2EE6-F1BA-48EB-A562-A98A1429BF3B}">
      <dgm:prSet/>
      <dgm:spPr/>
      <dgm:t>
        <a:bodyPr/>
        <a:lstStyle/>
        <a:p>
          <a:endParaRPr lang="en-US"/>
        </a:p>
      </dgm:t>
    </dgm:pt>
    <dgm:pt modelId="{F428EFD7-7586-4CF0-BEE0-9BE2754D41A4}" type="sibTrans" cxnId="{1D4C2EE6-F1BA-48EB-A562-A98A1429BF3B}">
      <dgm:prSet/>
      <dgm:spPr/>
      <dgm:t>
        <a:bodyPr/>
        <a:lstStyle/>
        <a:p>
          <a:endParaRPr lang="en-US"/>
        </a:p>
      </dgm:t>
    </dgm:pt>
    <dgm:pt modelId="{0CF3F3A6-A8C0-4943-BFC3-EE75978EB55C}" type="pres">
      <dgm:prSet presAssocID="{88072AEC-04DF-449A-B70B-4F458BD9276A}" presName="cycle" presStyleCnt="0">
        <dgm:presLayoutVars>
          <dgm:dir/>
          <dgm:resizeHandles val="exact"/>
        </dgm:presLayoutVars>
      </dgm:prSet>
      <dgm:spPr/>
    </dgm:pt>
    <dgm:pt modelId="{FC542BF3-5C1C-42C5-B5E5-6321BB8EB7F9}" type="pres">
      <dgm:prSet presAssocID="{C66579FF-178F-4EB3-A619-EB6244DBF190}" presName="node" presStyleLbl="node1" presStyleIdx="0" presStyleCnt="5">
        <dgm:presLayoutVars>
          <dgm:bulletEnabled val="1"/>
        </dgm:presLayoutVars>
      </dgm:prSet>
      <dgm:spPr/>
    </dgm:pt>
    <dgm:pt modelId="{FA7B59B5-FC02-4344-AC79-BB949A239074}" type="pres">
      <dgm:prSet presAssocID="{9CDC3CEF-BEFB-4641-BD78-1C7053AE5D85}" presName="sibTrans" presStyleLbl="sibTrans2D1" presStyleIdx="0" presStyleCnt="5"/>
      <dgm:spPr/>
    </dgm:pt>
    <dgm:pt modelId="{A70BC138-62CC-44F9-9D81-A0D94D618821}" type="pres">
      <dgm:prSet presAssocID="{9CDC3CEF-BEFB-4641-BD78-1C7053AE5D85}" presName="connectorText" presStyleLbl="sibTrans2D1" presStyleIdx="0" presStyleCnt="5"/>
      <dgm:spPr/>
    </dgm:pt>
    <dgm:pt modelId="{26E82A5F-C42E-46BE-BC85-BF125D7B11DF}" type="pres">
      <dgm:prSet presAssocID="{2C8B1AAE-4F3F-4ECF-9149-8D0B38858342}" presName="node" presStyleLbl="node1" presStyleIdx="1" presStyleCnt="5">
        <dgm:presLayoutVars>
          <dgm:bulletEnabled val="1"/>
        </dgm:presLayoutVars>
      </dgm:prSet>
      <dgm:spPr/>
    </dgm:pt>
    <dgm:pt modelId="{3872CCD2-0516-45C4-AD48-9C6A7CA90B7D}" type="pres">
      <dgm:prSet presAssocID="{42FEEE84-07F4-4179-9CF4-34A821DA5FE7}" presName="sibTrans" presStyleLbl="sibTrans2D1" presStyleIdx="1" presStyleCnt="5"/>
      <dgm:spPr/>
    </dgm:pt>
    <dgm:pt modelId="{36AA703D-7D87-4520-ADB7-200A3B1C3073}" type="pres">
      <dgm:prSet presAssocID="{42FEEE84-07F4-4179-9CF4-34A821DA5FE7}" presName="connectorText" presStyleLbl="sibTrans2D1" presStyleIdx="1" presStyleCnt="5"/>
      <dgm:spPr/>
    </dgm:pt>
    <dgm:pt modelId="{573E983B-764A-4772-B1A2-F269F4179211}" type="pres">
      <dgm:prSet presAssocID="{C5569C4E-117B-44A4-A5C3-2514A629D92D}" presName="node" presStyleLbl="node1" presStyleIdx="2" presStyleCnt="5">
        <dgm:presLayoutVars>
          <dgm:bulletEnabled val="1"/>
        </dgm:presLayoutVars>
      </dgm:prSet>
      <dgm:spPr/>
    </dgm:pt>
    <dgm:pt modelId="{8778FFBA-6EAF-4AE4-9CDD-8111001477BA}" type="pres">
      <dgm:prSet presAssocID="{B9A8C14C-2FA3-4AD2-B689-F8EC4AC3E915}" presName="sibTrans" presStyleLbl="sibTrans2D1" presStyleIdx="2" presStyleCnt="5"/>
      <dgm:spPr/>
    </dgm:pt>
    <dgm:pt modelId="{CDD0D33F-26A1-4611-A42E-7467613F6B93}" type="pres">
      <dgm:prSet presAssocID="{B9A8C14C-2FA3-4AD2-B689-F8EC4AC3E915}" presName="connectorText" presStyleLbl="sibTrans2D1" presStyleIdx="2" presStyleCnt="5"/>
      <dgm:spPr/>
    </dgm:pt>
    <dgm:pt modelId="{FFE636CC-1D68-4F03-9766-767ACA791844}" type="pres">
      <dgm:prSet presAssocID="{B04ABEBF-BF63-467B-9B88-F60E6947C5A0}" presName="node" presStyleLbl="node1" presStyleIdx="3" presStyleCnt="5">
        <dgm:presLayoutVars>
          <dgm:bulletEnabled val="1"/>
        </dgm:presLayoutVars>
      </dgm:prSet>
      <dgm:spPr/>
    </dgm:pt>
    <dgm:pt modelId="{7C4001D0-B375-4EC6-B48A-30B7EF199C1D}" type="pres">
      <dgm:prSet presAssocID="{DC418283-A530-43EC-8A1C-46857DA00D49}" presName="sibTrans" presStyleLbl="sibTrans2D1" presStyleIdx="3" presStyleCnt="5"/>
      <dgm:spPr/>
    </dgm:pt>
    <dgm:pt modelId="{0B7F95E8-029B-4078-A29A-04C184A53BC1}" type="pres">
      <dgm:prSet presAssocID="{DC418283-A530-43EC-8A1C-46857DA00D49}" presName="connectorText" presStyleLbl="sibTrans2D1" presStyleIdx="3" presStyleCnt="5"/>
      <dgm:spPr/>
    </dgm:pt>
    <dgm:pt modelId="{7F83799A-03F8-4762-8C61-0C4EB7BC8AE0}" type="pres">
      <dgm:prSet presAssocID="{DCBB36FC-F725-433E-8305-D4586A98D64E}" presName="node" presStyleLbl="node1" presStyleIdx="4" presStyleCnt="5">
        <dgm:presLayoutVars>
          <dgm:bulletEnabled val="1"/>
        </dgm:presLayoutVars>
      </dgm:prSet>
      <dgm:spPr/>
    </dgm:pt>
    <dgm:pt modelId="{051F7C30-9F90-4A4C-BF5D-5FFA9564171A}" type="pres">
      <dgm:prSet presAssocID="{F428EFD7-7586-4CF0-BEE0-9BE2754D41A4}" presName="sibTrans" presStyleLbl="sibTrans2D1" presStyleIdx="4" presStyleCnt="5"/>
      <dgm:spPr/>
    </dgm:pt>
    <dgm:pt modelId="{67D912B2-D21C-4181-936F-8DD7A0047903}" type="pres">
      <dgm:prSet presAssocID="{F428EFD7-7586-4CF0-BEE0-9BE2754D41A4}" presName="connectorText" presStyleLbl="sibTrans2D1" presStyleIdx="4" presStyleCnt="5"/>
      <dgm:spPr/>
    </dgm:pt>
  </dgm:ptLst>
  <dgm:cxnLst>
    <dgm:cxn modelId="{FCC6AA0E-B4DA-43E0-96F5-5D9A12F95753}" type="presOf" srcId="{2C8B1AAE-4F3F-4ECF-9149-8D0B38858342}" destId="{26E82A5F-C42E-46BE-BC85-BF125D7B11DF}" srcOrd="0" destOrd="0" presId="urn:microsoft.com/office/officeart/2005/8/layout/cycle2"/>
    <dgm:cxn modelId="{975C7129-EF52-4A06-93E6-C7E4062DBDE0}" type="presOf" srcId="{42FEEE84-07F4-4179-9CF4-34A821DA5FE7}" destId="{3872CCD2-0516-45C4-AD48-9C6A7CA90B7D}" srcOrd="0" destOrd="0" presId="urn:microsoft.com/office/officeart/2005/8/layout/cycle2"/>
    <dgm:cxn modelId="{9665205D-660F-4DE5-AA56-6642D4251254}" type="presOf" srcId="{9CDC3CEF-BEFB-4641-BD78-1C7053AE5D85}" destId="{A70BC138-62CC-44F9-9D81-A0D94D618821}" srcOrd="1" destOrd="0" presId="urn:microsoft.com/office/officeart/2005/8/layout/cycle2"/>
    <dgm:cxn modelId="{85D7E867-EA90-46FD-B64E-E4843F1A4F29}" type="presOf" srcId="{88072AEC-04DF-449A-B70B-4F458BD9276A}" destId="{0CF3F3A6-A8C0-4943-BFC3-EE75978EB55C}" srcOrd="0" destOrd="0" presId="urn:microsoft.com/office/officeart/2005/8/layout/cycle2"/>
    <dgm:cxn modelId="{57208A68-EDA3-4C02-A071-C6627F705981}" srcId="{88072AEC-04DF-449A-B70B-4F458BD9276A}" destId="{B04ABEBF-BF63-467B-9B88-F60E6947C5A0}" srcOrd="3" destOrd="0" parTransId="{AD9E29E4-47E5-485C-BE8C-3F14FB393D03}" sibTransId="{DC418283-A530-43EC-8A1C-46857DA00D49}"/>
    <dgm:cxn modelId="{B3F9896B-9FF0-40A9-9C69-5E91E241EADD}" type="presOf" srcId="{DC418283-A530-43EC-8A1C-46857DA00D49}" destId="{7C4001D0-B375-4EC6-B48A-30B7EF199C1D}" srcOrd="0" destOrd="0" presId="urn:microsoft.com/office/officeart/2005/8/layout/cycle2"/>
    <dgm:cxn modelId="{27C7396C-2F0F-4444-AC76-A8D9A6E0F367}" type="presOf" srcId="{B04ABEBF-BF63-467B-9B88-F60E6947C5A0}" destId="{FFE636CC-1D68-4F03-9766-767ACA791844}" srcOrd="0" destOrd="0" presId="urn:microsoft.com/office/officeart/2005/8/layout/cycle2"/>
    <dgm:cxn modelId="{FCF98070-D19E-4156-9833-35294DF17073}" type="presOf" srcId="{B9A8C14C-2FA3-4AD2-B689-F8EC4AC3E915}" destId="{8778FFBA-6EAF-4AE4-9CDD-8111001477BA}" srcOrd="0" destOrd="0" presId="urn:microsoft.com/office/officeart/2005/8/layout/cycle2"/>
    <dgm:cxn modelId="{515C8151-BB14-4869-891A-5AB9603FCEE3}" type="presOf" srcId="{42FEEE84-07F4-4179-9CF4-34A821DA5FE7}" destId="{36AA703D-7D87-4520-ADB7-200A3B1C3073}" srcOrd="1" destOrd="0" presId="urn:microsoft.com/office/officeart/2005/8/layout/cycle2"/>
    <dgm:cxn modelId="{6581E753-1CB6-469C-AD26-3EF3FCD614AE}" type="presOf" srcId="{B9A8C14C-2FA3-4AD2-B689-F8EC4AC3E915}" destId="{CDD0D33F-26A1-4611-A42E-7467613F6B93}" srcOrd="1" destOrd="0" presId="urn:microsoft.com/office/officeart/2005/8/layout/cycle2"/>
    <dgm:cxn modelId="{6ABD4C55-7352-420A-AF8E-D9849FF588AA}" type="presOf" srcId="{F428EFD7-7586-4CF0-BEE0-9BE2754D41A4}" destId="{67D912B2-D21C-4181-936F-8DD7A0047903}" srcOrd="1" destOrd="0" presId="urn:microsoft.com/office/officeart/2005/8/layout/cycle2"/>
    <dgm:cxn modelId="{344D5C57-22DF-445A-92CE-3BFD21DB1C86}" type="presOf" srcId="{F428EFD7-7586-4CF0-BEE0-9BE2754D41A4}" destId="{051F7C30-9F90-4A4C-BF5D-5FFA9564171A}" srcOrd="0" destOrd="0" presId="urn:microsoft.com/office/officeart/2005/8/layout/cycle2"/>
    <dgm:cxn modelId="{F32B0D7C-741E-49C1-8C51-A981ED96746C}" type="presOf" srcId="{DC418283-A530-43EC-8A1C-46857DA00D49}" destId="{0B7F95E8-029B-4078-A29A-04C184A53BC1}" srcOrd="1" destOrd="0" presId="urn:microsoft.com/office/officeart/2005/8/layout/cycle2"/>
    <dgm:cxn modelId="{72EAAC8A-FA76-41AC-AF30-8141E160D38E}" srcId="{88072AEC-04DF-449A-B70B-4F458BD9276A}" destId="{C66579FF-178F-4EB3-A619-EB6244DBF190}" srcOrd="0" destOrd="0" parTransId="{5C95DE5E-2979-4625-A5C4-E94DD6ECBA0A}" sibTransId="{9CDC3CEF-BEFB-4641-BD78-1C7053AE5D85}"/>
    <dgm:cxn modelId="{50F1D490-FE37-4A89-9D15-17F721E90C0A}" srcId="{88072AEC-04DF-449A-B70B-4F458BD9276A}" destId="{2C8B1AAE-4F3F-4ECF-9149-8D0B38858342}" srcOrd="1" destOrd="0" parTransId="{99B51D7F-9A01-46F8-9643-9FA051F00F32}" sibTransId="{42FEEE84-07F4-4179-9CF4-34A821DA5FE7}"/>
    <dgm:cxn modelId="{A0A04899-E0B7-4F95-8C62-37E9DCC41685}" type="presOf" srcId="{DCBB36FC-F725-433E-8305-D4586A98D64E}" destId="{7F83799A-03F8-4762-8C61-0C4EB7BC8AE0}" srcOrd="0" destOrd="0" presId="urn:microsoft.com/office/officeart/2005/8/layout/cycle2"/>
    <dgm:cxn modelId="{F6C087BB-7F68-4771-8139-16DADB8C62C9}" type="presOf" srcId="{9CDC3CEF-BEFB-4641-BD78-1C7053AE5D85}" destId="{FA7B59B5-FC02-4344-AC79-BB949A239074}" srcOrd="0" destOrd="0" presId="urn:microsoft.com/office/officeart/2005/8/layout/cycle2"/>
    <dgm:cxn modelId="{AAB963BE-FED9-4C21-ACDD-A39DE0813FC0}" type="presOf" srcId="{C66579FF-178F-4EB3-A619-EB6244DBF190}" destId="{FC542BF3-5C1C-42C5-B5E5-6321BB8EB7F9}" srcOrd="0" destOrd="0" presId="urn:microsoft.com/office/officeart/2005/8/layout/cycle2"/>
    <dgm:cxn modelId="{DD1E91D7-9C29-488E-B038-681D9E576D89}" type="presOf" srcId="{C5569C4E-117B-44A4-A5C3-2514A629D92D}" destId="{573E983B-764A-4772-B1A2-F269F4179211}" srcOrd="0" destOrd="0" presId="urn:microsoft.com/office/officeart/2005/8/layout/cycle2"/>
    <dgm:cxn modelId="{1DA041DE-23CE-41A5-AE48-9F58EA68B919}" srcId="{88072AEC-04DF-449A-B70B-4F458BD9276A}" destId="{C5569C4E-117B-44A4-A5C3-2514A629D92D}" srcOrd="2" destOrd="0" parTransId="{4022B1F5-8577-4801-8EFE-BB302604F7E3}" sibTransId="{B9A8C14C-2FA3-4AD2-B689-F8EC4AC3E915}"/>
    <dgm:cxn modelId="{1D4C2EE6-F1BA-48EB-A562-A98A1429BF3B}" srcId="{88072AEC-04DF-449A-B70B-4F458BD9276A}" destId="{DCBB36FC-F725-433E-8305-D4586A98D64E}" srcOrd="4" destOrd="0" parTransId="{118A1B07-4471-43C8-A265-3FDB6015B904}" sibTransId="{F428EFD7-7586-4CF0-BEE0-9BE2754D41A4}"/>
    <dgm:cxn modelId="{C7473F77-F1AC-41FE-B508-061A8A1E6F5D}" type="presParOf" srcId="{0CF3F3A6-A8C0-4943-BFC3-EE75978EB55C}" destId="{FC542BF3-5C1C-42C5-B5E5-6321BB8EB7F9}" srcOrd="0" destOrd="0" presId="urn:microsoft.com/office/officeart/2005/8/layout/cycle2"/>
    <dgm:cxn modelId="{97FDE106-5571-4FC5-85CF-1BD6D4110310}" type="presParOf" srcId="{0CF3F3A6-A8C0-4943-BFC3-EE75978EB55C}" destId="{FA7B59B5-FC02-4344-AC79-BB949A239074}" srcOrd="1" destOrd="0" presId="urn:microsoft.com/office/officeart/2005/8/layout/cycle2"/>
    <dgm:cxn modelId="{13650439-FD84-4329-AA0B-863212BEB5D1}" type="presParOf" srcId="{FA7B59B5-FC02-4344-AC79-BB949A239074}" destId="{A70BC138-62CC-44F9-9D81-A0D94D618821}" srcOrd="0" destOrd="0" presId="urn:microsoft.com/office/officeart/2005/8/layout/cycle2"/>
    <dgm:cxn modelId="{4FC913C4-E948-427F-819A-6D28C6D1B438}" type="presParOf" srcId="{0CF3F3A6-A8C0-4943-BFC3-EE75978EB55C}" destId="{26E82A5F-C42E-46BE-BC85-BF125D7B11DF}" srcOrd="2" destOrd="0" presId="urn:microsoft.com/office/officeart/2005/8/layout/cycle2"/>
    <dgm:cxn modelId="{598A0DE4-8123-4EAD-B559-1A0544BD1413}" type="presParOf" srcId="{0CF3F3A6-A8C0-4943-BFC3-EE75978EB55C}" destId="{3872CCD2-0516-45C4-AD48-9C6A7CA90B7D}" srcOrd="3" destOrd="0" presId="urn:microsoft.com/office/officeart/2005/8/layout/cycle2"/>
    <dgm:cxn modelId="{CA2D6593-0862-4F23-9895-AB169BBA97F7}" type="presParOf" srcId="{3872CCD2-0516-45C4-AD48-9C6A7CA90B7D}" destId="{36AA703D-7D87-4520-ADB7-200A3B1C3073}" srcOrd="0" destOrd="0" presId="urn:microsoft.com/office/officeart/2005/8/layout/cycle2"/>
    <dgm:cxn modelId="{BD111F34-4BBA-47F9-9C81-86E6904A6DB8}" type="presParOf" srcId="{0CF3F3A6-A8C0-4943-BFC3-EE75978EB55C}" destId="{573E983B-764A-4772-B1A2-F269F4179211}" srcOrd="4" destOrd="0" presId="urn:microsoft.com/office/officeart/2005/8/layout/cycle2"/>
    <dgm:cxn modelId="{9956717C-7CCE-47C2-9AA2-F4F4F8B8A38C}" type="presParOf" srcId="{0CF3F3A6-A8C0-4943-BFC3-EE75978EB55C}" destId="{8778FFBA-6EAF-4AE4-9CDD-8111001477BA}" srcOrd="5" destOrd="0" presId="urn:microsoft.com/office/officeart/2005/8/layout/cycle2"/>
    <dgm:cxn modelId="{59584102-C751-427C-AA2F-4636F72A2CF6}" type="presParOf" srcId="{8778FFBA-6EAF-4AE4-9CDD-8111001477BA}" destId="{CDD0D33F-26A1-4611-A42E-7467613F6B93}" srcOrd="0" destOrd="0" presId="urn:microsoft.com/office/officeart/2005/8/layout/cycle2"/>
    <dgm:cxn modelId="{11852A63-0635-49B2-9319-3A8407174E8F}" type="presParOf" srcId="{0CF3F3A6-A8C0-4943-BFC3-EE75978EB55C}" destId="{FFE636CC-1D68-4F03-9766-767ACA791844}" srcOrd="6" destOrd="0" presId="urn:microsoft.com/office/officeart/2005/8/layout/cycle2"/>
    <dgm:cxn modelId="{F0B29E74-CE01-4013-850C-BBBBE5BBBB40}" type="presParOf" srcId="{0CF3F3A6-A8C0-4943-BFC3-EE75978EB55C}" destId="{7C4001D0-B375-4EC6-B48A-30B7EF199C1D}" srcOrd="7" destOrd="0" presId="urn:microsoft.com/office/officeart/2005/8/layout/cycle2"/>
    <dgm:cxn modelId="{D0C294D4-FB36-44EB-BBF6-D0FBEEE0B42C}" type="presParOf" srcId="{7C4001D0-B375-4EC6-B48A-30B7EF199C1D}" destId="{0B7F95E8-029B-4078-A29A-04C184A53BC1}" srcOrd="0" destOrd="0" presId="urn:microsoft.com/office/officeart/2005/8/layout/cycle2"/>
    <dgm:cxn modelId="{94E806F5-432A-4FA6-82D3-ADEB9415AD5B}" type="presParOf" srcId="{0CF3F3A6-A8C0-4943-BFC3-EE75978EB55C}" destId="{7F83799A-03F8-4762-8C61-0C4EB7BC8AE0}" srcOrd="8" destOrd="0" presId="urn:microsoft.com/office/officeart/2005/8/layout/cycle2"/>
    <dgm:cxn modelId="{C6246922-E180-4584-959B-C7892B04F3F7}" type="presParOf" srcId="{0CF3F3A6-A8C0-4943-BFC3-EE75978EB55C}" destId="{051F7C30-9F90-4A4C-BF5D-5FFA9564171A}" srcOrd="9" destOrd="0" presId="urn:microsoft.com/office/officeart/2005/8/layout/cycle2"/>
    <dgm:cxn modelId="{60E066FA-1385-44C7-962E-9C0324C71098}" type="presParOf" srcId="{051F7C30-9F90-4A4C-BF5D-5FFA9564171A}" destId="{67D912B2-D21C-4181-936F-8DD7A00479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BF3-5C1C-42C5-B5E5-6321BB8EB7F9}">
      <dsp:nvSpPr>
        <dsp:cNvPr id="0" name=""/>
        <dsp:cNvSpPr/>
      </dsp:nvSpPr>
      <dsp:spPr>
        <a:xfrm>
          <a:off x="1165812" y="123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</a:t>
          </a:r>
        </a:p>
      </dsp:txBody>
      <dsp:txXfrm>
        <a:off x="1281417" y="115728"/>
        <a:ext cx="558189" cy="558189"/>
      </dsp:txXfrm>
    </dsp:sp>
    <dsp:sp modelId="{FA7B59B5-FC02-4344-AC79-BB949A239074}">
      <dsp:nvSpPr>
        <dsp:cNvPr id="0" name=""/>
        <dsp:cNvSpPr/>
      </dsp:nvSpPr>
      <dsp:spPr>
        <a:xfrm rot="2160000">
          <a:off x="1930295" y="606555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36310" y="641326"/>
        <a:ext cx="146986" cy="159854"/>
      </dsp:txXfrm>
    </dsp:sp>
    <dsp:sp modelId="{26E82A5F-C42E-46BE-BC85-BF125D7B11DF}">
      <dsp:nvSpPr>
        <dsp:cNvPr id="0" name=""/>
        <dsp:cNvSpPr/>
      </dsp:nvSpPr>
      <dsp:spPr>
        <a:xfrm>
          <a:off x="2124974" y="696996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</a:t>
          </a:r>
        </a:p>
      </dsp:txBody>
      <dsp:txXfrm>
        <a:off x="2240579" y="812601"/>
        <a:ext cx="558189" cy="558189"/>
      </dsp:txXfrm>
    </dsp:sp>
    <dsp:sp modelId="{3872CCD2-0516-45C4-AD48-9C6A7CA90B7D}">
      <dsp:nvSpPr>
        <dsp:cNvPr id="0" name=""/>
        <dsp:cNvSpPr/>
      </dsp:nvSpPr>
      <dsp:spPr>
        <a:xfrm rot="6480000">
          <a:off x="2233337" y="1516614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274567" y="1539943"/>
        <a:ext cx="146986" cy="159854"/>
      </dsp:txXfrm>
    </dsp:sp>
    <dsp:sp modelId="{573E983B-764A-4772-B1A2-F269F4179211}">
      <dsp:nvSpPr>
        <dsp:cNvPr id="0" name=""/>
        <dsp:cNvSpPr/>
      </dsp:nvSpPr>
      <dsp:spPr>
        <a:xfrm>
          <a:off x="1758607" y="1824559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Release</a:t>
          </a:r>
        </a:p>
      </dsp:txBody>
      <dsp:txXfrm>
        <a:off x="1874212" y="1940164"/>
        <a:ext cx="558189" cy="558189"/>
      </dsp:txXfrm>
    </dsp:sp>
    <dsp:sp modelId="{8778FFBA-6EAF-4AE4-9CDD-8111001477BA}">
      <dsp:nvSpPr>
        <dsp:cNvPr id="0" name=""/>
        <dsp:cNvSpPr/>
      </dsp:nvSpPr>
      <dsp:spPr>
        <a:xfrm rot="10800000">
          <a:off x="1461464" y="2086047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524458" y="2139331"/>
        <a:ext cx="146986" cy="159854"/>
      </dsp:txXfrm>
    </dsp:sp>
    <dsp:sp modelId="{FFE636CC-1D68-4F03-9766-767ACA791844}">
      <dsp:nvSpPr>
        <dsp:cNvPr id="0" name=""/>
        <dsp:cNvSpPr/>
      </dsp:nvSpPr>
      <dsp:spPr>
        <a:xfrm>
          <a:off x="573017" y="1824559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Measure</a:t>
          </a:r>
        </a:p>
      </dsp:txBody>
      <dsp:txXfrm>
        <a:off x="688622" y="1940164"/>
        <a:ext cx="558189" cy="558189"/>
      </dsp:txXfrm>
    </dsp:sp>
    <dsp:sp modelId="{7C4001D0-B375-4EC6-B48A-30B7EF199C1D}">
      <dsp:nvSpPr>
        <dsp:cNvPr id="0" name=""/>
        <dsp:cNvSpPr/>
      </dsp:nvSpPr>
      <dsp:spPr>
        <a:xfrm rot="15120000">
          <a:off x="681379" y="1527918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22609" y="1611157"/>
        <a:ext cx="146986" cy="159854"/>
      </dsp:txXfrm>
    </dsp:sp>
    <dsp:sp modelId="{7F83799A-03F8-4762-8C61-0C4EB7BC8AE0}">
      <dsp:nvSpPr>
        <dsp:cNvPr id="0" name=""/>
        <dsp:cNvSpPr/>
      </dsp:nvSpPr>
      <dsp:spPr>
        <a:xfrm>
          <a:off x="206650" y="696996"/>
          <a:ext cx="789399" cy="7893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Adapt</a:t>
          </a:r>
        </a:p>
      </dsp:txBody>
      <dsp:txXfrm>
        <a:off x="322255" y="812601"/>
        <a:ext cx="558189" cy="558189"/>
      </dsp:txXfrm>
    </dsp:sp>
    <dsp:sp modelId="{051F7C30-9F90-4A4C-BF5D-5FFA9564171A}">
      <dsp:nvSpPr>
        <dsp:cNvPr id="0" name=""/>
        <dsp:cNvSpPr/>
      </dsp:nvSpPr>
      <dsp:spPr>
        <a:xfrm rot="19440000">
          <a:off x="971133" y="613541"/>
          <a:ext cx="209980" cy="266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977148" y="685338"/>
        <a:ext cx="146986" cy="159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AA05B-9E20-4E9A-9BAD-CB7BC27F0CA9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EBF8-396F-4315-AE4D-1B4415FB8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Platform orchestrating the lifecycle of an order</a:t>
            </a:r>
          </a:p>
          <a:p>
            <a:endParaRPr lang="en-GB" dirty="0"/>
          </a:p>
          <a:p>
            <a:r>
              <a:rPr lang="en-GB" dirty="0"/>
              <a:t>We are in charge of the microservices that conform this “monster”</a:t>
            </a:r>
          </a:p>
          <a:p>
            <a:endParaRPr lang="en-GB" dirty="0"/>
          </a:p>
          <a:p>
            <a:r>
              <a:rPr lang="en-GB" dirty="0"/>
              <a:t>Some numbers: </a:t>
            </a:r>
            <a:r>
              <a:rPr lang="en-GB" dirty="0" err="1"/>
              <a:t>num</a:t>
            </a:r>
            <a:r>
              <a:rPr lang="en-GB" dirty="0"/>
              <a:t> of people in the team, </a:t>
            </a:r>
            <a:r>
              <a:rPr lang="en-GB" dirty="0" err="1"/>
              <a:t>num</a:t>
            </a:r>
            <a:r>
              <a:rPr lang="en-GB" dirty="0"/>
              <a:t> of services, </a:t>
            </a:r>
            <a:r>
              <a:rPr lang="en-GB" dirty="0" err="1"/>
              <a:t>avg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 of deployments per day (any </a:t>
            </a:r>
            <a:r>
              <a:rPr lang="en-GB" dirty="0" err="1"/>
              <a:t>env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83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Eternal business complaint: IT is slow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Customers</a:t>
            </a:r>
            <a:r>
              <a:rPr lang="en-GB" baseline="0" dirty="0"/>
              <a:t> not necessarily end-users: example of our client -&gt; </a:t>
            </a:r>
            <a:r>
              <a:rPr lang="en-GB" baseline="0" dirty="0" err="1"/>
              <a:t>MyAccount</a:t>
            </a:r>
            <a:r>
              <a:rPr lang="en-GB" baseline="0" dirty="0"/>
              <a:t> team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MVP: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Work out what the smallest possible amount of work you can do to test your idea, prove your point, get feedback, and... repeat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6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to go round this loop: </a:t>
            </a:r>
          </a:p>
          <a:p>
            <a:pPr marL="228600" indent="-228600">
              <a:buAutoNum type="arabicPeriod"/>
            </a:pPr>
            <a:r>
              <a:rPr lang="en-GB" dirty="0"/>
              <a:t>Build</a:t>
            </a:r>
          </a:p>
          <a:p>
            <a:pPr marL="228600" indent="-228600">
              <a:buAutoNum type="arabicPeriod"/>
            </a:pPr>
            <a:r>
              <a:rPr lang="en-GB" dirty="0"/>
              <a:t>Test</a:t>
            </a:r>
          </a:p>
          <a:p>
            <a:pPr marL="228600" indent="-228600">
              <a:buAutoNum type="arabicPeriod"/>
            </a:pPr>
            <a:r>
              <a:rPr lang="en-GB" dirty="0"/>
              <a:t>Release</a:t>
            </a:r>
          </a:p>
          <a:p>
            <a:pPr marL="228600" indent="-228600">
              <a:buAutoNum type="arabicPeriod"/>
            </a:pPr>
            <a:r>
              <a:rPr lang="en-GB" dirty="0"/>
              <a:t>Measure: get real data from customer, by experimenting on them, </a:t>
            </a:r>
            <a:r>
              <a:rPr lang="en-GB" b="1" dirty="0"/>
              <a:t>not by asking them</a:t>
            </a:r>
          </a:p>
          <a:p>
            <a:pPr marL="228600" indent="-228600">
              <a:buAutoNum type="arabicPeriod"/>
            </a:pPr>
            <a:r>
              <a:rPr lang="en-GB" b="0" dirty="0"/>
              <a:t>And then with all that information, decide what’s next</a:t>
            </a:r>
          </a:p>
          <a:p>
            <a:pPr marL="228600" indent="-228600">
              <a:buAutoNum type="arabicPeriod"/>
            </a:pPr>
            <a:endParaRPr lang="en-GB" b="0" dirty="0"/>
          </a:p>
          <a:p>
            <a:pPr marL="0" indent="0">
              <a:buNone/>
            </a:pPr>
            <a:r>
              <a:rPr lang="en-GB" b="0" dirty="0"/>
              <a:t>We want to optimise our software delivery process to reduce the time on this loop: </a:t>
            </a:r>
            <a:r>
              <a:rPr lang="en-GB" b="1" dirty="0"/>
              <a:t>lead time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9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Delivery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takes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Agile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its logical conclusion, creating software that is always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 to release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Integration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(CI) is a development practice that requires developers to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code into a shared repository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times a day.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check-in or commit is then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an automated process, called “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build”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confirms whether the commit is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 or not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allowing teams to detect problems early and react to them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2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Until now you’ve heard about:</a:t>
            </a:r>
          </a:p>
          <a:p>
            <a:pPr marL="171450" indent="-171450">
              <a:buFontTx/>
              <a:buChar char="-"/>
            </a:pPr>
            <a:r>
              <a:rPr lang="en-GB" dirty="0"/>
              <a:t>Design patterns and architectures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Testing strategies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Agile methodologies and techniques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But…</a:t>
            </a:r>
          </a:p>
          <a:p>
            <a:endParaRPr lang="en-GB" dirty="0"/>
          </a:p>
          <a:p>
            <a:r>
              <a:rPr lang="en-GB" dirty="0"/>
              <a:t>What happens once requirements are identified, solutions designed, developed, and tested? </a:t>
            </a:r>
          </a:p>
          <a:p>
            <a:endParaRPr lang="en-GB" dirty="0"/>
          </a:p>
          <a:p>
            <a:r>
              <a:rPr lang="en-GB" dirty="0"/>
              <a:t>How do we join everything, and everybody (</a:t>
            </a:r>
            <a:r>
              <a:rPr lang="en-GB" dirty="0" err="1"/>
              <a:t>devs</a:t>
            </a:r>
            <a:r>
              <a:rPr lang="en-GB" dirty="0"/>
              <a:t>, QAs, ops) to work together effectively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6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concepts of</a:t>
            </a:r>
          </a:p>
          <a:p>
            <a:pPr marL="171450" indent="-171450">
              <a:buFontTx/>
              <a:buChar char="-"/>
            </a:pPr>
            <a:r>
              <a:rPr lang="en-GB" dirty="0"/>
              <a:t>Manual deployments</a:t>
            </a:r>
          </a:p>
          <a:p>
            <a:pPr marL="171450" indent="-171450">
              <a:buFontTx/>
              <a:buChar char="-"/>
            </a:pPr>
            <a:r>
              <a:rPr lang="en-GB" dirty="0"/>
              <a:t>Deploying to a Production-like Environment Only after Development Is Complete</a:t>
            </a:r>
          </a:p>
          <a:p>
            <a:pPr marL="171450" indent="-171450">
              <a:buFontTx/>
              <a:buChar char="-"/>
            </a:pPr>
            <a:r>
              <a:rPr lang="en-GB" dirty="0"/>
              <a:t>Manual Configuration Management of Environments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Scatter the problems each of these present all along the story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9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Now, let’s talk about agile…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9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Traditional</a:t>
            </a:r>
            <a:r>
              <a:rPr lang="en-GB" baseline="0" dirty="0"/>
              <a:t> lifecycle of a feature/product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50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Agile methodologies applied </a:t>
            </a:r>
            <a:r>
              <a:rPr lang="en-GB" b="1" dirty="0"/>
              <a:t>only </a:t>
            </a:r>
            <a:r>
              <a:rPr lang="en-GB" b="0" dirty="0"/>
              <a:t>to the development phase result in that we </a:t>
            </a:r>
            <a:r>
              <a:rPr lang="en-GB" dirty="0"/>
              <a:t>iterate, yes… to some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5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problems usually arise </a:t>
            </a:r>
            <a:r>
              <a:rPr lang="en-GB" b="1" dirty="0"/>
              <a:t>here. </a:t>
            </a:r>
            <a:r>
              <a:rPr lang="en-GB" b="0" dirty="0"/>
              <a:t>Operations</a:t>
            </a:r>
            <a:r>
              <a:rPr lang="en-GB" b="0" baseline="0" dirty="0"/>
              <a:t> hasn’t developed the code, they struggle to support it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Until the code is deployed, we have provided </a:t>
            </a:r>
            <a:r>
              <a:rPr lang="en-GB" b="1" dirty="0"/>
              <a:t>NO value</a:t>
            </a:r>
          </a:p>
          <a:p>
            <a:r>
              <a:rPr lang="en-GB" b="0" dirty="0"/>
              <a:t>It’s accessible to nobody, and we don’t know if it actually works where we want it to work: th</a:t>
            </a:r>
            <a:r>
              <a:rPr lang="en-GB" b="0" baseline="0" dirty="0"/>
              <a:t>e </a:t>
            </a:r>
            <a:r>
              <a:rPr lang="en-GB" b="1" dirty="0"/>
              <a:t>Production </a:t>
            </a:r>
            <a:r>
              <a:rPr lang="en-GB" b="0" dirty="0"/>
              <a:t>environment</a:t>
            </a:r>
            <a:endParaRPr lang="en-GB" b="1" dirty="0"/>
          </a:p>
          <a:p>
            <a:r>
              <a:rPr lang="en-GB" b="0" dirty="0"/>
              <a:t> - Heavy load</a:t>
            </a:r>
          </a:p>
          <a:p>
            <a:r>
              <a:rPr lang="en-GB" b="0" dirty="0"/>
              <a:t> - Restrictive conditions</a:t>
            </a:r>
          </a:p>
          <a:p>
            <a:r>
              <a:rPr lang="en-GB" b="0" dirty="0"/>
              <a:t> - Real customers interacting with it</a:t>
            </a:r>
          </a:p>
          <a:p>
            <a:r>
              <a:rPr lang="en-GB" b="0" dirty="0"/>
              <a:t> - 3</a:t>
            </a:r>
            <a:r>
              <a:rPr lang="en-GB" b="0" baseline="30000" dirty="0"/>
              <a:t>rd</a:t>
            </a:r>
            <a:r>
              <a:rPr lang="en-GB" b="0" dirty="0"/>
              <a:t> party dependencies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life of the product/feature </a:t>
            </a:r>
            <a:r>
              <a:rPr lang="en-GB" b="1" dirty="0"/>
              <a:t>starts</a:t>
            </a:r>
            <a:r>
              <a:rPr lang="en-GB" b="0" dirty="0"/>
              <a:t> at this point, it doesn’t end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What’s less risky? </a:t>
            </a:r>
          </a:p>
          <a:p>
            <a:r>
              <a:rPr lang="en-GB" dirty="0"/>
              <a:t>A deployment every 2 months with 200 commits with code changes</a:t>
            </a:r>
          </a:p>
          <a:p>
            <a:r>
              <a:rPr lang="en-GB" dirty="0"/>
              <a:t>A deployment every hour with 1 commit with code changes</a:t>
            </a:r>
          </a:p>
          <a:p>
            <a:endParaRPr lang="en-GB" dirty="0"/>
          </a:p>
          <a:p>
            <a:r>
              <a:rPr lang="en-GB" dirty="0"/>
              <a:t>In case there’s a problem: technical or operational, in which one we’ll be able to spot where the problem is and revert it or apply a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36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EBF8-396F-4315-AE4D-1B4415FB8D2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08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80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1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6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D89977-0975-47F9-BD5E-FA2A8586144A}" type="datetimeFigureOut">
              <a:rPr lang="en-GB" smtClean="0"/>
              <a:t>16/09/2017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A6A098C-9E92-4046-86B9-A0CAA91C4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3FA-C236-438B-8E8D-48A7F431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4E31A7C-DBD3-458C-BEC2-8B7296DE3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98832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AD98-E19D-486A-A030-9880003218EA}"/>
              </a:ext>
            </a:extLst>
          </p:cNvPr>
          <p:cNvSpPr/>
          <p:nvPr/>
        </p:nvSpPr>
        <p:spPr>
          <a:xfrm>
            <a:off x="7749249" y="3905249"/>
            <a:ext cx="3423575" cy="1133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A686DD1E-0317-494A-A5BF-2BBAB1F5C4D9}"/>
              </a:ext>
            </a:extLst>
          </p:cNvPr>
          <p:cNvSpPr/>
          <p:nvPr/>
        </p:nvSpPr>
        <p:spPr>
          <a:xfrm>
            <a:off x="4529421" y="5101181"/>
            <a:ext cx="6674549" cy="6134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193995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riskmanagementmonitor.com/wp-content/uploads/2011/03/balancing-risk.jpg">
            <a:extLst>
              <a:ext uri="{FF2B5EF4-FFF2-40B4-BE49-F238E27FC236}">
                <a16:creationId xmlns:a16="http://schemas.microsoft.com/office/drawing/2014/main" id="{2E12F24C-E0F5-432A-8C1F-0AE98EB2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05" y="2037321"/>
            <a:ext cx="1969479" cy="257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531CBBEE-1909-4956-8CA6-AE701D414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6"/>
          <a:stretch/>
        </p:blipFill>
        <p:spPr bwMode="auto">
          <a:xfrm>
            <a:off x="8960984" y="3823238"/>
            <a:ext cx="2423450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A4D1AF-A8A3-43B9-BACB-8F192746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GB" dirty="0"/>
              <a:t>Risk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C6743-6E6E-4552-9684-C3B3B94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Deployment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Install a version of the software in an environment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900" b="1" dirty="0">
                <a:solidFill>
                  <a:srgbClr val="FFFFFF"/>
                </a:solidFill>
              </a:rPr>
              <a:t>Release</a:t>
            </a:r>
          </a:p>
          <a:p>
            <a:pPr marL="0" indent="0">
              <a:buNone/>
            </a:pPr>
            <a:r>
              <a:rPr lang="en-GB" sz="1900" dirty="0">
                <a:solidFill>
                  <a:srgbClr val="FFFFFF"/>
                </a:solidFill>
              </a:rPr>
              <a:t>Make a version of the software available to the public</a:t>
            </a:r>
          </a:p>
          <a:p>
            <a:endParaRPr lang="en-GB" sz="19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Traditional way: </a:t>
            </a:r>
            <a:r>
              <a:rPr lang="en-GB" sz="2400" b="1" dirty="0">
                <a:solidFill>
                  <a:srgbClr val="FFFFFF"/>
                </a:solidFill>
              </a:rPr>
              <a:t>1 deployment = 1 release</a:t>
            </a:r>
            <a:endParaRPr lang="en-GB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900" dirty="0">
              <a:solidFill>
                <a:srgbClr val="FFFFFF"/>
              </a:solidFill>
            </a:endParaRPr>
          </a:p>
        </p:txBody>
      </p:sp>
      <p:pic>
        <p:nvPicPr>
          <p:cNvPr id="11" name="Picture 2" descr="http://maaydin.github.io/continuous-delivery-maturity-model/images/release-frequently.png">
            <a:extLst>
              <a:ext uri="{FF2B5EF4-FFF2-40B4-BE49-F238E27FC236}">
                <a16:creationId xmlns:a16="http://schemas.microsoft.com/office/drawing/2014/main" id="{BDD1769A-9030-4E25-AAF1-5F8BD6AC6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4"/>
          <a:stretch/>
        </p:blipFill>
        <p:spPr bwMode="auto">
          <a:xfrm>
            <a:off x="8999084" y="1123837"/>
            <a:ext cx="2472513" cy="22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42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6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http://izquotes.com/quotes-pictures/quote-you-can-t-just-ask-customers-what-they-want-and-then-try-to-give-that-to-them-by-the-time-you-get-steve-jobs-94899.jpg">
            <a:extLst>
              <a:ext uri="{FF2B5EF4-FFF2-40B4-BE49-F238E27FC236}">
                <a16:creationId xmlns:a16="http://schemas.microsoft.com/office/drawing/2014/main" id="{8E1309F5-23CC-4371-B5E7-94B052F7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20" y="1643801"/>
            <a:ext cx="3617432" cy="17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rassrootspearland.org/wp-content/uploads/2015/08/Henry-Ford-Faster-Horse-600x28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120" y="3504142"/>
            <a:ext cx="3617432" cy="17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Problems are not only technical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9267" y="761999"/>
            <a:ext cx="3585891" cy="5333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How to build the right thing?</a:t>
            </a:r>
          </a:p>
          <a:p>
            <a:pPr marL="0"/>
            <a:endParaRPr lang="en-US" b="1" dirty="0"/>
          </a:p>
          <a:p>
            <a:pPr marL="0" indent="0">
              <a:buNone/>
            </a:pPr>
            <a:r>
              <a:rPr lang="en-US" b="1" dirty="0"/>
              <a:t>Agile manifesto</a:t>
            </a:r>
          </a:p>
          <a:p>
            <a:pPr marL="0" indent="0">
              <a:buNone/>
            </a:pPr>
            <a:r>
              <a:rPr lang="en-US" b="1" i="1" dirty="0"/>
              <a:t>Responding to change</a:t>
            </a:r>
            <a:r>
              <a:rPr lang="en-US" i="1" dirty="0"/>
              <a:t> 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296267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delivery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FF4E8F-2A05-4704-A724-BE2932E4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Software always </a:t>
            </a:r>
            <a:r>
              <a:rPr lang="en-GB" b="1" dirty="0">
                <a:latin typeface="CamingoDosPro-Regular"/>
              </a:rPr>
              <a:t>production ready</a:t>
            </a:r>
          </a:p>
          <a:p>
            <a:endParaRPr lang="en-GB" b="1" dirty="0">
              <a:latin typeface="CamingoDosPro-Regular"/>
            </a:endParaRPr>
          </a:p>
          <a:p>
            <a:r>
              <a:rPr lang="en-GB" dirty="0">
                <a:latin typeface="CamingoDosPro-Regular"/>
              </a:rPr>
              <a:t>Releases tied to business needs, not</a:t>
            </a:r>
          </a:p>
          <a:p>
            <a:r>
              <a:rPr lang="en-GB" dirty="0">
                <a:latin typeface="CamingoDosPro-Regular"/>
              </a:rPr>
              <a:t>operational constraints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155" y="2809876"/>
            <a:ext cx="6712145" cy="1193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59F386-1E5C-4536-8EA2-59845C621A48}"/>
              </a:ext>
            </a:extLst>
          </p:cNvPr>
          <p:cNvSpPr txBox="1"/>
          <p:nvPr/>
        </p:nvSpPr>
        <p:spPr>
          <a:xfrm>
            <a:off x="5029200" y="4332005"/>
            <a:ext cx="555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out what the smallest possible amount of work you can do to test your idea, get feedback, and... repeat</a:t>
            </a:r>
          </a:p>
        </p:txBody>
      </p:sp>
    </p:spTree>
    <p:extLst>
      <p:ext uri="{BB962C8B-B14F-4D97-AF65-F5344CB8AC3E}">
        <p14:creationId xmlns:p14="http://schemas.microsoft.com/office/powerpoint/2010/main" val="30229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67D928-0B75-4CBF-A39C-48AEE2834014}"/>
              </a:ext>
            </a:extLst>
          </p:cNvPr>
          <p:cNvGrpSpPr/>
          <p:nvPr/>
        </p:nvGrpSpPr>
        <p:grpSpPr>
          <a:xfrm>
            <a:off x="2432050" y="641067"/>
            <a:ext cx="6736842" cy="2424523"/>
            <a:chOff x="2659950" y="1669767"/>
            <a:chExt cx="6736842" cy="242452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14B617-FD9D-4401-B13C-7FDCBBC29EAF}"/>
                </a:ext>
              </a:extLst>
            </p:cNvPr>
            <p:cNvGrpSpPr/>
            <p:nvPr/>
          </p:nvGrpSpPr>
          <p:grpSpPr>
            <a:xfrm>
              <a:off x="2659950" y="1669767"/>
              <a:ext cx="6736842" cy="2424523"/>
              <a:chOff x="4498275" y="2974692"/>
              <a:chExt cx="6736842" cy="242452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D34C816-04BF-42A1-A7C3-ED151EF22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275" y="2974692"/>
                <a:ext cx="6736842" cy="2424523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85AEB9-0643-46F2-9CE8-0DC63835862D}"/>
                  </a:ext>
                </a:extLst>
              </p:cNvPr>
              <p:cNvSpPr/>
              <p:nvPr/>
            </p:nvSpPr>
            <p:spPr>
              <a:xfrm>
                <a:off x="7772400" y="4762500"/>
                <a:ext cx="3400425" cy="2762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3554B8-ACF6-41F6-9CF0-5A3E27F75667}"/>
                </a:ext>
              </a:extLst>
            </p:cNvPr>
            <p:cNvSpPr/>
            <p:nvPr/>
          </p:nvSpPr>
          <p:spPr>
            <a:xfrm>
              <a:off x="3276600" y="348615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BDA7654-6EA3-4D3B-A942-BDDDDCDE0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271494"/>
              </p:ext>
            </p:extLst>
          </p:nvPr>
        </p:nvGraphicFramePr>
        <p:xfrm>
          <a:off x="4239958" y="2924175"/>
          <a:ext cx="3121025" cy="2614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73EBCA-5F59-422F-90B9-68A80011619A}"/>
              </a:ext>
            </a:extLst>
          </p:cNvPr>
          <p:cNvSpPr txBox="1"/>
          <p:nvPr/>
        </p:nvSpPr>
        <p:spPr>
          <a:xfrm>
            <a:off x="3385225" y="456401"/>
            <a:ext cx="5399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Make the whole cycle an iteration: </a:t>
            </a:r>
            <a:r>
              <a:rPr lang="en-GB" sz="2000" b="1" dirty="0">
                <a:solidFill>
                  <a:srgbClr val="0070C0"/>
                </a:solidFill>
              </a:rPr>
              <a:t>feedback loop</a:t>
            </a:r>
          </a:p>
        </p:txBody>
      </p:sp>
    </p:spTree>
    <p:extLst>
      <p:ext uri="{BB962C8B-B14F-4D97-AF65-F5344CB8AC3E}">
        <p14:creationId xmlns:p14="http://schemas.microsoft.com/office/powerpoint/2010/main" val="299544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71725" y="530225"/>
            <a:ext cx="7543800" cy="5121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“How long would it take your organization to deploy a change that involved just one single line of code? </a:t>
            </a:r>
          </a:p>
        </p:txBody>
      </p:sp>
    </p:spTree>
    <p:extLst>
      <p:ext uri="{BB962C8B-B14F-4D97-AF65-F5344CB8AC3E}">
        <p14:creationId xmlns:p14="http://schemas.microsoft.com/office/powerpoint/2010/main" val="158361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4876-B2BC-41EA-A7F9-FD3346DA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We want…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Fast, automated feedback on the production readiness of the applications every time there is a change in:</a:t>
            </a:r>
          </a:p>
          <a:p>
            <a:r>
              <a:rPr lang="en-GB" dirty="0"/>
              <a:t>Code</a:t>
            </a:r>
          </a:p>
          <a:p>
            <a:r>
              <a:rPr lang="en-GB" dirty="0"/>
              <a:t>Infrastructure</a:t>
            </a:r>
          </a:p>
          <a:p>
            <a:r>
              <a:rPr lang="en-GB" dirty="0"/>
              <a:t>Configuration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Deploy</a:t>
            </a:r>
            <a:r>
              <a:rPr lang="en-GB" dirty="0">
                <a:solidFill>
                  <a:schemeClr val="accent1"/>
                </a:solidFill>
              </a:rPr>
              <a:t> N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Release</a:t>
            </a:r>
            <a:r>
              <a:rPr lang="en-GB" dirty="0">
                <a:solidFill>
                  <a:schemeClr val="accent1"/>
                </a:solidFill>
              </a:rPr>
              <a:t> by simply “enabling a flag”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28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E52C-FBDB-492C-971D-44DEE75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GB" dirty="0"/>
              <a:t>Practices	</a:t>
            </a:r>
            <a:br>
              <a:rPr lang="en-GB" dirty="0"/>
            </a:br>
            <a:r>
              <a:rPr lang="en-GB" sz="2000" dirty="0"/>
              <a:t>Continuous Integration</a:t>
            </a:r>
            <a:endParaRPr lang="en-GB" dirty="0"/>
          </a:p>
        </p:txBody>
      </p:sp>
      <p:pic>
        <p:nvPicPr>
          <p:cNvPr id="16" name="Picture 2" descr="https://devopscube.com/wp-content/uploads/2016/10/continuous-integration-in-devops.jpg">
            <a:extLst>
              <a:ext uri="{FF2B5EF4-FFF2-40B4-BE49-F238E27FC236}">
                <a16:creationId xmlns:a16="http://schemas.microsoft.com/office/drawing/2014/main" id="{826A376A-ABC3-4A04-800F-0C222CE5B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" t="5847" r="2892" b="7281"/>
          <a:stretch/>
        </p:blipFill>
        <p:spPr bwMode="auto">
          <a:xfrm>
            <a:off x="3645725" y="951139"/>
            <a:ext cx="7980218" cy="477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8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665C2-CF24-4FDD-8E12-177E5A33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553" y="1083732"/>
            <a:ext cx="5509628" cy="4690534"/>
          </a:xfrm>
        </p:spPr>
        <p:txBody>
          <a:bodyPr anchor="ctr">
            <a:normAutofit/>
          </a:bodyPr>
          <a:lstStyle/>
          <a:p>
            <a:pPr algn="r"/>
            <a:r>
              <a:rPr lang="en-GB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&amp; demo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B8D1D6-6B10-4E3F-8851-D9CEDDB1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389" y="1083732"/>
            <a:ext cx="3507654" cy="4690534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Integration with Team City</a:t>
            </a:r>
          </a:p>
        </p:txBody>
      </p:sp>
      <p:pic>
        <p:nvPicPr>
          <p:cNvPr id="1028" name="Picture 4" descr="https://cdn3.iconfinder.com/data/icons/food-drink/512/Coffee_B-512.png">
            <a:extLst>
              <a:ext uri="{FF2B5EF4-FFF2-40B4-BE49-F238E27FC236}">
                <a16:creationId xmlns:a16="http://schemas.microsoft.com/office/drawing/2014/main" id="{1370659D-323D-4EEB-8EE7-66FACF1EE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83" y="2681210"/>
            <a:ext cx="1096136" cy="10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DD91E4-27B8-4A16-B7FF-80B133C2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Who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C15765-CAFD-4702-9836-6CB6EB8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69" y="2743200"/>
            <a:ext cx="2947482" cy="3346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endParaRPr lang="en-US" sz="1600" dirty="0">
              <a:solidFill>
                <a:schemeClr val="bg1"/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1600" b="1" dirty="0">
                <a:solidFill>
                  <a:schemeClr val="bg1"/>
                </a:solidFill>
              </a:rPr>
              <a:t>Orders Management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Pablo Rodriguez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1200" dirty="0">
                <a:solidFill>
                  <a:schemeClr val="bg1"/>
                </a:solidFill>
              </a:rPr>
              <a:t>Lewis Jackson</a:t>
            </a:r>
          </a:p>
        </p:txBody>
      </p:sp>
      <p:pic>
        <p:nvPicPr>
          <p:cNvPr id="1026" name="Picture 2" descr="https://cdn2.iconfinder.com/data/icons/picons-basic-2/57/basic2-011_shopping_cart-512.png">
            <a:extLst>
              <a:ext uri="{FF2B5EF4-FFF2-40B4-BE49-F238E27FC236}">
                <a16:creationId xmlns:a16="http://schemas.microsoft.com/office/drawing/2014/main" id="{93957B2D-D1CC-4BBD-870F-364D7CEB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9" y="3123507"/>
            <a:ext cx="601842" cy="60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2.iconfinder.com/data/icons/picons-essentials/71/mobile-512.png">
            <a:extLst>
              <a:ext uri="{FF2B5EF4-FFF2-40B4-BE49-F238E27FC236}">
                <a16:creationId xmlns:a16="http://schemas.microsoft.com/office/drawing/2014/main" id="{7982D27E-0A33-47F1-92A5-C5DA1EF5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39" y="2455698"/>
            <a:ext cx="643599" cy="5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AD5A4714-2EE0-4CE5-BEB2-E7F3EDA42F63}"/>
              </a:ext>
            </a:extLst>
          </p:cNvPr>
          <p:cNvSpPr/>
          <p:nvPr/>
        </p:nvSpPr>
        <p:spPr>
          <a:xfrm rot="16200000">
            <a:off x="4584791" y="3199200"/>
            <a:ext cx="382566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A813-56B2-43DB-B6BF-DEC798B1DC6D}"/>
              </a:ext>
            </a:extLst>
          </p:cNvPr>
          <p:cNvSpPr/>
          <p:nvPr/>
        </p:nvSpPr>
        <p:spPr>
          <a:xfrm>
            <a:off x="3686781" y="2339560"/>
            <a:ext cx="779445" cy="162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D7C3B1-12BB-4713-AE8C-56665898540B}"/>
              </a:ext>
            </a:extLst>
          </p:cNvPr>
          <p:cNvSpPr/>
          <p:nvPr/>
        </p:nvSpPr>
        <p:spPr>
          <a:xfrm>
            <a:off x="10458355" y="4014809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stock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3ED2AC-C5CD-46B2-A4D1-D7D8FF2E6965}"/>
              </a:ext>
            </a:extLst>
          </p:cNvPr>
          <p:cNvSpPr/>
          <p:nvPr/>
        </p:nvSpPr>
        <p:spPr>
          <a:xfrm>
            <a:off x="10268520" y="4999045"/>
            <a:ext cx="113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payments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0D8B4A-CA03-4D7A-8953-C7134F110214}"/>
              </a:ext>
            </a:extLst>
          </p:cNvPr>
          <p:cNvSpPr/>
          <p:nvPr/>
        </p:nvSpPr>
        <p:spPr>
          <a:xfrm>
            <a:off x="10131531" y="1266073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discounts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38CAAC-799C-4871-A54A-D717C8875248}"/>
              </a:ext>
            </a:extLst>
          </p:cNvPr>
          <p:cNvSpPr/>
          <p:nvPr/>
        </p:nvSpPr>
        <p:spPr>
          <a:xfrm>
            <a:off x="10204695" y="2787671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vouchers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73F1A-558D-4AA5-A2A9-1856F89B3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921" y="125931"/>
            <a:ext cx="4562904" cy="6409155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6781685E-22BA-480A-9584-1AA217FD1B49}"/>
              </a:ext>
            </a:extLst>
          </p:cNvPr>
          <p:cNvSpPr/>
          <p:nvPr/>
        </p:nvSpPr>
        <p:spPr>
          <a:xfrm rot="16423275">
            <a:off x="9690078" y="1298879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19E48D8-DA71-4B17-861C-2142C22927DF}"/>
              </a:ext>
            </a:extLst>
          </p:cNvPr>
          <p:cNvSpPr/>
          <p:nvPr/>
        </p:nvSpPr>
        <p:spPr>
          <a:xfrm rot="16200000">
            <a:off x="9690076" y="2831683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CF8BF32-B387-406C-80BC-7DC0B42DCD59}"/>
              </a:ext>
            </a:extLst>
          </p:cNvPr>
          <p:cNvSpPr/>
          <p:nvPr/>
        </p:nvSpPr>
        <p:spPr>
          <a:xfrm rot="16200000">
            <a:off x="9743272" y="5047491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D24C0A4A-BBBE-4F74-9C78-6848D23F5A50}"/>
              </a:ext>
            </a:extLst>
          </p:cNvPr>
          <p:cNvSpPr/>
          <p:nvPr/>
        </p:nvSpPr>
        <p:spPr>
          <a:xfrm rot="16200000">
            <a:off x="9729894" y="3991893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D5084D-C589-4670-AF16-5E85098788AB}"/>
              </a:ext>
            </a:extLst>
          </p:cNvPr>
          <p:cNvSpPr/>
          <p:nvPr/>
        </p:nvSpPr>
        <p:spPr>
          <a:xfrm>
            <a:off x="10422224" y="5856528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…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F7BED0DB-410A-4A44-8108-17BD4758FEFB}"/>
              </a:ext>
            </a:extLst>
          </p:cNvPr>
          <p:cNvSpPr/>
          <p:nvPr/>
        </p:nvSpPr>
        <p:spPr>
          <a:xfrm rot="16200000">
            <a:off x="9896976" y="5904974"/>
            <a:ext cx="293812" cy="24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1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problem of delivering 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B2E322-B897-433A-AC99-B470BD8E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problem that we face as software professionals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i="1" dirty="0"/>
              <a:t>If somebody thinks of a good idea, how do we deliver it to users as quickly as possible?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9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n6vMxj4_yMY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19" y="74536"/>
            <a:ext cx="9044619" cy="67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15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07D56F-7825-46BC-BAF0-57EC2C1BE058}"/>
              </a:ext>
            </a:extLst>
          </p:cNvPr>
          <p:cNvSpPr/>
          <p:nvPr/>
        </p:nvSpPr>
        <p:spPr>
          <a:xfrm>
            <a:off x="2305709" y="987270"/>
            <a:ext cx="7392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The story of a company… </a:t>
            </a:r>
            <a:r>
              <a:rPr lang="en-GB" dirty="0"/>
              <a:t>from Tim, with, a laptop and an idea to 100 teams…</a:t>
            </a:r>
          </a:p>
          <a:p>
            <a:r>
              <a:rPr lang="en-GB" i="1" dirty="0"/>
              <a:t>(It could be ASOS, could be not…)</a:t>
            </a:r>
          </a:p>
        </p:txBody>
      </p:sp>
      <p:pic>
        <p:nvPicPr>
          <p:cNvPr id="10" name="Picture 9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79C47BAA-2539-441C-9010-C6D1E5F028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2" r="23551" b="40563"/>
          <a:stretch/>
        </p:blipFill>
        <p:spPr>
          <a:xfrm>
            <a:off x="1595299" y="2187616"/>
            <a:ext cx="8751992" cy="297469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8A744CE-9988-48CB-BEAD-31191A0F2DD3}"/>
              </a:ext>
            </a:extLst>
          </p:cNvPr>
          <p:cNvSpPr/>
          <p:nvPr/>
        </p:nvSpPr>
        <p:spPr>
          <a:xfrm>
            <a:off x="231494" y="3206187"/>
            <a:ext cx="1334869" cy="1053297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illusions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B1B328-2975-4E42-A56D-E83116C98115}"/>
              </a:ext>
            </a:extLst>
          </p:cNvPr>
          <p:cNvSpPr/>
          <p:nvPr/>
        </p:nvSpPr>
        <p:spPr>
          <a:xfrm>
            <a:off x="10534892" y="3148314"/>
            <a:ext cx="1334869" cy="105329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drama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0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81ED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i.pinimg.com/originals/68/6b/43/686b43845e562d4829ca98903638c70d.jpg">
            <a:extLst>
              <a:ext uri="{FF2B5EF4-FFF2-40B4-BE49-F238E27FC236}">
                <a16:creationId xmlns:a16="http://schemas.microsoft.com/office/drawing/2014/main" id="{A65CA7B6-B42F-4731-8814-11A5F992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445" y="804334"/>
            <a:ext cx="6999109" cy="524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5C765D-A6A8-4EAB-835F-DFD8EE8B0311}"/>
              </a:ext>
            </a:extLst>
          </p:cNvPr>
          <p:cNvSpPr/>
          <p:nvPr/>
        </p:nvSpPr>
        <p:spPr>
          <a:xfrm>
            <a:off x="943030" y="89974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pic>
        <p:nvPicPr>
          <p:cNvPr id="3076" name="Picture 4" descr="http://www.projectmanage.com/files/bigstock-Hello-I-Am-Agile-Name-Tag-Stic-63135532-1024x703.jpg">
            <a:extLst>
              <a:ext uri="{FF2B5EF4-FFF2-40B4-BE49-F238E27FC236}">
                <a16:creationId xmlns:a16="http://schemas.microsoft.com/office/drawing/2014/main" id="{83EC3FB9-1C54-4F3B-9F83-1F7E64ED5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192">
            <a:off x="8023899" y="889472"/>
            <a:ext cx="2520636" cy="17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3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4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9400" y="336988"/>
            <a:ext cx="7019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Traditional </a:t>
            </a:r>
            <a:r>
              <a:rPr lang="en-GB" sz="2400" dirty="0">
                <a:solidFill>
                  <a:schemeClr val="accent1"/>
                </a:solidFill>
              </a:rPr>
              <a:t>value stream </a:t>
            </a:r>
            <a:r>
              <a:rPr lang="en-GB" sz="2400" dirty="0"/>
              <a:t>map for a feature or product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A67A22-2AA9-4D33-B999-4B737321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08" y="798653"/>
            <a:ext cx="7876447" cy="2257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60BA9-F160-40F6-BB0C-F252039E7A25}"/>
              </a:ext>
            </a:extLst>
          </p:cNvPr>
          <p:cNvSpPr/>
          <p:nvPr/>
        </p:nvSpPr>
        <p:spPr>
          <a:xfrm>
            <a:off x="5960962" y="972272"/>
            <a:ext cx="3576577" cy="9122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6ABFFE-825B-4550-BA47-B8F1CD8D3CAB}"/>
              </a:ext>
            </a:extLst>
          </p:cNvPr>
          <p:cNvGrpSpPr/>
          <p:nvPr/>
        </p:nvGrpSpPr>
        <p:grpSpPr>
          <a:xfrm>
            <a:off x="4498275" y="2974692"/>
            <a:ext cx="6736842" cy="2424523"/>
            <a:chOff x="4498275" y="2974692"/>
            <a:chExt cx="6736842" cy="24245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084ECE-B917-46D2-9A1B-B59FC6050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275" y="2974692"/>
              <a:ext cx="6736842" cy="2424523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F2E5462-4BF2-4D3A-A5A3-6F0F6F543A61}"/>
                </a:ext>
              </a:extLst>
            </p:cNvPr>
            <p:cNvSpPr/>
            <p:nvPr/>
          </p:nvSpPr>
          <p:spPr>
            <a:xfrm>
              <a:off x="7772400" y="4762500"/>
              <a:ext cx="34004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Up Arrow 6">
            <a:extLst>
              <a:ext uri="{FF2B5EF4-FFF2-40B4-BE49-F238E27FC236}">
                <a16:creationId xmlns:a16="http://schemas.microsoft.com/office/drawing/2014/main" id="{9FD67479-507A-4403-8095-F4656844E849}"/>
              </a:ext>
            </a:extLst>
          </p:cNvPr>
          <p:cNvSpPr/>
          <p:nvPr/>
        </p:nvSpPr>
        <p:spPr>
          <a:xfrm>
            <a:off x="7470456" y="1948535"/>
            <a:ext cx="792480" cy="12807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FAF84-4787-46D0-BD56-3E8CD9F3202D}"/>
              </a:ext>
            </a:extLst>
          </p:cNvPr>
          <p:cNvSpPr/>
          <p:nvPr/>
        </p:nvSpPr>
        <p:spPr>
          <a:xfrm>
            <a:off x="4773263" y="4752974"/>
            <a:ext cx="2724150" cy="2952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8453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631</TotalTime>
  <Words>715</Words>
  <Application>Microsoft Office PowerPoint</Application>
  <PresentationFormat>Widescreen</PresentationFormat>
  <Paragraphs>135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CamingoDosPro-Regular</vt:lpstr>
      <vt:lpstr>Corbel</vt:lpstr>
      <vt:lpstr>Wingdings 2</vt:lpstr>
      <vt:lpstr>Frame</vt:lpstr>
      <vt:lpstr>Continuous Delivery</vt:lpstr>
      <vt:lpstr>Who we are</vt:lpstr>
      <vt:lpstr>The problem of delivering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</vt:lpstr>
      <vt:lpstr>Problems are not only technical</vt:lpstr>
      <vt:lpstr>Continuous delivery</vt:lpstr>
      <vt:lpstr>PowerPoint Presentation</vt:lpstr>
      <vt:lpstr>PowerPoint Presentation</vt:lpstr>
      <vt:lpstr>Production ready</vt:lpstr>
      <vt:lpstr>Practices  Continuous Integration</vt:lpstr>
      <vt:lpstr>   &amp; demo  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Rodriguez</dc:creator>
  <cp:lastModifiedBy>Pablo Rodríguez</cp:lastModifiedBy>
  <cp:revision>57</cp:revision>
  <dcterms:created xsi:type="dcterms:W3CDTF">2017-09-14T10:25:05Z</dcterms:created>
  <dcterms:modified xsi:type="dcterms:W3CDTF">2017-09-16T12:49:37Z</dcterms:modified>
</cp:coreProperties>
</file>