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9"/>
  </p:notesMasterIdLst>
  <p:sldIdLst>
    <p:sldId id="267" r:id="rId2"/>
    <p:sldId id="268" r:id="rId3"/>
    <p:sldId id="266" r:id="rId4"/>
    <p:sldId id="270" r:id="rId5"/>
    <p:sldId id="288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58" r:id="rId21"/>
    <p:sldId id="265" r:id="rId22"/>
    <p:sldId id="272" r:id="rId23"/>
    <p:sldId id="273" r:id="rId24"/>
    <p:sldId id="274" r:id="rId25"/>
    <p:sldId id="256" r:id="rId26"/>
    <p:sldId id="257" r:id="rId27"/>
    <p:sldId id="262" r:id="rId28"/>
    <p:sldId id="286" r:id="rId29"/>
    <p:sldId id="287" r:id="rId30"/>
    <p:sldId id="283" r:id="rId31"/>
    <p:sldId id="277" r:id="rId32"/>
    <p:sldId id="279" r:id="rId33"/>
    <p:sldId id="280" r:id="rId34"/>
    <p:sldId id="281" r:id="rId35"/>
    <p:sldId id="282" r:id="rId36"/>
    <p:sldId id="284" r:id="rId37"/>
    <p:sldId id="26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 autoAdjust="0"/>
    <p:restoredTop sz="71311" autoAdjust="0"/>
  </p:normalViewPr>
  <p:slideViewPr>
    <p:cSldViewPr snapToGrid="0">
      <p:cViewPr varScale="1">
        <p:scale>
          <a:sx n="81" d="100"/>
          <a:sy n="81" d="100"/>
        </p:scale>
        <p:origin x="18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rgbClr val="FF0000"/>
            </a:solidFill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3789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24433" y="418055"/>
        <a:ext cx="1133435" cy="663546"/>
      </dsp:txXfrm>
    </dsp:sp>
    <dsp:sp modelId="{C751E3DA-53B7-4487-BDC2-F4E2C17785ED}">
      <dsp:nvSpPr>
        <dsp:cNvPr id="0" name=""/>
        <dsp:cNvSpPr/>
      </dsp:nvSpPr>
      <dsp:spPr>
        <a:xfrm>
          <a:off x="1295985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95985" y="662429"/>
        <a:ext cx="174329" cy="174799"/>
      </dsp:txXfrm>
    </dsp:sp>
    <dsp:sp modelId="{296A9984-7CF6-416B-9B21-B5FEA47C55C9}">
      <dsp:nvSpPr>
        <dsp:cNvPr id="0" name=""/>
        <dsp:cNvSpPr/>
      </dsp:nvSpPr>
      <dsp:spPr>
        <a:xfrm>
          <a:off x="1648402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669046" y="418055"/>
        <a:ext cx="1133435" cy="663546"/>
      </dsp:txXfrm>
    </dsp:sp>
    <dsp:sp modelId="{ED576797-01C1-46D3-887C-195D3594CA39}">
      <dsp:nvSpPr>
        <dsp:cNvPr id="0" name=""/>
        <dsp:cNvSpPr/>
      </dsp:nvSpPr>
      <dsp:spPr>
        <a:xfrm>
          <a:off x="2940599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0599" y="662429"/>
        <a:ext cx="174329" cy="174799"/>
      </dsp:txXfrm>
    </dsp:sp>
    <dsp:sp modelId="{F5C6A72A-9D2C-4745-B26F-575CF8618D03}">
      <dsp:nvSpPr>
        <dsp:cNvPr id="0" name=""/>
        <dsp:cNvSpPr/>
      </dsp:nvSpPr>
      <dsp:spPr>
        <a:xfrm>
          <a:off x="3293016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3313660" y="418055"/>
        <a:ext cx="1133435" cy="663546"/>
      </dsp:txXfrm>
    </dsp:sp>
    <dsp:sp modelId="{116ED283-3507-40EC-9A79-ABD655889884}">
      <dsp:nvSpPr>
        <dsp:cNvPr id="0" name=""/>
        <dsp:cNvSpPr/>
      </dsp:nvSpPr>
      <dsp:spPr>
        <a:xfrm>
          <a:off x="4585212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85212" y="662429"/>
        <a:ext cx="174329" cy="174799"/>
      </dsp:txXfrm>
    </dsp:sp>
    <dsp:sp modelId="{ECC4BB8B-284C-45F6-8F65-FD28FA9C87C0}">
      <dsp:nvSpPr>
        <dsp:cNvPr id="0" name=""/>
        <dsp:cNvSpPr/>
      </dsp:nvSpPr>
      <dsp:spPr>
        <a:xfrm>
          <a:off x="4937630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4958274" y="418055"/>
        <a:ext cx="1133435" cy="663546"/>
      </dsp:txXfrm>
    </dsp:sp>
    <dsp:sp modelId="{0F3B2544-4859-4C06-8C6F-C4D05CD0568A}">
      <dsp:nvSpPr>
        <dsp:cNvPr id="0" name=""/>
        <dsp:cNvSpPr/>
      </dsp:nvSpPr>
      <dsp:spPr>
        <a:xfrm>
          <a:off x="6229826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9826" y="662429"/>
        <a:ext cx="174329" cy="174799"/>
      </dsp:txXfrm>
    </dsp:sp>
    <dsp:sp modelId="{FF1A7F8A-E88D-429B-BE88-C08D2A1EEB2D}">
      <dsp:nvSpPr>
        <dsp:cNvPr id="0" name=""/>
        <dsp:cNvSpPr/>
      </dsp:nvSpPr>
      <dsp:spPr>
        <a:xfrm>
          <a:off x="6582243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6602887" y="418055"/>
        <a:ext cx="113343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are in charge of the services that form part of the platform orchestrating the lifecycle of an order, from the moment and orders is “</a:t>
            </a:r>
            <a:r>
              <a:rPr lang="en-GB" b="0" dirty="0"/>
              <a:t>placed</a:t>
            </a:r>
            <a:r>
              <a:rPr lang="en-GB" dirty="0"/>
              <a:t>” from the checkout to the point where it’s dispatched to the warehouse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Our team:</a:t>
            </a:r>
          </a:p>
          <a:p>
            <a:r>
              <a:rPr lang="en-GB" dirty="0"/>
              <a:t>20 members in one single team, 20+ micro services, </a:t>
            </a:r>
            <a:r>
              <a:rPr lang="en-GB" b="0" dirty="0"/>
              <a:t>30+</a:t>
            </a:r>
            <a:r>
              <a:rPr lang="en-GB" dirty="0"/>
              <a:t> deployments per day (any </a:t>
            </a:r>
            <a:r>
              <a:rPr lang="en-GB" dirty="0" err="1"/>
              <a:t>env</a:t>
            </a:r>
            <a:r>
              <a:rPr lang="en-GB" dirty="0"/>
              <a:t>), several releases to Production per week</a:t>
            </a:r>
          </a:p>
          <a:p>
            <a:endParaRPr lang="en-GB" dirty="0"/>
          </a:p>
          <a:p>
            <a:r>
              <a:rPr lang="en-GB" dirty="0"/>
              <a:t>If we weren’t following the continuous delivery principles, none of this would be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team introduce a change in the system that clashes with what the other team has</a:t>
            </a:r>
          </a:p>
          <a:p>
            <a:endParaRPr lang="en-GB" dirty="0"/>
          </a:p>
          <a:p>
            <a:r>
              <a:rPr lang="en-GB" dirty="0"/>
              <a:t>The earliest integration point between both teams is Production, so this is the environment that blows up</a:t>
            </a:r>
          </a:p>
          <a:p>
            <a:endParaRPr lang="en-GB" dirty="0"/>
          </a:p>
          <a:p>
            <a:r>
              <a:rPr lang="en-GB" dirty="0"/>
              <a:t>Since the configuration and the deployment process is handled manually, reverting to a previous stable point is very costly and time consuming</a:t>
            </a:r>
          </a:p>
          <a:p>
            <a:endParaRPr lang="en-GB" dirty="0"/>
          </a:p>
          <a:p>
            <a:r>
              <a:rPr lang="en-GB" dirty="0"/>
              <a:t>Downtime for the company, and pain for both teams to fix the mess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0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after a long weekend working until late in the night the company decides that they need </a:t>
            </a:r>
            <a:r>
              <a:rPr lang="en-GB" b="1" dirty="0"/>
              <a:t>stability</a:t>
            </a:r>
          </a:p>
          <a:p>
            <a:endParaRPr lang="en-GB" b="1" dirty="0"/>
          </a:p>
          <a:p>
            <a:r>
              <a:rPr lang="en-GB" b="0" dirty="0"/>
              <a:t>So they </a:t>
            </a:r>
            <a:r>
              <a:rPr lang="en-GB" b="1" dirty="0"/>
              <a:t>hire “operations</a:t>
            </a:r>
            <a:r>
              <a:rPr lang="en-GB" b="0" dirty="0"/>
              <a:t>” people, to be in charge of the deployments to production</a:t>
            </a:r>
          </a:p>
          <a:p>
            <a:endParaRPr lang="en-GB" b="0" dirty="0"/>
          </a:p>
          <a:p>
            <a:r>
              <a:rPr lang="en-GB" b="0" dirty="0"/>
              <a:t>And they </a:t>
            </a:r>
            <a:r>
              <a:rPr lang="en-GB" b="1" dirty="0"/>
              <a:t>block the access to Production </a:t>
            </a:r>
            <a:r>
              <a:rPr lang="en-GB" b="0" dirty="0"/>
              <a:t>to everybody but “Ops”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9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Stability is restored, but now the process is way </a:t>
            </a:r>
            <a:r>
              <a:rPr lang="en-GB" b="1" dirty="0"/>
              <a:t>slower</a:t>
            </a:r>
            <a:r>
              <a:rPr lang="en-GB" dirty="0"/>
              <a:t> than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the companies find is always the same… throw more people. Problem solved. Right?</a:t>
            </a:r>
          </a:p>
          <a:p>
            <a:endParaRPr lang="en-GB" dirty="0"/>
          </a:p>
          <a:p>
            <a:r>
              <a:rPr lang="en-GB" dirty="0"/>
              <a:t>Problem, the more people, the bigger and more complex the platform, the codebase and the deployment process</a:t>
            </a:r>
          </a:p>
          <a:p>
            <a:endParaRPr lang="en-GB" dirty="0"/>
          </a:p>
          <a:p>
            <a:r>
              <a:rPr lang="en-GB" dirty="0"/>
              <a:t>Remember that all these environments are still being manually configured, so the differences between what each team has are becoming nearly impossible to manually handle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3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Ops people miss one of the steps in the, now long, deployment process. </a:t>
            </a:r>
          </a:p>
          <a:p>
            <a:endParaRPr lang="en-GB" dirty="0"/>
          </a:p>
          <a:p>
            <a:r>
              <a:rPr lang="en-GB" dirty="0"/>
              <a:t>Or there were two changes from 2 teams, in the batch of 10 changes to release today, that clashed</a:t>
            </a:r>
          </a:p>
          <a:p>
            <a:endParaRPr lang="en-GB" dirty="0"/>
          </a:p>
          <a:p>
            <a:r>
              <a:rPr lang="en-GB" dirty="0"/>
              <a:t>Now the consequences and the downtime are even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9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company hires Release Managers, to coordinate the releases and the dependencies between them</a:t>
            </a:r>
          </a:p>
          <a:p>
            <a:endParaRPr lang="en-GB" dirty="0"/>
          </a:p>
          <a:p>
            <a:r>
              <a:rPr lang="en-GB" dirty="0"/>
              <a:t>This makes the process slower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2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does the company to go faster?</a:t>
            </a:r>
          </a:p>
          <a:p>
            <a:endParaRPr lang="en-GB" dirty="0"/>
          </a:p>
          <a:p>
            <a:r>
              <a:rPr lang="en-GB" dirty="0"/>
              <a:t>Again, throw more people at the problem</a:t>
            </a:r>
          </a:p>
          <a:p>
            <a:endParaRPr lang="en-GB" dirty="0"/>
          </a:p>
          <a:p>
            <a:r>
              <a:rPr lang="en-GB" dirty="0"/>
              <a:t>The result? The codebase is now huge, also the differences between environments, the deployment process has now many </a:t>
            </a:r>
            <a:r>
              <a:rPr lang="en-GB" dirty="0" err="1"/>
              <a:t>many</a:t>
            </a:r>
            <a:r>
              <a:rPr lang="en-GB" dirty="0"/>
              <a:t> steps that have to be done in rigorous order…</a:t>
            </a:r>
          </a:p>
          <a:p>
            <a:endParaRPr lang="en-GB" dirty="0"/>
          </a:p>
          <a:p>
            <a:r>
              <a:rPr lang="en-GB" dirty="0"/>
              <a:t>Release managers try to deal with the risk, but as dependencies get bigger, the slots to go to Prod with a release become more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1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You’ve been taught many agile techniques these days: how to coordinate in teams, how to plan the work, how to build a healthy team culture…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without the continuous delivery ideas and techniques, you are missing a piece of the puzzle.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agile manifesto says: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Customer collaboration </a:t>
            </a:r>
            <a:r>
              <a:rPr lang="en-GB" i="1" dirty="0"/>
              <a:t>over contract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Responding to change</a:t>
            </a:r>
            <a:r>
              <a:rPr lang="en-US" b="0" i="1" dirty="0"/>
              <a:t> over following a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To do that I need to be able to release my software in the shortest time possible, and very frequently.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How to “technically” do it is what we’ll see in these sessions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of all, let’s start with the </a:t>
            </a:r>
            <a:r>
              <a:rPr lang="en-GB" b="1" dirty="0"/>
              <a:t>problem</a:t>
            </a:r>
          </a:p>
          <a:p>
            <a:endParaRPr lang="en-GB" dirty="0"/>
          </a:p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problems usually arise </a:t>
            </a:r>
            <a:r>
              <a:rPr lang="en-GB" b="1" dirty="0"/>
              <a:t>here.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8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 that until the code is deployed to the Production </a:t>
            </a:r>
            <a:r>
              <a:rPr lang="en-GB" dirty="0" err="1"/>
              <a:t>environement</a:t>
            </a:r>
            <a:r>
              <a:rPr lang="en-GB" dirty="0"/>
              <a:t>, we have provided </a:t>
            </a:r>
            <a:r>
              <a:rPr lang="en-GB" b="1" dirty="0"/>
              <a:t>NO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problem then is the </a:t>
            </a:r>
            <a:r>
              <a:rPr lang="en-GB" b="1" dirty="0"/>
              <a:t>lead time </a:t>
            </a:r>
            <a:r>
              <a:rPr lang="en-GB" b="0" dirty="0"/>
              <a:t>(“</a:t>
            </a:r>
            <a:r>
              <a:rPr lang="en-GB" b="1" dirty="0"/>
              <a:t>from concept to production”</a:t>
            </a:r>
            <a:r>
              <a:rPr lang="en-GB" b="0" dirty="0"/>
              <a:t>) is too big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we have to do is taking this whole cycle, and making it an iteration, a loop</a:t>
            </a:r>
          </a:p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only way is to repeat it, over and over, iterating and improving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33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CI server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application, minify the files 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backups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74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automated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stuff to do,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3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Lot’s of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3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Bugs reduced</a:t>
            </a:r>
          </a:p>
          <a:p>
            <a:r>
              <a:rPr lang="en-GB" dirty="0"/>
              <a:t>But more stuff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 and green team want to try out new things with the server (the only one) without affecting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6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teams are making changes in the configuration of the environments manually</a:t>
            </a:r>
          </a:p>
          <a:p>
            <a:pPr marL="171450" indent="-171450">
              <a:buFontTx/>
              <a:buChar char="-"/>
            </a:pPr>
            <a:r>
              <a:rPr lang="en-GB" dirty="0"/>
              <a:t>Environments start to differ</a:t>
            </a:r>
          </a:p>
          <a:p>
            <a:pPr marL="171450" indent="-171450">
              <a:buFontTx/>
              <a:buChar char="-"/>
            </a:pPr>
            <a:r>
              <a:rPr lang="en-GB" dirty="0"/>
              <a:t>If the process is not automatic people forgets to do it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dirty="0"/>
              <a:t>The deployment process is manual:</a:t>
            </a:r>
          </a:p>
          <a:p>
            <a:pPr marL="171450" indent="-171450">
              <a:buFontTx/>
              <a:buChar char="-"/>
            </a:pPr>
            <a:r>
              <a:rPr lang="en-GB" dirty="0"/>
              <a:t>Error prone</a:t>
            </a:r>
          </a:p>
          <a:p>
            <a:pPr marL="171450" indent="-171450">
              <a:buFontTx/>
              <a:buChar char="-"/>
            </a:pPr>
            <a:r>
              <a:rPr lang="en-GB" dirty="0"/>
              <a:t>Not easily reproducible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The teams only test their changes in a production-like environment… when they get to production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“This </a:t>
            </a:r>
            <a:r>
              <a:rPr lang="en-GB" dirty="0" err="1"/>
              <a:t>ain’t</a:t>
            </a:r>
            <a:r>
              <a:rPr lang="en-GB" dirty="0"/>
              <a:t> </a:t>
            </a:r>
            <a:r>
              <a:rPr lang="en-GB" dirty="0" err="1"/>
              <a:t>gonna</a:t>
            </a:r>
            <a:r>
              <a:rPr lang="en-GB" dirty="0"/>
              <a:t> end well…”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4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8FB0D6-DAF6-42D1-8C44-DBC81562538B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660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1A4E4E-93AD-4FAC-9DF9-4B8433B0FFF4}"/>
              </a:ext>
            </a:extLst>
          </p:cNvPr>
          <p:cNvGrpSpPr/>
          <p:nvPr/>
        </p:nvGrpSpPr>
        <p:grpSpPr>
          <a:xfrm>
            <a:off x="4049466" y="590550"/>
            <a:ext cx="7519401" cy="5912809"/>
            <a:chOff x="4049466" y="590550"/>
            <a:chExt cx="7519401" cy="5912809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7877E-9A7B-4B80-A91B-3EB94FC37399}"/>
                </a:ext>
              </a:extLst>
            </p:cNvPr>
            <p:cNvSpPr/>
            <p:nvPr/>
          </p:nvSpPr>
          <p:spPr>
            <a:xfrm flipH="1">
              <a:off x="6441569" y="789099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4" name="Picture 6" descr="https://d30y9cdsu7xlg0.cloudfront.net/png/140329-200.png">
              <a:extLst>
                <a:ext uri="{FF2B5EF4-FFF2-40B4-BE49-F238E27FC236}">
                  <a16:creationId xmlns:a16="http://schemas.microsoft.com/office/drawing/2014/main" id="{D8682944-72B6-4776-BB74-44C29F688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3867" y="459835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014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429ECC-C4B3-493B-A843-22EB33D390F0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7877E-9A7B-4B80-A91B-3EB94FC37399}"/>
                </a:ext>
              </a:extLst>
            </p:cNvPr>
            <p:cNvSpPr/>
            <p:nvPr/>
          </p:nvSpPr>
          <p:spPr>
            <a:xfrm flipH="1">
              <a:off x="6441569" y="789099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450AF6-0ED9-49AB-954F-32F63C68547B}"/>
                </a:ext>
              </a:extLst>
            </p:cNvPr>
            <p:cNvSpPr/>
            <p:nvPr/>
          </p:nvSpPr>
          <p:spPr>
            <a:xfrm rot="5400000">
              <a:off x="4860313" y="3486470"/>
              <a:ext cx="325072" cy="25733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C78781-269A-4CE7-8326-D315CE12A8A9}"/>
                </a:ext>
              </a:extLst>
            </p:cNvPr>
            <p:cNvSpPr/>
            <p:nvPr/>
          </p:nvSpPr>
          <p:spPr>
            <a:xfrm rot="5400000">
              <a:off x="4838308" y="2281959"/>
              <a:ext cx="325072" cy="25733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95838F6-5D69-4387-8A5B-DAE1DE25FC64}"/>
                </a:ext>
              </a:extLst>
            </p:cNvPr>
            <p:cNvSpPr/>
            <p:nvPr/>
          </p:nvSpPr>
          <p:spPr>
            <a:xfrm rot="5400000">
              <a:off x="6452654" y="874826"/>
              <a:ext cx="325072" cy="25733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Picture 2" descr="https://www.shareicon.net/data/512x512/2015/11/13/671415_sound_512x512.png">
            <a:extLst>
              <a:ext uri="{FF2B5EF4-FFF2-40B4-BE49-F238E27FC236}">
                <a16:creationId xmlns:a16="http://schemas.microsoft.com/office/drawing/2014/main" id="{8D28E582-91DB-42EB-9720-B34F41B5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129">
            <a:off x="6681597" y="207116"/>
            <a:ext cx="1497836" cy="14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8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olfian.com/wp-content/uploads/2016/08/Meme-Happy-friday-oh-wait-im-working-all-weekend-Picture.jpg">
            <a:extLst>
              <a:ext uri="{FF2B5EF4-FFF2-40B4-BE49-F238E27FC236}">
                <a16:creationId xmlns:a16="http://schemas.microsoft.com/office/drawing/2014/main" id="{316E0518-0695-412B-9D38-0EA2D97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6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</a:t>
            </a:r>
            <a:r>
              <a:rPr lang="en-GB" sz="2000" dirty="0" err="1"/>
              <a:t>ft</a:t>
            </a:r>
            <a:r>
              <a:rPr lang="en-GB" sz="2000" dirty="0"/>
              <a:t> teams: red &amp; green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F5338-BE8E-40CC-B7DD-6833F2C77777}"/>
              </a:ext>
            </a:extLst>
          </p:cNvPr>
          <p:cNvGrpSpPr/>
          <p:nvPr/>
        </p:nvGrpSpPr>
        <p:grpSpPr>
          <a:xfrm>
            <a:off x="4049466" y="404091"/>
            <a:ext cx="5391150" cy="5863687"/>
            <a:chOff x="4049466" y="404091"/>
            <a:chExt cx="5391150" cy="5863687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400348" y="502645"/>
              <a:ext cx="455883" cy="895989"/>
            </a:xfrm>
            <a:prstGeom prst="rect">
              <a:avLst/>
            </a:prstGeom>
          </p:spPr>
        </p:pic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99459B1E-B23A-40F4-AD77-B584B9DF3FEF}"/>
                </a:ext>
              </a:extLst>
            </p:cNvPr>
            <p:cNvSpPr/>
            <p:nvPr/>
          </p:nvSpPr>
          <p:spPr>
            <a:xfrm rot="5400000">
              <a:off x="7212214" y="90800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AF3CE52F-783C-4723-80A3-FAB0E74E4108}"/>
                </a:ext>
              </a:extLst>
            </p:cNvPr>
            <p:cNvSpPr/>
            <p:nvPr/>
          </p:nvSpPr>
          <p:spPr>
            <a:xfrm rot="5400000">
              <a:off x="6991891" y="914287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1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2115F1AC-6610-415E-B703-F8C55F8DD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303777" y="374042"/>
            <a:ext cx="455883" cy="89598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02D73FE-5357-4EA1-864F-A1660222A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577589" y="396255"/>
            <a:ext cx="455883" cy="895989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076" name="Picture 4" descr="Image result for github icon">
            <a:extLst>
              <a:ext uri="{FF2B5EF4-FFF2-40B4-BE49-F238E27FC236}">
                <a16:creationId xmlns:a16="http://schemas.microsoft.com/office/drawing/2014/main" id="{60D83C29-A459-4599-905C-713F3437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50" y="5749291"/>
            <a:ext cx="542758" cy="5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4705650" y="3918529"/>
            <a:ext cx="423864" cy="1028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083DD-422D-4276-9581-DBF80E5D6C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5119989" y="3978708"/>
            <a:ext cx="404811" cy="95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07AFEA-9D34-477F-BFD1-951C643E6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4298538" y="4088996"/>
            <a:ext cx="376239" cy="886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A1D874-7B97-4808-97B8-402A46A5E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4862650" y="4432860"/>
            <a:ext cx="452931" cy="868908"/>
          </a:xfrm>
          <a:prstGeom prst="rect">
            <a:avLst/>
          </a:prstGeom>
        </p:spPr>
      </p:pic>
      <p:pic>
        <p:nvPicPr>
          <p:cNvPr id="14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5A6666B4-D0A9-441C-95E1-55B33666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18" y="2040980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-Down 3">
            <a:extLst>
              <a:ext uri="{FF2B5EF4-FFF2-40B4-BE49-F238E27FC236}">
                <a16:creationId xmlns:a16="http://schemas.microsoft.com/office/drawing/2014/main" id="{CE645A06-4630-4A09-B561-67003B5AFB89}"/>
              </a:ext>
            </a:extLst>
          </p:cNvPr>
          <p:cNvSpPr/>
          <p:nvPr/>
        </p:nvSpPr>
        <p:spPr>
          <a:xfrm>
            <a:off x="7407561" y="5387748"/>
            <a:ext cx="214700" cy="3143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9735D2-3C61-4999-894A-6D16CBB4D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5524800" y="3918529"/>
            <a:ext cx="423864" cy="1028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9AF84-8CD9-4CFA-A79C-BF44DDEE7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5319138" y="4403667"/>
            <a:ext cx="376239" cy="886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D5E561-73A9-43F2-AB70-4592557FE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4527711" y="4298849"/>
            <a:ext cx="404811" cy="951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EECA9C-AF40-4F40-A7F5-6C43BE6FE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6396538" y="3918529"/>
            <a:ext cx="423864" cy="10286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2D4956-59FA-4BB0-AC83-FBD5916DE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6810877" y="3978708"/>
            <a:ext cx="404811" cy="951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C5A5D8-5F6D-4AAD-BB47-3CC0D6BC3A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5989426" y="4088996"/>
            <a:ext cx="376239" cy="8867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E1449F-E512-4B91-A061-A1A972CA1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6586615" y="4412043"/>
            <a:ext cx="452931" cy="8689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77C58A-D87A-495A-8672-270402A2A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7215688" y="3918529"/>
            <a:ext cx="423864" cy="10286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D38012-80A6-4062-AE39-A777B0BEC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6218599" y="4298849"/>
            <a:ext cx="404811" cy="9515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F34A72-C7F7-43BB-AEF0-DF1FFC738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7002750" y="4298849"/>
            <a:ext cx="404811" cy="951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CB9234-D470-4EE3-A8C6-8B01A65528B8}"/>
              </a:ext>
            </a:extLst>
          </p:cNvPr>
          <p:cNvSpPr/>
          <p:nvPr/>
        </p:nvSpPr>
        <p:spPr>
          <a:xfrm flipV="1">
            <a:off x="4049465" y="5311490"/>
            <a:ext cx="7144051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D222FCD1-FC71-44F9-89AE-A89A0D5E1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74" y="3205154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46620789-EB91-4A71-B783-6EF7D977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95" y="3205153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C23B28-7A31-4BF3-984C-D5932A019243}"/>
              </a:ext>
            </a:extLst>
          </p:cNvPr>
          <p:cNvSpPr/>
          <p:nvPr/>
        </p:nvSpPr>
        <p:spPr>
          <a:xfrm flipV="1">
            <a:off x="4049465" y="1706318"/>
            <a:ext cx="7144051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04FFDB-1F58-4F47-949E-E0F9C14441C6}"/>
              </a:ext>
            </a:extLst>
          </p:cNvPr>
          <p:cNvSpPr/>
          <p:nvPr/>
        </p:nvSpPr>
        <p:spPr>
          <a:xfrm>
            <a:off x="4950636" y="2924294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AA873C2-F0BA-48B9-AF87-DA2E69846E86}"/>
              </a:ext>
            </a:extLst>
          </p:cNvPr>
          <p:cNvSpPr/>
          <p:nvPr/>
        </p:nvSpPr>
        <p:spPr>
          <a:xfrm>
            <a:off x="6753743" y="291683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C9346C7-F12B-467C-BA06-F24F4F3EE0A0}"/>
              </a:ext>
            </a:extLst>
          </p:cNvPr>
          <p:cNvSpPr/>
          <p:nvPr/>
        </p:nvSpPr>
        <p:spPr>
          <a:xfrm>
            <a:off x="6418740" y="144585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634039C-F1C6-4010-9ECE-B7344B907C93}"/>
              </a:ext>
            </a:extLst>
          </p:cNvPr>
          <p:cNvSpPr/>
          <p:nvPr/>
        </p:nvSpPr>
        <p:spPr>
          <a:xfrm>
            <a:off x="6667231" y="144673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7CE21441-F917-4940-A48A-97A539AD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95" y="2047128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Up 36">
            <a:extLst>
              <a:ext uri="{FF2B5EF4-FFF2-40B4-BE49-F238E27FC236}">
                <a16:creationId xmlns:a16="http://schemas.microsoft.com/office/drawing/2014/main" id="{967C269A-FC3F-4D82-96FA-E5F523C70711}"/>
              </a:ext>
            </a:extLst>
          </p:cNvPr>
          <p:cNvSpPr/>
          <p:nvPr/>
        </p:nvSpPr>
        <p:spPr>
          <a:xfrm>
            <a:off x="4966406" y="1773418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808865A4-555C-4E39-9BF6-F1B960DB0A12}"/>
              </a:ext>
            </a:extLst>
          </p:cNvPr>
          <p:cNvSpPr/>
          <p:nvPr/>
        </p:nvSpPr>
        <p:spPr>
          <a:xfrm>
            <a:off x="6759660" y="1784526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7AA44A-FD5C-4FE4-ACC2-924CA01507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376317" y="511347"/>
            <a:ext cx="455883" cy="89598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8169545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694860D7-82A5-4DE3-A6F5-BF0D1ED1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8054267" y="3913050"/>
            <a:ext cx="423864" cy="10286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865A319-9C68-401C-91DE-D4EE2F0DF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8468606" y="3973229"/>
            <a:ext cx="404811" cy="9515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99A0C1E-725C-4DD2-918C-924504829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7647155" y="4083517"/>
            <a:ext cx="376239" cy="88677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2C948A8-D7E7-4AF5-AC20-EEF0FD52D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8244344" y="4406564"/>
            <a:ext cx="452931" cy="868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5016CA-2C0F-49AA-A553-2F1557F17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8873417" y="3913050"/>
            <a:ext cx="423864" cy="10286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5152B55-8F0D-4800-B14A-D18E36FD48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7876328" y="4293370"/>
            <a:ext cx="404811" cy="9515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B3998A-C7EC-434A-B97B-08DA7309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8660479" y="4293370"/>
            <a:ext cx="404811" cy="951527"/>
          </a:xfrm>
          <a:prstGeom prst="rect">
            <a:avLst/>
          </a:prstGeom>
        </p:spPr>
      </p:pic>
      <p:pic>
        <p:nvPicPr>
          <p:cNvPr id="49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ED3FA6B0-252E-44BE-AD13-FEE93B76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24" y="3199674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rrow: Up 49">
            <a:extLst>
              <a:ext uri="{FF2B5EF4-FFF2-40B4-BE49-F238E27FC236}">
                <a16:creationId xmlns:a16="http://schemas.microsoft.com/office/drawing/2014/main" id="{7F6B2186-272B-427C-BCB2-0F05FF5B8C72}"/>
              </a:ext>
            </a:extLst>
          </p:cNvPr>
          <p:cNvSpPr/>
          <p:nvPr/>
        </p:nvSpPr>
        <p:spPr>
          <a:xfrm>
            <a:off x="8411472" y="2911358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187D0594-04E5-4F47-BBC3-70BDDB01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24" y="2041649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Up 51">
            <a:extLst>
              <a:ext uri="{FF2B5EF4-FFF2-40B4-BE49-F238E27FC236}">
                <a16:creationId xmlns:a16="http://schemas.microsoft.com/office/drawing/2014/main" id="{A921A745-C389-44CD-8DFE-2EA03A7E3FF8}"/>
              </a:ext>
            </a:extLst>
          </p:cNvPr>
          <p:cNvSpPr/>
          <p:nvPr/>
        </p:nvSpPr>
        <p:spPr>
          <a:xfrm>
            <a:off x="8417389" y="1779047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B98CD67-A7FE-40BA-BDB3-7C813541E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9702072" y="3902611"/>
            <a:ext cx="423864" cy="10286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2875C51-6198-457A-BC1D-2F438AB995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10116411" y="3962790"/>
            <a:ext cx="404811" cy="95152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5F17327-B13F-47FF-813D-77CDFB7192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9294960" y="4073078"/>
            <a:ext cx="376239" cy="88677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DAFBF4-F7C8-493C-96B6-FB7A7B346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9892149" y="4396125"/>
            <a:ext cx="452931" cy="8689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0C7589-9B0B-43DB-B39B-03E32257B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10521222" y="3902611"/>
            <a:ext cx="423864" cy="102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FEFD760-5498-4D62-8FC9-AD750F141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9524133" y="4282931"/>
            <a:ext cx="404811" cy="95152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5F4549E-BCF8-4E83-B903-A59700744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10308284" y="4282931"/>
            <a:ext cx="404811" cy="951527"/>
          </a:xfrm>
          <a:prstGeom prst="rect">
            <a:avLst/>
          </a:prstGeom>
        </p:spPr>
      </p:pic>
      <p:pic>
        <p:nvPicPr>
          <p:cNvPr id="60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1EDCB5A5-DC08-4DDE-B143-AEFB58BF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29" y="3189235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Arrow: Up 60">
            <a:extLst>
              <a:ext uri="{FF2B5EF4-FFF2-40B4-BE49-F238E27FC236}">
                <a16:creationId xmlns:a16="http://schemas.microsoft.com/office/drawing/2014/main" id="{CBEB6372-0545-4531-9C90-C2AE3DC20544}"/>
              </a:ext>
            </a:extLst>
          </p:cNvPr>
          <p:cNvSpPr/>
          <p:nvPr/>
        </p:nvSpPr>
        <p:spPr>
          <a:xfrm>
            <a:off x="10059277" y="2900919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42326D39-0EC1-4A66-86C7-B7737F4A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29" y="2031210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rrow: Up 62">
            <a:extLst>
              <a:ext uri="{FF2B5EF4-FFF2-40B4-BE49-F238E27FC236}">
                <a16:creationId xmlns:a16="http://schemas.microsoft.com/office/drawing/2014/main" id="{E257B3F9-4C78-4191-ADB6-7C8C7B7CCB35}"/>
              </a:ext>
            </a:extLst>
          </p:cNvPr>
          <p:cNvSpPr/>
          <p:nvPr/>
        </p:nvSpPr>
        <p:spPr>
          <a:xfrm>
            <a:off x="10065194" y="1768608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830F942B-A517-474E-836A-EA0BC415C689}"/>
              </a:ext>
            </a:extLst>
          </p:cNvPr>
          <p:cNvSpPr/>
          <p:nvPr/>
        </p:nvSpPr>
        <p:spPr>
          <a:xfrm>
            <a:off x="6897975" y="144608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D752BBDB-D742-49A9-91F5-3DF72E4530EA}"/>
              </a:ext>
            </a:extLst>
          </p:cNvPr>
          <p:cNvSpPr/>
          <p:nvPr/>
        </p:nvSpPr>
        <p:spPr>
          <a:xfrm>
            <a:off x="7121979" y="144409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D2FBC09B-5877-4540-964A-47525BCCDB40}"/>
              </a:ext>
            </a:extLst>
          </p:cNvPr>
          <p:cNvSpPr/>
          <p:nvPr/>
        </p:nvSpPr>
        <p:spPr>
          <a:xfrm>
            <a:off x="6171495" y="144664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664FAC29-572E-4806-99A6-9F71CD112D8C}"/>
              </a:ext>
            </a:extLst>
          </p:cNvPr>
          <p:cNvSpPr/>
          <p:nvPr/>
        </p:nvSpPr>
        <p:spPr>
          <a:xfrm>
            <a:off x="5939505" y="144141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9B301-BBD8-44F0-83F7-BAA610C5A26A}"/>
              </a:ext>
            </a:extLst>
          </p:cNvPr>
          <p:cNvGrpSpPr/>
          <p:nvPr/>
        </p:nvGrpSpPr>
        <p:grpSpPr>
          <a:xfrm>
            <a:off x="7162433" y="628946"/>
            <a:ext cx="790975" cy="612000"/>
            <a:chOff x="7039546" y="721644"/>
            <a:chExt cx="790975" cy="61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7E2640-189B-4CB1-97C3-68368209A45E}"/>
                </a:ext>
              </a:extLst>
            </p:cNvPr>
            <p:cNvSpPr/>
            <p:nvPr/>
          </p:nvSpPr>
          <p:spPr>
            <a:xfrm>
              <a:off x="7039546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ECC6A51-C51C-494D-A809-78CE9ADE5D3F}"/>
                </a:ext>
              </a:extLst>
            </p:cNvPr>
            <p:cNvSpPr/>
            <p:nvPr/>
          </p:nvSpPr>
          <p:spPr>
            <a:xfrm>
              <a:off x="7123033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F54378-86E9-461F-910B-0AD4CD3D1E67}"/>
                </a:ext>
              </a:extLst>
            </p:cNvPr>
            <p:cNvSpPr/>
            <p:nvPr/>
          </p:nvSpPr>
          <p:spPr>
            <a:xfrm>
              <a:off x="7169945" y="869156"/>
              <a:ext cx="117644" cy="31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232DBA-44B1-46F9-9705-18F5BC034FCA}"/>
                </a:ext>
              </a:extLst>
            </p:cNvPr>
            <p:cNvSpPr/>
            <p:nvPr/>
          </p:nvSpPr>
          <p:spPr>
            <a:xfrm>
              <a:off x="7282486" y="869156"/>
              <a:ext cx="19609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9BC74F-73DF-4760-A6FA-3E65816BFEB3}"/>
                </a:ext>
              </a:extLst>
            </p:cNvPr>
            <p:cNvSpPr/>
            <p:nvPr/>
          </p:nvSpPr>
          <p:spPr>
            <a:xfrm>
              <a:off x="7477547" y="869156"/>
              <a:ext cx="125784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48DC978-612C-4978-B53B-FBF08659A45F}"/>
                </a:ext>
              </a:extLst>
            </p:cNvPr>
            <p:cNvSpPr/>
            <p:nvPr/>
          </p:nvSpPr>
          <p:spPr>
            <a:xfrm>
              <a:off x="7603331" y="721644"/>
              <a:ext cx="227190" cy="612000"/>
            </a:xfrm>
            <a:prstGeom prst="rightArrow">
              <a:avLst>
                <a:gd name="adj1" fmla="val 5162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9" name="Picture 6" descr="https://d30y9cdsu7xlg0.cloudfront.net/png/140329-200.png">
            <a:extLst>
              <a:ext uri="{FF2B5EF4-FFF2-40B4-BE49-F238E27FC236}">
                <a16:creationId xmlns:a16="http://schemas.microsoft.com/office/drawing/2014/main" id="{9B23E846-C254-4B9E-ACD3-EFA0AFE2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80" y="168185"/>
            <a:ext cx="1245590" cy="12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51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EA9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s://i.imgflip.com/19kok2.jpg">
            <a:extLst>
              <a:ext uri="{FF2B5EF4-FFF2-40B4-BE49-F238E27FC236}">
                <a16:creationId xmlns:a16="http://schemas.microsoft.com/office/drawing/2014/main" id="{205578A7-6E25-48C8-88F0-C0DA253B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58" y="804334"/>
            <a:ext cx="6175684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r>
              <a:rPr lang="en-GB" sz="2000" dirty="0"/>
              <a:t>1 </a:t>
            </a:r>
            <a:r>
              <a:rPr lang="en-GB" sz="2000" dirty="0" err="1"/>
              <a:t>rel</a:t>
            </a:r>
            <a:r>
              <a:rPr lang="en-GB" sz="2000" dirty="0"/>
              <a:t> management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6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9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7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vignette4.wikia.nocookie.net/cardfight/images/f/f4/A-Third-of-Leads-Are-Not-Getting-Called-Back-skeleton-waiting-image.jpg/revision/latest?cb=20151204065950">
            <a:extLst>
              <a:ext uri="{FF2B5EF4-FFF2-40B4-BE49-F238E27FC236}">
                <a16:creationId xmlns:a16="http://schemas.microsoft.com/office/drawing/2014/main" id="{5E2955BE-7E07-40BE-BC1E-775EE459B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3607693" y="758952"/>
            <a:ext cx="8047304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E6B5D8-E078-4A2A-9053-8F86AB31B9D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50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endParaRPr lang="en-GB" sz="2000" dirty="0"/>
          </a:p>
          <a:p>
            <a:r>
              <a:rPr lang="en-GB" sz="2000" dirty="0"/>
              <a:t>1 release = 3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37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607220" y="297858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B04C28E-E3FD-49B2-AD3C-390DD3A5BC3F}"/>
              </a:ext>
            </a:extLst>
          </p:cNvPr>
          <p:cNvSpPr/>
          <p:nvPr/>
        </p:nvSpPr>
        <p:spPr>
          <a:xfrm rot="16200000">
            <a:off x="9722552" y="134024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093A4-27E6-42E2-9550-A0C71C3F2148}"/>
              </a:ext>
            </a:extLst>
          </p:cNvPr>
          <p:cNvSpPr/>
          <p:nvPr/>
        </p:nvSpPr>
        <p:spPr>
          <a:xfrm>
            <a:off x="10108983" y="246522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394A35-687D-4DDD-BD93-4717497E8822}"/>
              </a:ext>
            </a:extLst>
          </p:cNvPr>
          <p:cNvSpPr/>
          <p:nvPr/>
        </p:nvSpPr>
        <p:spPr>
          <a:xfrm rot="16200000">
            <a:off x="9700004" y="253939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5EFD2-1FAB-4794-AC53-911C92432270}"/>
              </a:ext>
            </a:extLst>
          </p:cNvPr>
          <p:cNvSpPr/>
          <p:nvPr/>
        </p:nvSpPr>
        <p:spPr>
          <a:xfrm>
            <a:off x="10107874" y="375480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949A05-B299-4D10-B0D3-8368C6EB6B85}"/>
              </a:ext>
            </a:extLst>
          </p:cNvPr>
          <p:cNvSpPr/>
          <p:nvPr/>
        </p:nvSpPr>
        <p:spPr>
          <a:xfrm rot="16200000">
            <a:off x="9698895" y="382897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E853-9889-4E4D-9986-541C7A228DC2}"/>
              </a:ext>
            </a:extLst>
          </p:cNvPr>
          <p:cNvSpPr/>
          <p:nvPr/>
        </p:nvSpPr>
        <p:spPr>
          <a:xfrm>
            <a:off x="10107874" y="4827534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DB2D1BD-3CF0-48E5-9F33-3C6EBDC5EA8F}"/>
              </a:ext>
            </a:extLst>
          </p:cNvPr>
          <p:cNvSpPr/>
          <p:nvPr/>
        </p:nvSpPr>
        <p:spPr>
          <a:xfrm rot="16200000">
            <a:off x="9698895" y="4901706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C7781-806C-4BAB-BF79-1C8CAE6D6AE7}"/>
              </a:ext>
            </a:extLst>
          </p:cNvPr>
          <p:cNvSpPr/>
          <p:nvPr/>
        </p:nvSpPr>
        <p:spPr>
          <a:xfrm>
            <a:off x="10131531" y="59234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…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CD7BE1D-1501-4D57-98FD-F3BB959E087C}"/>
              </a:ext>
            </a:extLst>
          </p:cNvPr>
          <p:cNvSpPr/>
          <p:nvPr/>
        </p:nvSpPr>
        <p:spPr>
          <a:xfrm rot="16200000">
            <a:off x="9722552" y="5997647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FAF84-4787-46D0-BD56-3E8CD9F3202D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4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AD98-E19D-486A-A030-9880003218EA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5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A4D1AF-A8A3-43B9-BACB-8F19274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Traditional way: </a:t>
            </a:r>
            <a:r>
              <a:rPr lang="en-GB" sz="2400" b="1" dirty="0">
                <a:solidFill>
                  <a:srgbClr val="FFFFFF"/>
                </a:solidFill>
              </a:rPr>
              <a:t>1 deployment = 1 release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900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67" y="1371600"/>
            <a:ext cx="4196585" cy="19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7" y="3504142"/>
            <a:ext cx="4197305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4314551" y="1686296"/>
            <a:ext cx="6107602" cy="2198066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D317A6-45A0-4C0E-8E20-E02D03C5CD8D}"/>
              </a:ext>
            </a:extLst>
          </p:cNvPr>
          <p:cNvSpPr/>
          <p:nvPr/>
        </p:nvSpPr>
        <p:spPr>
          <a:xfrm>
            <a:off x="4331495" y="3494176"/>
            <a:ext cx="6051130" cy="613448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79945"/>
              </p:ext>
            </p:extLst>
          </p:nvPr>
        </p:nvGraphicFramePr>
        <p:xfrm>
          <a:off x="6401057" y="416996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5799652" y="346337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4D5CD-387C-4427-A62A-20AF7BFEEE2B}"/>
              </a:ext>
            </a:extLst>
          </p:cNvPr>
          <p:cNvGrpSpPr/>
          <p:nvPr/>
        </p:nvGrpSpPr>
        <p:grpSpPr>
          <a:xfrm>
            <a:off x="4373929" y="725260"/>
            <a:ext cx="6107602" cy="2198066"/>
            <a:chOff x="2659950" y="1669767"/>
            <a:chExt cx="6736842" cy="242452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2C0B1C-96E7-42A4-B840-01A2000FC66C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38DF68E-6059-4FE6-9E38-80743002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F4D86B-7F1E-4CDF-ACA4-2C4641AEE54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FA8513-4329-40C4-955E-6717CBBBF0A9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FD45FD6-1A92-4B1B-8405-15F9F3CE658D}"/>
              </a:ext>
            </a:extLst>
          </p:cNvPr>
          <p:cNvSpPr/>
          <p:nvPr/>
        </p:nvSpPr>
        <p:spPr>
          <a:xfrm>
            <a:off x="4390873" y="2533140"/>
            <a:ext cx="6051130" cy="613448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6647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(ii)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4998FD-9E59-4A3B-A063-DEDAEEBD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8420102" y="951139"/>
            <a:ext cx="3205840" cy="477388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8523837" y="24726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85638"/>
            <a:ext cx="7315200" cy="25991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External dependencies</a:t>
            </a:r>
          </a:p>
          <a:p>
            <a:pPr lvl="1"/>
            <a:r>
              <a:rPr lang="en-GB" dirty="0"/>
              <a:t>Application configuration</a:t>
            </a:r>
          </a:p>
          <a:p>
            <a:pPr lvl="1"/>
            <a:r>
              <a:rPr lang="en-GB" dirty="0"/>
              <a:t>Environments</a:t>
            </a:r>
          </a:p>
          <a:p>
            <a:pPr lvl="1"/>
            <a:r>
              <a:rPr lang="en-GB" dirty="0"/>
              <a:t>Secrets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3926418" y="1685925"/>
          <a:ext cx="7760757" cy="1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3869268" y="1485870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dirty="0"/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local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5B609-05D5-4C9E-98D5-22E3DE672E84}"/>
              </a:ext>
            </a:extLst>
          </p:cNvPr>
          <p:cNvGrpSpPr/>
          <p:nvPr/>
        </p:nvGrpSpPr>
        <p:grpSpPr>
          <a:xfrm>
            <a:off x="6341269" y="952500"/>
            <a:ext cx="657224" cy="4581524"/>
            <a:chOff x="6341269" y="952500"/>
            <a:chExt cx="657224" cy="4581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older icon png">
              <a:extLst>
                <a:ext uri="{FF2B5EF4-FFF2-40B4-BE49-F238E27FC236}">
                  <a16:creationId xmlns:a16="http://schemas.microsoft.com/office/drawing/2014/main" id="{1032E88C-FD67-49C7-8248-A6666639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269" y="4876800"/>
              <a:ext cx="657224" cy="65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DD0C4FB-B41D-456D-A6F9-D679DEDF7F00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CFB83776-8B52-4A2F-A10C-23C0DE95D9E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266" name="Picture 2" descr="http://www.corpstore.in/img/com.png">
            <a:extLst>
              <a:ext uri="{FF2B5EF4-FFF2-40B4-BE49-F238E27FC236}">
                <a16:creationId xmlns:a16="http://schemas.microsoft.com/office/drawing/2014/main" id="{01BE6B10-137C-44CF-B5D7-DEC4DE86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48" y="4014787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17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169972-F4A3-4E7E-9240-1E7DA38F4782}"/>
              </a:ext>
            </a:extLst>
          </p:cNvPr>
          <p:cNvGrpSpPr/>
          <p:nvPr/>
        </p:nvGrpSpPr>
        <p:grpSpPr>
          <a:xfrm>
            <a:off x="6398502" y="952500"/>
            <a:ext cx="542758" cy="4524291"/>
            <a:chOff x="6398502" y="952500"/>
            <a:chExt cx="542758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5D7C9A-E044-4B0F-9722-E33A70ADB7F5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B9D36C4-3C7F-4A14-8066-71D57C365D1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71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290E9A-E6C6-4E2D-AECA-F33931B982E9}"/>
              </a:ext>
            </a:extLst>
          </p:cNvPr>
          <p:cNvGrpSpPr/>
          <p:nvPr/>
        </p:nvGrpSpPr>
        <p:grpSpPr>
          <a:xfrm>
            <a:off x="6050838" y="952500"/>
            <a:ext cx="1226262" cy="4524291"/>
            <a:chOff x="6050838" y="952500"/>
            <a:chExt cx="1226262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72289" y="273064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50838" y="2840934"/>
              <a:ext cx="376239" cy="886770"/>
            </a:xfrm>
            <a:prstGeom prst="rect">
              <a:avLst/>
            </a:prstGeom>
          </p:spPr>
        </p:pic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47D27D65-B157-427F-9F9F-38B7773F300F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9041B2A9-D64C-4895-8174-256BF069E57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969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r>
              <a:rPr lang="en-GB" sz="2000" dirty="0"/>
              <a:t>1 QA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449C0-8A54-4272-A41D-ADEFC959A634}"/>
              </a:ext>
            </a:extLst>
          </p:cNvPr>
          <p:cNvGrpSpPr/>
          <p:nvPr/>
        </p:nvGrpSpPr>
        <p:grpSpPr>
          <a:xfrm>
            <a:off x="6021222" y="952500"/>
            <a:ext cx="1226262" cy="5137404"/>
            <a:chOff x="6021222" y="952500"/>
            <a:chExt cx="1226262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2833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4267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2122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533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524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203F3-BC9C-4BCA-98ED-F6C8DD644EA6}"/>
              </a:ext>
            </a:extLst>
          </p:cNvPr>
          <p:cNvGrpSpPr/>
          <p:nvPr/>
        </p:nvGrpSpPr>
        <p:grpSpPr>
          <a:xfrm>
            <a:off x="4000500" y="952500"/>
            <a:ext cx="5391150" cy="5137404"/>
            <a:chOff x="4000500" y="952500"/>
            <a:chExt cx="5391150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65668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07102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4957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1368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475834" y="3642017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270172" y="4127155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478745" y="4022337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29520" y="3642017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43859" y="3702196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22408" y="3812484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7986520" y="4156348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48670" y="3642017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651581" y="4022337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35732" y="4022337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00500" y="3642017"/>
              <a:ext cx="5391150" cy="1383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91456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1009</TotalTime>
  <Words>2166</Words>
  <Application>Microsoft Office PowerPoint</Application>
  <PresentationFormat>Widescreen</PresentationFormat>
  <Paragraphs>484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</vt:lpstr>
      <vt:lpstr>Problems are not only technical</vt:lpstr>
      <vt:lpstr>Continuous delivery (i)</vt:lpstr>
      <vt:lpstr>Continuous delivery (i)</vt:lpstr>
      <vt:lpstr>Continuous delivery (ii)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126</cp:revision>
  <dcterms:created xsi:type="dcterms:W3CDTF">2017-09-14T10:25:05Z</dcterms:created>
  <dcterms:modified xsi:type="dcterms:W3CDTF">2017-09-17T13:45:06Z</dcterms:modified>
</cp:coreProperties>
</file>