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1"/>
  </p:notesMasterIdLst>
  <p:sldIdLst>
    <p:sldId id="267" r:id="rId2"/>
    <p:sldId id="268" r:id="rId3"/>
    <p:sldId id="266" r:id="rId4"/>
    <p:sldId id="270" r:id="rId5"/>
    <p:sldId id="288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58" r:id="rId21"/>
    <p:sldId id="265" r:id="rId22"/>
    <p:sldId id="272" r:id="rId23"/>
    <p:sldId id="273" r:id="rId24"/>
    <p:sldId id="274" r:id="rId25"/>
    <p:sldId id="256" r:id="rId26"/>
    <p:sldId id="257" r:id="rId27"/>
    <p:sldId id="262" r:id="rId28"/>
    <p:sldId id="286" r:id="rId29"/>
    <p:sldId id="285" r:id="rId30"/>
    <p:sldId id="259" r:id="rId31"/>
    <p:sldId id="287" r:id="rId32"/>
    <p:sldId id="283" r:id="rId33"/>
    <p:sldId id="277" r:id="rId34"/>
    <p:sldId id="279" r:id="rId35"/>
    <p:sldId id="280" r:id="rId36"/>
    <p:sldId id="281" r:id="rId37"/>
    <p:sldId id="282" r:id="rId38"/>
    <p:sldId id="284" r:id="rId39"/>
    <p:sldId id="26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 autoAdjust="0"/>
    <p:restoredTop sz="79625" autoAdjust="0"/>
  </p:normalViewPr>
  <p:slideViewPr>
    <p:cSldViewPr snapToGrid="0">
      <p:cViewPr varScale="1">
        <p:scale>
          <a:sx n="91" d="100"/>
          <a:sy n="91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are in charge of the services that form part of the platform orchestrating the lifecycle of an order, from the moment and orders is “</a:t>
            </a:r>
            <a:r>
              <a:rPr lang="en-GB" b="0" dirty="0"/>
              <a:t>placed</a:t>
            </a:r>
            <a:r>
              <a:rPr lang="en-GB" dirty="0"/>
              <a:t>” from the checkout to the point where it’s dispatched to the warehouse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Our team is quite unusual in </a:t>
            </a:r>
            <a:r>
              <a:rPr lang="en-GB" dirty="0" err="1"/>
              <a:t>Asos</a:t>
            </a:r>
            <a:r>
              <a:rPr lang="en-GB" dirty="0"/>
              <a:t>:</a:t>
            </a:r>
          </a:p>
          <a:p>
            <a:r>
              <a:rPr lang="en-GB" dirty="0"/>
              <a:t>20 members in one single team, 20+ micro services, </a:t>
            </a:r>
            <a:r>
              <a:rPr lang="en-GB" b="0" dirty="0"/>
              <a:t>30+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), several releases to Production per week</a:t>
            </a:r>
          </a:p>
          <a:p>
            <a:endParaRPr lang="en-GB" dirty="0"/>
          </a:p>
          <a:p>
            <a:r>
              <a:rPr lang="en-GB" dirty="0"/>
              <a:t>If we weren’t following the continuous delivery principles, none of this would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team introduce a change in the system that clashes with what the other team has</a:t>
            </a:r>
          </a:p>
          <a:p>
            <a:endParaRPr lang="en-GB" dirty="0"/>
          </a:p>
          <a:p>
            <a:r>
              <a:rPr lang="en-GB" dirty="0"/>
              <a:t>The earliest integration point between both teams is Production, so this is the environment that blows up</a:t>
            </a:r>
          </a:p>
          <a:p>
            <a:endParaRPr lang="en-GB" dirty="0"/>
          </a:p>
          <a:p>
            <a:r>
              <a:rPr lang="en-GB" dirty="0"/>
              <a:t>Since the configuration and the deployment process is handled manually, reverting to a previous stable point is very costly and time consuming</a:t>
            </a:r>
          </a:p>
          <a:p>
            <a:endParaRPr lang="en-GB" dirty="0"/>
          </a:p>
          <a:p>
            <a:r>
              <a:rPr lang="en-GB" dirty="0"/>
              <a:t>Downtime for the company, and pain for both teams to fix the mess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0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after a long weekend working until late in the night the company decides that they need </a:t>
            </a:r>
            <a:r>
              <a:rPr lang="en-GB" b="1" dirty="0"/>
              <a:t>stability</a:t>
            </a:r>
          </a:p>
          <a:p>
            <a:endParaRPr lang="en-GB" b="1" dirty="0"/>
          </a:p>
          <a:p>
            <a:r>
              <a:rPr lang="en-GB" b="0" dirty="0"/>
              <a:t>So they </a:t>
            </a:r>
            <a:r>
              <a:rPr lang="en-GB" b="1" dirty="0"/>
              <a:t>hire “operations</a:t>
            </a:r>
            <a:r>
              <a:rPr lang="en-GB" b="0" dirty="0"/>
              <a:t>” people, to be in charge of the deployments to production</a:t>
            </a:r>
          </a:p>
          <a:p>
            <a:endParaRPr lang="en-GB" b="0" dirty="0"/>
          </a:p>
          <a:p>
            <a:r>
              <a:rPr lang="en-GB" b="0" dirty="0"/>
              <a:t>And they </a:t>
            </a:r>
            <a:r>
              <a:rPr lang="en-GB" b="1" dirty="0"/>
              <a:t>block the access to Production </a:t>
            </a:r>
            <a:r>
              <a:rPr lang="en-GB" b="0" dirty="0"/>
              <a:t>to everybody but “Ops”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9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Stability is restored, but now the process is way </a:t>
            </a:r>
            <a:r>
              <a:rPr lang="en-GB" b="1" dirty="0"/>
              <a:t>slower</a:t>
            </a:r>
            <a:r>
              <a:rPr lang="en-GB" dirty="0"/>
              <a:t> than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the companies find is always the same… throw more people. Problem solved. Right?</a:t>
            </a:r>
          </a:p>
          <a:p>
            <a:endParaRPr lang="en-GB" dirty="0"/>
          </a:p>
          <a:p>
            <a:r>
              <a:rPr lang="en-GB" dirty="0"/>
              <a:t>Problem, the more people, the bigger and more complex the platform, the codebase and the deployment process</a:t>
            </a:r>
          </a:p>
          <a:p>
            <a:endParaRPr lang="en-GB" dirty="0"/>
          </a:p>
          <a:p>
            <a:r>
              <a:rPr lang="en-GB" dirty="0"/>
              <a:t>Remember that all these environments are still being manually configured, so the differences between what each team has are becoming nearly impossible to manually handle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Ops people miss one of the steps in the, now long, deployment process. </a:t>
            </a:r>
          </a:p>
          <a:p>
            <a:endParaRPr lang="en-GB" dirty="0"/>
          </a:p>
          <a:p>
            <a:r>
              <a:rPr lang="en-GB" dirty="0"/>
              <a:t>Or there were two changes from 2 teams, in the batch of 10 changes to release today, that clashed</a:t>
            </a:r>
          </a:p>
          <a:p>
            <a:endParaRPr lang="en-GB" dirty="0"/>
          </a:p>
          <a:p>
            <a:r>
              <a:rPr lang="en-GB" dirty="0"/>
              <a:t>Now the consequences and the downtime are even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9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company hires Release Managers, to coordinate the releases and the dependencies between them</a:t>
            </a:r>
          </a:p>
          <a:p>
            <a:endParaRPr lang="en-GB" dirty="0"/>
          </a:p>
          <a:p>
            <a:r>
              <a:rPr lang="en-GB" dirty="0"/>
              <a:t>This makes the process slower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2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does the company to go faster?</a:t>
            </a:r>
          </a:p>
          <a:p>
            <a:endParaRPr lang="en-GB" dirty="0"/>
          </a:p>
          <a:p>
            <a:r>
              <a:rPr lang="en-GB" dirty="0"/>
              <a:t>Again, throw more people at the problem</a:t>
            </a:r>
          </a:p>
          <a:p>
            <a:endParaRPr lang="en-GB" dirty="0"/>
          </a:p>
          <a:p>
            <a:r>
              <a:rPr lang="en-GB" dirty="0"/>
              <a:t>The result? The codebase is now huge, also the differences between environments, the deployment process has now many </a:t>
            </a:r>
            <a:r>
              <a:rPr lang="en-GB" dirty="0" err="1"/>
              <a:t>many</a:t>
            </a:r>
            <a:r>
              <a:rPr lang="en-GB" dirty="0"/>
              <a:t> steps that have to be done in rigorous order…</a:t>
            </a:r>
          </a:p>
          <a:p>
            <a:endParaRPr lang="en-GB" dirty="0"/>
          </a:p>
          <a:p>
            <a:r>
              <a:rPr lang="en-GB" dirty="0"/>
              <a:t>Release managers try to deal with the risk, but as dependencies get bigger, the slots to go to Prod with a release become more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1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let’s start with the </a:t>
            </a:r>
            <a:r>
              <a:rPr lang="en-GB" b="1" dirty="0"/>
              <a:t>problem</a:t>
            </a:r>
          </a:p>
          <a:p>
            <a:endParaRPr lang="en-GB" dirty="0"/>
          </a:p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/>
              <a:t>here.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</a:t>
            </a:r>
            <a:r>
              <a:rPr lang="en-GB" dirty="0" err="1"/>
              <a:t>environement</a:t>
            </a:r>
            <a:r>
              <a:rPr lang="en-GB" dirty="0"/>
              <a:t>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then is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taking this whole cycle, and making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When planning the work, what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MVP</a:t>
            </a:r>
            <a:r>
              <a:rPr lang="en-GB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Work out what the smallest possible amount of work you can do to test your idea, prove your point, get feedback, and... repeat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47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backups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74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on the CI server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 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automated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stuff to do,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3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Lot’s of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3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Bugs reduced</a:t>
            </a:r>
          </a:p>
          <a:p>
            <a:r>
              <a:rPr lang="en-GB" dirty="0"/>
              <a:t>But more stuff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and green team want to try out new things with the server (the only one) without affecting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6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teams are making changes in the configuration of the environments manually</a:t>
            </a:r>
          </a:p>
          <a:p>
            <a:pPr marL="171450" indent="-171450">
              <a:buFontTx/>
              <a:buChar char="-"/>
            </a:pPr>
            <a:r>
              <a:rPr lang="en-GB" dirty="0"/>
              <a:t>Environments start to differ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the process is not automatic people forgets to do it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/>
              <a:t>The deployment process is manual:</a:t>
            </a:r>
          </a:p>
          <a:p>
            <a:pPr marL="171450" indent="-171450">
              <a:buFontTx/>
              <a:buChar char="-"/>
            </a:pPr>
            <a:r>
              <a:rPr lang="en-GB" dirty="0"/>
              <a:t>Error prone</a:t>
            </a:r>
          </a:p>
          <a:p>
            <a:pPr marL="171450" indent="-171450">
              <a:buFontTx/>
              <a:buChar char="-"/>
            </a:pPr>
            <a:r>
              <a:rPr lang="en-GB" dirty="0"/>
              <a:t>Not easily reproducible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The teams only test their changes in a production-like environment… when they get to production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“This </a:t>
            </a:r>
            <a:r>
              <a:rPr lang="en-GB" dirty="0" err="1"/>
              <a:t>ain’t</a:t>
            </a:r>
            <a:r>
              <a:rPr lang="en-GB" dirty="0"/>
              <a:t> </a:t>
            </a:r>
            <a:r>
              <a:rPr lang="en-GB" dirty="0" err="1"/>
              <a:t>gonna</a:t>
            </a:r>
            <a:r>
              <a:rPr lang="en-GB" dirty="0"/>
              <a:t> end well…”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3.em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8.png"/><Relationship Id="rId9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8FB0D6-DAF6-42D1-8C44-DBC81562538B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660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1A4E4E-93AD-4FAC-9DF9-4B8433B0FFF4}"/>
              </a:ext>
            </a:extLst>
          </p:cNvPr>
          <p:cNvGrpSpPr/>
          <p:nvPr/>
        </p:nvGrpSpPr>
        <p:grpSpPr>
          <a:xfrm>
            <a:off x="4049466" y="590550"/>
            <a:ext cx="7519401" cy="5912809"/>
            <a:chOff x="4049466" y="590550"/>
            <a:chExt cx="7519401" cy="5912809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7877E-9A7B-4B80-A91B-3EB94FC37399}"/>
                </a:ext>
              </a:extLst>
            </p:cNvPr>
            <p:cNvSpPr/>
            <p:nvPr/>
          </p:nvSpPr>
          <p:spPr>
            <a:xfrm flipH="1">
              <a:off x="6441569" y="789099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4" name="Picture 6" descr="https://d30y9cdsu7xlg0.cloudfront.net/png/140329-200.png">
              <a:extLst>
                <a:ext uri="{FF2B5EF4-FFF2-40B4-BE49-F238E27FC236}">
                  <a16:creationId xmlns:a16="http://schemas.microsoft.com/office/drawing/2014/main" id="{D8682944-72B6-4776-BB74-44C29F688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3867" y="459835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014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429ECC-C4B3-493B-A843-22EB33D390F0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7877E-9A7B-4B80-A91B-3EB94FC37399}"/>
                </a:ext>
              </a:extLst>
            </p:cNvPr>
            <p:cNvSpPr/>
            <p:nvPr/>
          </p:nvSpPr>
          <p:spPr>
            <a:xfrm flipH="1">
              <a:off x="6441569" y="789099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450AF6-0ED9-49AB-954F-32F63C68547B}"/>
                </a:ext>
              </a:extLst>
            </p:cNvPr>
            <p:cNvSpPr/>
            <p:nvPr/>
          </p:nvSpPr>
          <p:spPr>
            <a:xfrm rot="5400000">
              <a:off x="4860313" y="3486470"/>
              <a:ext cx="325072" cy="257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C78781-269A-4CE7-8326-D315CE12A8A9}"/>
                </a:ext>
              </a:extLst>
            </p:cNvPr>
            <p:cNvSpPr/>
            <p:nvPr/>
          </p:nvSpPr>
          <p:spPr>
            <a:xfrm rot="5400000">
              <a:off x="4838308" y="2281959"/>
              <a:ext cx="325072" cy="257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5838F6-5D69-4387-8A5B-DAE1DE25FC64}"/>
                </a:ext>
              </a:extLst>
            </p:cNvPr>
            <p:cNvSpPr/>
            <p:nvPr/>
          </p:nvSpPr>
          <p:spPr>
            <a:xfrm rot="5400000">
              <a:off x="6452654" y="874826"/>
              <a:ext cx="325072" cy="25733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2" descr="https://www.shareicon.net/data/512x512/2015/11/13/671415_sound_512x512.png">
            <a:extLst>
              <a:ext uri="{FF2B5EF4-FFF2-40B4-BE49-F238E27FC236}">
                <a16:creationId xmlns:a16="http://schemas.microsoft.com/office/drawing/2014/main" id="{8D28E582-91DB-42EB-9720-B34F41B5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129">
            <a:off x="6681597" y="207116"/>
            <a:ext cx="1497836" cy="14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8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lfian.com/wp-content/uploads/2016/08/Meme-Happy-friday-oh-wait-im-working-all-weekend-Picture.jpg">
            <a:extLst>
              <a:ext uri="{FF2B5EF4-FFF2-40B4-BE49-F238E27FC236}">
                <a16:creationId xmlns:a16="http://schemas.microsoft.com/office/drawing/2014/main" id="{316E0518-0695-412B-9D38-0EA2D97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6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</a:t>
            </a:r>
            <a:r>
              <a:rPr lang="en-GB" sz="2000" dirty="0" err="1"/>
              <a:t>ft</a:t>
            </a:r>
            <a:r>
              <a:rPr lang="en-GB" sz="2000" dirty="0"/>
              <a:t> teams: red &amp; green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F5338-BE8E-40CC-B7DD-6833F2C77777}"/>
              </a:ext>
            </a:extLst>
          </p:cNvPr>
          <p:cNvGrpSpPr/>
          <p:nvPr/>
        </p:nvGrpSpPr>
        <p:grpSpPr>
          <a:xfrm>
            <a:off x="4049466" y="404091"/>
            <a:ext cx="5391150" cy="5863687"/>
            <a:chOff x="4049466" y="404091"/>
            <a:chExt cx="5391150" cy="5863687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400348" y="502645"/>
              <a:ext cx="455883" cy="895989"/>
            </a:xfrm>
            <a:prstGeom prst="rect">
              <a:avLst/>
            </a:prstGeom>
          </p:spPr>
        </p:pic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99459B1E-B23A-40F4-AD77-B584B9DF3FEF}"/>
                </a:ext>
              </a:extLst>
            </p:cNvPr>
            <p:cNvSpPr/>
            <p:nvPr/>
          </p:nvSpPr>
          <p:spPr>
            <a:xfrm rot="5400000">
              <a:off x="7212214" y="90800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AF3CE52F-783C-4723-80A3-FAB0E74E4108}"/>
                </a:ext>
              </a:extLst>
            </p:cNvPr>
            <p:cNvSpPr/>
            <p:nvPr/>
          </p:nvSpPr>
          <p:spPr>
            <a:xfrm rot="5400000">
              <a:off x="6991891" y="914287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1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2115F1AC-6610-415E-B703-F8C55F8DD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303777" y="374042"/>
            <a:ext cx="455883" cy="89598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02D73FE-5357-4EA1-864F-A1660222A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577589" y="396255"/>
            <a:ext cx="455883" cy="895989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076" name="Picture 4" descr="Image result for github icon">
            <a:extLst>
              <a:ext uri="{FF2B5EF4-FFF2-40B4-BE49-F238E27FC236}">
                <a16:creationId xmlns:a16="http://schemas.microsoft.com/office/drawing/2014/main" id="{60D83C29-A459-4599-905C-713F3437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50" y="5749291"/>
            <a:ext cx="542758" cy="5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4705650" y="3918529"/>
            <a:ext cx="423864" cy="1028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083DD-422D-4276-9581-DBF80E5D6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5119989" y="3978708"/>
            <a:ext cx="404811" cy="95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07AFEA-9D34-477F-BFD1-951C643E6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4298538" y="4088996"/>
            <a:ext cx="376239" cy="886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A1D874-7B97-4808-97B8-402A46A5E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4862650" y="4432860"/>
            <a:ext cx="452931" cy="868908"/>
          </a:xfrm>
          <a:prstGeom prst="rect">
            <a:avLst/>
          </a:prstGeom>
        </p:spPr>
      </p:pic>
      <p:pic>
        <p:nvPicPr>
          <p:cNvPr id="14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5A6666B4-D0A9-441C-95E1-55B33666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18" y="204098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-Down 3">
            <a:extLst>
              <a:ext uri="{FF2B5EF4-FFF2-40B4-BE49-F238E27FC236}">
                <a16:creationId xmlns:a16="http://schemas.microsoft.com/office/drawing/2014/main" id="{CE645A06-4630-4A09-B561-67003B5AFB89}"/>
              </a:ext>
            </a:extLst>
          </p:cNvPr>
          <p:cNvSpPr/>
          <p:nvPr/>
        </p:nvSpPr>
        <p:spPr>
          <a:xfrm>
            <a:off x="7407561" y="5387748"/>
            <a:ext cx="214700" cy="314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9735D2-3C61-4999-894A-6D16CBB4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5524800" y="3918529"/>
            <a:ext cx="423864" cy="1028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9AF84-8CD9-4CFA-A79C-BF44DDEE7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319138" y="4403667"/>
            <a:ext cx="376239" cy="886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D5E561-73A9-43F2-AB70-4592557FE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4527711" y="4298849"/>
            <a:ext cx="404811" cy="951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EECA9C-AF40-4F40-A7F5-6C43BE6FE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396538" y="3918529"/>
            <a:ext cx="423864" cy="10286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2D4956-59FA-4BB0-AC83-FBD5916DE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810877" y="3978708"/>
            <a:ext cx="404811" cy="951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C5A5D8-5F6D-4AAD-BB47-3CC0D6BC3A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989426" y="4088996"/>
            <a:ext cx="376239" cy="8867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E1449F-E512-4B91-A061-A1A972CA1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6586615" y="4412043"/>
            <a:ext cx="452931" cy="8689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77C58A-D87A-495A-8672-270402A2A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7215688" y="3918529"/>
            <a:ext cx="423864" cy="10286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D38012-80A6-4062-AE39-A777B0BEC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218599" y="4298849"/>
            <a:ext cx="404811" cy="951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F34A72-C7F7-43BB-AEF0-DF1FFC738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002750" y="4298849"/>
            <a:ext cx="404811" cy="951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CB9234-D470-4EE3-A8C6-8B01A65528B8}"/>
              </a:ext>
            </a:extLst>
          </p:cNvPr>
          <p:cNvSpPr/>
          <p:nvPr/>
        </p:nvSpPr>
        <p:spPr>
          <a:xfrm flipV="1">
            <a:off x="4049465" y="5311490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D222FCD1-FC71-44F9-89AE-A89A0D5E1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74" y="320515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6620789-EB91-4A71-B783-6EF7D977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3205153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C23B28-7A31-4BF3-984C-D5932A019243}"/>
              </a:ext>
            </a:extLst>
          </p:cNvPr>
          <p:cNvSpPr/>
          <p:nvPr/>
        </p:nvSpPr>
        <p:spPr>
          <a:xfrm flipV="1">
            <a:off x="4049465" y="1706318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4950636" y="2924294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6753743" y="291683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C9346C7-F12B-467C-BA06-F24F4F3EE0A0}"/>
              </a:ext>
            </a:extLst>
          </p:cNvPr>
          <p:cNvSpPr/>
          <p:nvPr/>
        </p:nvSpPr>
        <p:spPr>
          <a:xfrm>
            <a:off x="6418740" y="144585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634039C-F1C6-4010-9ECE-B7344B907C93}"/>
              </a:ext>
            </a:extLst>
          </p:cNvPr>
          <p:cNvSpPr/>
          <p:nvPr/>
        </p:nvSpPr>
        <p:spPr>
          <a:xfrm>
            <a:off x="6667231" y="144673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7CE21441-F917-4940-A48A-97A539AD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2047128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Up 36">
            <a:extLst>
              <a:ext uri="{FF2B5EF4-FFF2-40B4-BE49-F238E27FC236}">
                <a16:creationId xmlns:a16="http://schemas.microsoft.com/office/drawing/2014/main" id="{967C269A-FC3F-4D82-96FA-E5F523C70711}"/>
              </a:ext>
            </a:extLst>
          </p:cNvPr>
          <p:cNvSpPr/>
          <p:nvPr/>
        </p:nvSpPr>
        <p:spPr>
          <a:xfrm>
            <a:off x="4966406" y="1773418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808865A4-555C-4E39-9BF6-F1B960DB0A12}"/>
              </a:ext>
            </a:extLst>
          </p:cNvPr>
          <p:cNvSpPr/>
          <p:nvPr/>
        </p:nvSpPr>
        <p:spPr>
          <a:xfrm>
            <a:off x="6759660" y="1784526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7AA44A-FD5C-4FE4-ACC2-924CA01507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" r="93107" b="72145"/>
          <a:stretch/>
        </p:blipFill>
        <p:spPr>
          <a:xfrm>
            <a:off x="6376317" y="511347"/>
            <a:ext cx="455883" cy="89598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8169545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94860D7-82A5-4DE3-A6F5-BF0D1ED1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054267" y="3913050"/>
            <a:ext cx="423864" cy="10286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65A319-9C68-401C-91DE-D4EE2F0DF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468606" y="3973229"/>
            <a:ext cx="404811" cy="9515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9A0C1E-725C-4DD2-918C-924504829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7647155" y="4083517"/>
            <a:ext cx="376239" cy="88677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2C948A8-D7E7-4AF5-AC20-EEF0FD52D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8244344" y="4406564"/>
            <a:ext cx="452931" cy="868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5016CA-2C0F-49AA-A553-2F1557F17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873417" y="3913050"/>
            <a:ext cx="423864" cy="10286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5152B55-8F0D-4800-B14A-D18E36FD48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876328" y="4293370"/>
            <a:ext cx="404811" cy="9515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B3998A-C7EC-434A-B97B-08DA7309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660479" y="4293370"/>
            <a:ext cx="404811" cy="951527"/>
          </a:xfrm>
          <a:prstGeom prst="rect">
            <a:avLst/>
          </a:prstGeom>
        </p:spPr>
      </p:pic>
      <p:pic>
        <p:nvPicPr>
          <p:cNvPr id="49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ED3FA6B0-252E-44BE-AD13-FEE93B76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319967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rrow: Up 49">
            <a:extLst>
              <a:ext uri="{FF2B5EF4-FFF2-40B4-BE49-F238E27FC236}">
                <a16:creationId xmlns:a16="http://schemas.microsoft.com/office/drawing/2014/main" id="{7F6B2186-272B-427C-BCB2-0F05FF5B8C72}"/>
              </a:ext>
            </a:extLst>
          </p:cNvPr>
          <p:cNvSpPr/>
          <p:nvPr/>
        </p:nvSpPr>
        <p:spPr>
          <a:xfrm>
            <a:off x="8411472" y="2911358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87D0594-04E5-4F47-BBC3-70BDDB01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2041649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Up 51">
            <a:extLst>
              <a:ext uri="{FF2B5EF4-FFF2-40B4-BE49-F238E27FC236}">
                <a16:creationId xmlns:a16="http://schemas.microsoft.com/office/drawing/2014/main" id="{A921A745-C389-44CD-8DFE-2EA03A7E3FF8}"/>
              </a:ext>
            </a:extLst>
          </p:cNvPr>
          <p:cNvSpPr/>
          <p:nvPr/>
        </p:nvSpPr>
        <p:spPr>
          <a:xfrm>
            <a:off x="8417389" y="1779047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B98CD67-A7FE-40BA-BDB3-7C813541E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9702072" y="3902611"/>
            <a:ext cx="423864" cy="10286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2875C51-6198-457A-BC1D-2F438AB995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116411" y="3962790"/>
            <a:ext cx="404811" cy="95152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5F17327-B13F-47FF-813D-77CDFB719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9294960" y="4073078"/>
            <a:ext cx="376239" cy="8867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DAFBF4-F7C8-493C-96B6-FB7A7B346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9892149" y="4396125"/>
            <a:ext cx="452931" cy="8689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0C7589-9B0B-43DB-B39B-03E32257B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10521222" y="3902611"/>
            <a:ext cx="423864" cy="102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FEFD760-5498-4D62-8FC9-AD750F141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9524133" y="4282931"/>
            <a:ext cx="404811" cy="95152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F4549E-BCF8-4E83-B903-A59700744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308284" y="4282931"/>
            <a:ext cx="404811" cy="951527"/>
          </a:xfrm>
          <a:prstGeom prst="rect">
            <a:avLst/>
          </a:prstGeom>
        </p:spPr>
      </p:pic>
      <p:pic>
        <p:nvPicPr>
          <p:cNvPr id="60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EDCB5A5-DC08-4DDE-B143-AEFB58BF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3189235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Arrow: Up 60">
            <a:extLst>
              <a:ext uri="{FF2B5EF4-FFF2-40B4-BE49-F238E27FC236}">
                <a16:creationId xmlns:a16="http://schemas.microsoft.com/office/drawing/2014/main" id="{CBEB6372-0545-4531-9C90-C2AE3DC20544}"/>
              </a:ext>
            </a:extLst>
          </p:cNvPr>
          <p:cNvSpPr/>
          <p:nvPr/>
        </p:nvSpPr>
        <p:spPr>
          <a:xfrm>
            <a:off x="10059277" y="2900919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2326D39-0EC1-4A66-86C7-B7737F4A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203121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Up 62">
            <a:extLst>
              <a:ext uri="{FF2B5EF4-FFF2-40B4-BE49-F238E27FC236}">
                <a16:creationId xmlns:a16="http://schemas.microsoft.com/office/drawing/2014/main" id="{E257B3F9-4C78-4191-ADB6-7C8C7B7CCB35}"/>
              </a:ext>
            </a:extLst>
          </p:cNvPr>
          <p:cNvSpPr/>
          <p:nvPr/>
        </p:nvSpPr>
        <p:spPr>
          <a:xfrm>
            <a:off x="10065194" y="1768608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830F942B-A517-474E-836A-EA0BC415C689}"/>
              </a:ext>
            </a:extLst>
          </p:cNvPr>
          <p:cNvSpPr/>
          <p:nvPr/>
        </p:nvSpPr>
        <p:spPr>
          <a:xfrm>
            <a:off x="6897975" y="144608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D752BBDB-D742-49A9-91F5-3DF72E4530EA}"/>
              </a:ext>
            </a:extLst>
          </p:cNvPr>
          <p:cNvSpPr/>
          <p:nvPr/>
        </p:nvSpPr>
        <p:spPr>
          <a:xfrm>
            <a:off x="7121979" y="144409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D2FBC09B-5877-4540-964A-47525BCCDB40}"/>
              </a:ext>
            </a:extLst>
          </p:cNvPr>
          <p:cNvSpPr/>
          <p:nvPr/>
        </p:nvSpPr>
        <p:spPr>
          <a:xfrm>
            <a:off x="6171495" y="144664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664FAC29-572E-4806-99A6-9F71CD112D8C}"/>
              </a:ext>
            </a:extLst>
          </p:cNvPr>
          <p:cNvSpPr/>
          <p:nvPr/>
        </p:nvSpPr>
        <p:spPr>
          <a:xfrm>
            <a:off x="5939505" y="144141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9B301-BBD8-44F0-83F7-BAA610C5A26A}"/>
              </a:ext>
            </a:extLst>
          </p:cNvPr>
          <p:cNvGrpSpPr/>
          <p:nvPr/>
        </p:nvGrpSpPr>
        <p:grpSpPr>
          <a:xfrm>
            <a:off x="7162433" y="628946"/>
            <a:ext cx="790975" cy="612000"/>
            <a:chOff x="7039546" y="721644"/>
            <a:chExt cx="790975" cy="61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7E2640-189B-4CB1-97C3-68368209A45E}"/>
                </a:ext>
              </a:extLst>
            </p:cNvPr>
            <p:cNvSpPr/>
            <p:nvPr/>
          </p:nvSpPr>
          <p:spPr>
            <a:xfrm>
              <a:off x="7039546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ECC6A51-C51C-494D-A809-78CE9ADE5D3F}"/>
                </a:ext>
              </a:extLst>
            </p:cNvPr>
            <p:cNvSpPr/>
            <p:nvPr/>
          </p:nvSpPr>
          <p:spPr>
            <a:xfrm>
              <a:off x="7123033" y="869156"/>
              <a:ext cx="8243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F54378-86E9-461F-910B-0AD4CD3D1E67}"/>
                </a:ext>
              </a:extLst>
            </p:cNvPr>
            <p:cNvSpPr/>
            <p:nvPr/>
          </p:nvSpPr>
          <p:spPr>
            <a:xfrm>
              <a:off x="7169945" y="869156"/>
              <a:ext cx="117644" cy="31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232DBA-44B1-46F9-9705-18F5BC034FCA}"/>
                </a:ext>
              </a:extLst>
            </p:cNvPr>
            <p:cNvSpPr/>
            <p:nvPr/>
          </p:nvSpPr>
          <p:spPr>
            <a:xfrm>
              <a:off x="7282486" y="869156"/>
              <a:ext cx="196093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9BC74F-73DF-4760-A6FA-3E65816BFEB3}"/>
                </a:ext>
              </a:extLst>
            </p:cNvPr>
            <p:cNvSpPr/>
            <p:nvPr/>
          </p:nvSpPr>
          <p:spPr>
            <a:xfrm>
              <a:off x="7477547" y="869156"/>
              <a:ext cx="125784" cy="31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48DC978-612C-4978-B53B-FBF08659A45F}"/>
                </a:ext>
              </a:extLst>
            </p:cNvPr>
            <p:cNvSpPr/>
            <p:nvPr/>
          </p:nvSpPr>
          <p:spPr>
            <a:xfrm>
              <a:off x="7603331" y="721644"/>
              <a:ext cx="227190" cy="612000"/>
            </a:xfrm>
            <a:prstGeom prst="rightArrow">
              <a:avLst>
                <a:gd name="adj1" fmla="val 51621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9" name="Picture 6" descr="https://d30y9cdsu7xlg0.cloudfront.net/png/140329-200.png">
            <a:extLst>
              <a:ext uri="{FF2B5EF4-FFF2-40B4-BE49-F238E27FC236}">
                <a16:creationId xmlns:a16="http://schemas.microsoft.com/office/drawing/2014/main" id="{9B23E846-C254-4B9E-ACD3-EFA0AFE2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80" y="168185"/>
            <a:ext cx="1245590" cy="12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51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EA9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s://i.imgflip.com/19kok2.jpg">
            <a:extLst>
              <a:ext uri="{FF2B5EF4-FFF2-40B4-BE49-F238E27FC236}">
                <a16:creationId xmlns:a16="http://schemas.microsoft.com/office/drawing/2014/main" id="{205578A7-6E25-48C8-88F0-C0DA253B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58" y="804334"/>
            <a:ext cx="6175684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r>
              <a:rPr lang="en-GB" sz="2000" dirty="0"/>
              <a:t>1 </a:t>
            </a:r>
            <a:r>
              <a:rPr lang="en-GB" sz="2000" dirty="0" err="1"/>
              <a:t>rel</a:t>
            </a:r>
            <a:r>
              <a:rPr lang="en-GB" sz="2000" dirty="0"/>
              <a:t> management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6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9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7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vignette4.wikia.nocookie.net/cardfight/images/f/f4/A-Third-of-Leads-Are-Not-Getting-Called-Back-skeleton-waiting-image.jpg/revision/latest?cb=20151204065950">
            <a:extLst>
              <a:ext uri="{FF2B5EF4-FFF2-40B4-BE49-F238E27FC236}">
                <a16:creationId xmlns:a16="http://schemas.microsoft.com/office/drawing/2014/main" id="{5E2955BE-7E07-40BE-BC1E-775EE459B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3607693" y="758952"/>
            <a:ext cx="8047304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E6B5D8-E078-4A2A-9053-8F86AB31B9D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50 </a:t>
            </a:r>
            <a:r>
              <a:rPr lang="en-GB" sz="2000" dirty="0" err="1"/>
              <a:t>ft</a:t>
            </a:r>
            <a:r>
              <a:rPr lang="en-GB" sz="2000" dirty="0"/>
              <a:t> teams</a:t>
            </a:r>
          </a:p>
          <a:p>
            <a:endParaRPr lang="en-GB" sz="2000" dirty="0"/>
          </a:p>
          <a:p>
            <a:r>
              <a:rPr lang="en-GB" sz="2000" dirty="0"/>
              <a:t>1 release = 3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37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607220" y="297858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9722552" y="134024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10108983" y="246522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9700004" y="253939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10107874" y="375480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9698895" y="382897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10107874" y="482753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9698895" y="4901706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10131531" y="59234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9722552" y="5997647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67" y="1371600"/>
            <a:ext cx="4196585" cy="19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7" y="3504142"/>
            <a:ext cx="4197305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855333" y="1419601"/>
            <a:ext cx="4274882" cy="1538488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3855333" y="2659831"/>
            <a:ext cx="4235354" cy="521519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855333" y="1419601"/>
            <a:ext cx="4274882" cy="1538488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/>
          </p:nvPr>
        </p:nvGraphicFramePr>
        <p:xfrm>
          <a:off x="8894875" y="134233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8293470" y="63574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3863008-CA6E-49E5-B821-9071946B946D}"/>
              </a:ext>
            </a:extLst>
          </p:cNvPr>
          <p:cNvSpPr/>
          <p:nvPr/>
        </p:nvSpPr>
        <p:spPr>
          <a:xfrm>
            <a:off x="8293470" y="2151654"/>
            <a:ext cx="438150" cy="402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6193BBE-E207-4381-91C9-A5AD128529D5}"/>
              </a:ext>
            </a:extLst>
          </p:cNvPr>
          <p:cNvSpPr/>
          <p:nvPr/>
        </p:nvSpPr>
        <p:spPr>
          <a:xfrm>
            <a:off x="3855333" y="2659831"/>
            <a:ext cx="4235354" cy="521519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10" y="3792610"/>
            <a:ext cx="5826320" cy="103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59F386-1E5C-4536-8EA2-59845C621A48}"/>
              </a:ext>
            </a:extLst>
          </p:cNvPr>
          <p:cNvSpPr txBox="1"/>
          <p:nvPr/>
        </p:nvSpPr>
        <p:spPr>
          <a:xfrm>
            <a:off x="4807833" y="4795708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Work out the smallest possible amount of work to </a:t>
            </a:r>
            <a:r>
              <a:rPr lang="en-GB" b="1" dirty="0">
                <a:solidFill>
                  <a:schemeClr val="accent1"/>
                </a:solidFill>
              </a:rPr>
              <a:t>test your idea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b="1" dirty="0">
                <a:solidFill>
                  <a:schemeClr val="accent1"/>
                </a:solidFill>
              </a:rPr>
              <a:t>get feedback</a:t>
            </a:r>
            <a:r>
              <a:rPr lang="en-GB" dirty="0">
                <a:solidFill>
                  <a:schemeClr val="accent1"/>
                </a:solidFill>
              </a:rPr>
              <a:t>, and... </a:t>
            </a:r>
            <a:r>
              <a:rPr lang="en-GB" b="1" dirty="0">
                <a:solidFill>
                  <a:schemeClr val="accent1"/>
                </a:solidFill>
              </a:rPr>
              <a:t>repeat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3855333" y="1419601"/>
            <a:ext cx="4274882" cy="1538488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/>
          </p:nvPr>
        </p:nvGraphicFramePr>
        <p:xfrm>
          <a:off x="8894875" y="134233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8293470" y="63574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3863008-CA6E-49E5-B821-9071946B946D}"/>
              </a:ext>
            </a:extLst>
          </p:cNvPr>
          <p:cNvSpPr/>
          <p:nvPr/>
        </p:nvSpPr>
        <p:spPr>
          <a:xfrm>
            <a:off x="8293470" y="2151654"/>
            <a:ext cx="438150" cy="402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38EAC06-9414-440E-9236-6F5285F0F3FA}"/>
              </a:ext>
            </a:extLst>
          </p:cNvPr>
          <p:cNvSpPr/>
          <p:nvPr/>
        </p:nvSpPr>
        <p:spPr>
          <a:xfrm>
            <a:off x="3855333" y="2659831"/>
            <a:ext cx="4235354" cy="521519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8226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499" y="749300"/>
            <a:ext cx="6848475" cy="5121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How long would it take your company to deploy a change that involved just one single line of code? </a:t>
            </a:r>
          </a:p>
        </p:txBody>
      </p:sp>
    </p:spTree>
    <p:extLst>
      <p:ext uri="{BB962C8B-B14F-4D97-AF65-F5344CB8AC3E}">
        <p14:creationId xmlns:p14="http://schemas.microsoft.com/office/powerpoint/2010/main" val="1583618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External dependencies</a:t>
            </a:r>
          </a:p>
          <a:p>
            <a:pPr lvl="1"/>
            <a:r>
              <a:rPr lang="en-GB" dirty="0"/>
              <a:t>Application configuration</a:t>
            </a:r>
          </a:p>
          <a:p>
            <a:pPr lvl="1"/>
            <a:r>
              <a:rPr lang="en-GB" dirty="0"/>
              <a:t>Environments</a:t>
            </a:r>
          </a:p>
          <a:p>
            <a:pPr lvl="1"/>
            <a:r>
              <a:rPr lang="en-GB" dirty="0"/>
              <a:t>Secrets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local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5B609-05D5-4C9E-98D5-22E3DE672E84}"/>
              </a:ext>
            </a:extLst>
          </p:cNvPr>
          <p:cNvGrpSpPr/>
          <p:nvPr/>
        </p:nvGrpSpPr>
        <p:grpSpPr>
          <a:xfrm>
            <a:off x="6341269" y="952500"/>
            <a:ext cx="657224" cy="4581524"/>
            <a:chOff x="6341269" y="952500"/>
            <a:chExt cx="657224" cy="4581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older icon png">
              <a:extLst>
                <a:ext uri="{FF2B5EF4-FFF2-40B4-BE49-F238E27FC236}">
                  <a16:creationId xmlns:a16="http://schemas.microsoft.com/office/drawing/2014/main" id="{1032E88C-FD67-49C7-8248-A6666639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269" y="4876800"/>
              <a:ext cx="657224" cy="65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DD0C4FB-B41D-456D-A6F9-D679DEDF7F00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CFB83776-8B52-4A2F-A10C-23C0DE95D9E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717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169972-F4A3-4E7E-9240-1E7DA38F4782}"/>
              </a:ext>
            </a:extLst>
          </p:cNvPr>
          <p:cNvGrpSpPr/>
          <p:nvPr/>
        </p:nvGrpSpPr>
        <p:grpSpPr>
          <a:xfrm>
            <a:off x="6398502" y="952500"/>
            <a:ext cx="542758" cy="4524291"/>
            <a:chOff x="6398502" y="952500"/>
            <a:chExt cx="542758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5D7C9A-E044-4B0F-9722-E33A70ADB7F5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B9D36C4-3C7F-4A14-8066-71D57C365D1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71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290E9A-E6C6-4E2D-AECA-F33931B982E9}"/>
              </a:ext>
            </a:extLst>
          </p:cNvPr>
          <p:cNvGrpSpPr/>
          <p:nvPr/>
        </p:nvGrpSpPr>
        <p:grpSpPr>
          <a:xfrm>
            <a:off x="6050838" y="952500"/>
            <a:ext cx="1226262" cy="4524291"/>
            <a:chOff x="6050838" y="952500"/>
            <a:chExt cx="1226262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72289" y="273064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50838" y="2840934"/>
              <a:ext cx="376239" cy="886770"/>
            </a:xfrm>
            <a:prstGeom prst="rect">
              <a:avLst/>
            </a:prstGeom>
          </p:spPr>
        </p:pic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7D27D65-B157-427F-9F9F-38B7773F300F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9041B2A9-D64C-4895-8174-256BF069E57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969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r>
              <a:rPr lang="en-GB" sz="2000" dirty="0"/>
              <a:t>1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449C0-8A54-4272-A41D-ADEFC959A634}"/>
              </a:ext>
            </a:extLst>
          </p:cNvPr>
          <p:cNvGrpSpPr/>
          <p:nvPr/>
        </p:nvGrpSpPr>
        <p:grpSpPr>
          <a:xfrm>
            <a:off x="6021222" y="952500"/>
            <a:ext cx="1226262" cy="5137404"/>
            <a:chOff x="6021222" y="952500"/>
            <a:chExt cx="1226262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2833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4267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2122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533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524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203F3-BC9C-4BCA-98ED-F6C8DD644EA6}"/>
              </a:ext>
            </a:extLst>
          </p:cNvPr>
          <p:cNvGrpSpPr/>
          <p:nvPr/>
        </p:nvGrpSpPr>
        <p:grpSpPr>
          <a:xfrm>
            <a:off x="4000500" y="952500"/>
            <a:ext cx="5391150" cy="5137404"/>
            <a:chOff x="4000500" y="952500"/>
            <a:chExt cx="5391150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65668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07102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4957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1368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475834" y="3642017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270172" y="4127155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478745" y="4022337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29520" y="3642017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43859" y="3702196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22408" y="3812484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7986520" y="4156348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48670" y="3642017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651581" y="4022337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35732" y="4022337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00500" y="3642017"/>
              <a:ext cx="5391150" cy="1383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91456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996</TotalTime>
  <Words>2262</Words>
  <Application>Microsoft Office PowerPoint</Application>
  <PresentationFormat>Widescreen</PresentationFormat>
  <Paragraphs>501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 (i)</vt:lpstr>
      <vt:lpstr>Continuous delivery (i)</vt:lpstr>
      <vt:lpstr>Continuous delivery (i)</vt:lpstr>
      <vt:lpstr>PowerPoint Presentation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124</cp:revision>
  <dcterms:created xsi:type="dcterms:W3CDTF">2017-09-14T10:25:05Z</dcterms:created>
  <dcterms:modified xsi:type="dcterms:W3CDTF">2017-09-17T13:32:50Z</dcterms:modified>
</cp:coreProperties>
</file>