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1" r:id="rId6"/>
    <p:sldId id="262" r:id="rId7"/>
    <p:sldId id="26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57" autoAdjust="0"/>
  </p:normalViewPr>
  <p:slideViewPr>
    <p:cSldViewPr>
      <p:cViewPr varScale="1">
        <p:scale>
          <a:sx n="112" d="100"/>
          <a:sy n="112" d="100"/>
        </p:scale>
        <p:origin x="-158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A3CF73-88FB-4DE0-9A35-850A4E386EF4}" type="datetimeFigureOut">
              <a:rPr lang="en-GB" smtClean="0"/>
              <a:t>22/09/2017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107D5-4338-4B74-86B0-BB2063390F7B}" type="slidenum">
              <a:rPr lang="en-GB" smtClean="0"/>
              <a:t>‹#›</a:t>
            </a:fld>
            <a:endParaRPr lang="en-GB"/>
          </a:p>
        </p:txBody>
      </p:sp>
    </p:spTree>
    <p:extLst>
      <p:ext uri="{BB962C8B-B14F-4D97-AF65-F5344CB8AC3E}">
        <p14:creationId xmlns:p14="http://schemas.microsoft.com/office/powerpoint/2010/main" val="1759980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07EBF8-396F-4315-AE4D-1B4415FB8D2D}"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155272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 delivery is an extension of continuous integration to make sure that you can release new changes to your customers quickly in a sustainable way. This means that on top of having automated your testing, you also have automated your release process and you can deploy your application at any point of time by clicking on a button.</a:t>
            </a:r>
          </a:p>
          <a:p>
            <a:endParaRPr lang="en-US" dirty="0" smtClean="0"/>
          </a:p>
          <a:p>
            <a:r>
              <a:rPr lang="en-US" dirty="0" smtClean="0"/>
              <a:t>If you truly want to get the benefits of continuous delivery, you should deploy to production as early as possible to make sure that you release small batches, that are easy to troubleshoot in case of a problem.</a:t>
            </a:r>
          </a:p>
          <a:p>
            <a:endParaRPr lang="en-US" dirty="0" smtClean="0"/>
          </a:p>
          <a:p>
            <a:r>
              <a:rPr lang="en-US" dirty="0" smtClean="0"/>
              <a:t>Continuous deployment goes one step further than continuous delivery. With this practice, every change that passes all stages of your production pipeline is released to your customers. There's no human intervention, and only a failed test will prevent a new change to be deployed to production.</a:t>
            </a:r>
          </a:p>
        </p:txBody>
      </p:sp>
      <p:sp>
        <p:nvSpPr>
          <p:cNvPr id="4" name="Slide Number Placeholder 3"/>
          <p:cNvSpPr>
            <a:spLocks noGrp="1"/>
          </p:cNvSpPr>
          <p:nvPr>
            <p:ph type="sldNum" sz="quarter" idx="10"/>
          </p:nvPr>
        </p:nvSpPr>
        <p:spPr/>
        <p:txBody>
          <a:bodyPr/>
          <a:lstStyle/>
          <a:p>
            <a:fld id="{F4B107D5-4338-4B74-86B0-BB2063390F7B}" type="slidenum">
              <a:rPr lang="en-GB" smtClean="0"/>
              <a:t>2</a:t>
            </a:fld>
            <a:endParaRPr lang="en-GB"/>
          </a:p>
        </p:txBody>
      </p:sp>
    </p:spTree>
    <p:extLst>
      <p:ext uri="{BB962C8B-B14F-4D97-AF65-F5344CB8AC3E}">
        <p14:creationId xmlns:p14="http://schemas.microsoft.com/office/powerpoint/2010/main" val="3213196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Last time we got as far as TeamCity building</a:t>
            </a:r>
            <a:r>
              <a:rPr lang="en-GB" baseline="0" dirty="0" smtClean="0"/>
              <a:t> our artefacts for us</a:t>
            </a:r>
          </a:p>
          <a:p>
            <a:endParaRPr lang="en-GB" baseline="0" dirty="0" smtClean="0"/>
          </a:p>
          <a:p>
            <a:r>
              <a:rPr lang="en-GB" dirty="0" smtClean="0"/>
              <a:t>After building, we </a:t>
            </a:r>
            <a:r>
              <a:rPr lang="en-GB" baseline="0" dirty="0" smtClean="0"/>
              <a:t>package the software and push it to </a:t>
            </a:r>
            <a:r>
              <a:rPr lang="en-GB" baseline="0" dirty="0" err="1" smtClean="0"/>
              <a:t>ProGet</a:t>
            </a:r>
            <a:endParaRPr lang="en-GB" baseline="0" dirty="0" smtClean="0"/>
          </a:p>
          <a:p>
            <a:endParaRPr lang="en-GB" baseline="0" dirty="0" smtClean="0"/>
          </a:p>
          <a:p>
            <a:r>
              <a:rPr lang="en-GB" baseline="0" dirty="0" smtClean="0"/>
              <a:t>After packaging, TeamCity then orchestrates Octopus Deploy to create a release</a:t>
            </a:r>
          </a:p>
          <a:p>
            <a:endParaRPr lang="en-GB" baseline="0" dirty="0" smtClean="0"/>
          </a:p>
          <a:p>
            <a:r>
              <a:rPr lang="en-GB" baseline="0" dirty="0" smtClean="0"/>
              <a:t>A release is a snapshot of Octopus Deploy at the time it is created – including variables, process etc.</a:t>
            </a:r>
            <a:endParaRPr lang="en-GB" dirty="0"/>
          </a:p>
        </p:txBody>
      </p:sp>
      <p:sp>
        <p:nvSpPr>
          <p:cNvPr id="4" name="Slide Number Placeholder 3"/>
          <p:cNvSpPr>
            <a:spLocks noGrp="1"/>
          </p:cNvSpPr>
          <p:nvPr>
            <p:ph type="sldNum" sz="quarter" idx="10"/>
          </p:nvPr>
        </p:nvSpPr>
        <p:spPr/>
        <p:txBody>
          <a:bodyPr/>
          <a:lstStyle/>
          <a:p>
            <a:fld id="{F4B107D5-4338-4B74-86B0-BB2063390F7B}" type="slidenum">
              <a:rPr lang="en-GB" smtClean="0"/>
              <a:t>3</a:t>
            </a:fld>
            <a:endParaRPr lang="en-GB"/>
          </a:p>
        </p:txBody>
      </p:sp>
    </p:spTree>
    <p:extLst>
      <p:ext uri="{BB962C8B-B14F-4D97-AF65-F5344CB8AC3E}">
        <p14:creationId xmlns:p14="http://schemas.microsoft.com/office/powerpoint/2010/main" val="55416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Environments are</a:t>
            </a:r>
            <a:r>
              <a:rPr lang="en-GB" baseline="0" dirty="0" smtClean="0"/>
              <a:t> groups of machines.</a:t>
            </a:r>
          </a:p>
          <a:p>
            <a:endParaRPr lang="en-GB" baseline="0" dirty="0" smtClean="0"/>
          </a:p>
          <a:p>
            <a:r>
              <a:rPr lang="en-GB" baseline="0" dirty="0" smtClean="0"/>
              <a:t>Each machine inside the environment runs an Octopus Deploy tentacle as a Windows Service.</a:t>
            </a:r>
          </a:p>
          <a:p>
            <a:endParaRPr lang="en-GB" baseline="0" dirty="0" smtClean="0"/>
          </a:p>
          <a:p>
            <a:r>
              <a:rPr lang="en-US" dirty="0" smtClean="0"/>
              <a:t>Tentacle is a secure, lightweight agent service that Octopus uses to deploy software.</a:t>
            </a:r>
          </a:p>
          <a:p>
            <a:endParaRPr lang="en-US" dirty="0" smtClean="0"/>
          </a:p>
          <a:p>
            <a:r>
              <a:rPr lang="en-US" dirty="0" smtClean="0"/>
              <a:t>In essence, Tentacle is a job runner. It waits for Octopus to give it a job (deploy a package, run a script), and it executes it, reporting the progress and result back to the Octopus server.</a:t>
            </a:r>
          </a:p>
          <a:p>
            <a:endParaRPr lang="en-US" dirty="0" smtClean="0"/>
          </a:p>
          <a:p>
            <a:r>
              <a:rPr lang="en-US" dirty="0" smtClean="0"/>
              <a:t>Machine roles allow you to “tag” machines with a specific keyword which you can later on use to scope deployment steps and/or variables.</a:t>
            </a:r>
            <a:endParaRPr lang="en-US" dirty="0"/>
          </a:p>
        </p:txBody>
      </p:sp>
      <p:sp>
        <p:nvSpPr>
          <p:cNvPr id="4" name="Slide Number Placeholder 3"/>
          <p:cNvSpPr>
            <a:spLocks noGrp="1"/>
          </p:cNvSpPr>
          <p:nvPr>
            <p:ph type="sldNum" sz="quarter" idx="10"/>
          </p:nvPr>
        </p:nvSpPr>
        <p:spPr/>
        <p:txBody>
          <a:bodyPr/>
          <a:lstStyle/>
          <a:p>
            <a:fld id="{F4B107D5-4338-4B74-86B0-BB2063390F7B}" type="slidenum">
              <a:rPr lang="en-GB" smtClean="0"/>
              <a:t>4</a:t>
            </a:fld>
            <a:endParaRPr lang="en-GB"/>
          </a:p>
        </p:txBody>
      </p:sp>
    </p:spTree>
    <p:extLst>
      <p:ext uri="{BB962C8B-B14F-4D97-AF65-F5344CB8AC3E}">
        <p14:creationId xmlns:p14="http://schemas.microsoft.com/office/powerpoint/2010/main" val="50753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promote your application through test, </a:t>
            </a:r>
            <a:r>
              <a:rPr lang="en-US" dirty="0" smtClean="0"/>
              <a:t>staging </a:t>
            </a:r>
            <a:r>
              <a:rPr lang="en-US" dirty="0" smtClean="0"/>
              <a:t>and production, there are going to be differences in database connection strings, application settings, web service URLs, and many other parameters.</a:t>
            </a:r>
          </a:p>
          <a:p>
            <a:endParaRPr lang="en-US" dirty="0" smtClean="0"/>
          </a:p>
          <a:p>
            <a:r>
              <a:rPr lang="en-US" dirty="0" smtClean="0"/>
              <a:t>To make it easy to support different environments without hard-coding these configuration values, you can define variables related to your project. These variables are used during your application deployment. For example, variables you define will be automatically substituted into XML configuration files, and made available to your PowerShell scripts. This allows you to create applications and deployment scripts that are agnostic of the target environment.</a:t>
            </a:r>
          </a:p>
          <a:p>
            <a:endParaRPr lang="en-US" dirty="0" smtClean="0"/>
          </a:p>
          <a:p>
            <a:r>
              <a:rPr lang="en-US" dirty="0" smtClean="0"/>
              <a:t>Variables are essentially name/value pairs with optional scope rules applied. You can edit the variables using the Variables tab within a project.</a:t>
            </a:r>
            <a:endParaRPr lang="en-GB" dirty="0"/>
          </a:p>
        </p:txBody>
      </p:sp>
      <p:sp>
        <p:nvSpPr>
          <p:cNvPr id="4" name="Slide Number Placeholder 3"/>
          <p:cNvSpPr>
            <a:spLocks noGrp="1"/>
          </p:cNvSpPr>
          <p:nvPr>
            <p:ph type="sldNum" sz="quarter" idx="10"/>
          </p:nvPr>
        </p:nvSpPr>
        <p:spPr/>
        <p:txBody>
          <a:bodyPr/>
          <a:lstStyle/>
          <a:p>
            <a:fld id="{F4B107D5-4338-4B74-86B0-BB2063390F7B}" type="slidenum">
              <a:rPr lang="en-GB" smtClean="0"/>
              <a:t>5</a:t>
            </a:fld>
            <a:endParaRPr lang="en-GB"/>
          </a:p>
        </p:txBody>
      </p:sp>
    </p:spTree>
    <p:extLst>
      <p:ext uri="{BB962C8B-B14F-4D97-AF65-F5344CB8AC3E}">
        <p14:creationId xmlns:p14="http://schemas.microsoft.com/office/powerpoint/2010/main" val="416988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allow you to define different values for variables depending on where you are deploying, variables can be scoped.</a:t>
            </a:r>
          </a:p>
          <a:p>
            <a:endParaRPr lang="en-US" dirty="0" smtClean="0"/>
          </a:p>
          <a:p>
            <a:r>
              <a:rPr lang="en-US" dirty="0" smtClean="0"/>
              <a:t>Variables can be scoped by:</a:t>
            </a:r>
          </a:p>
          <a:p>
            <a:endParaRPr lang="en-US" dirty="0" smtClean="0"/>
          </a:p>
          <a:p>
            <a:r>
              <a:rPr lang="en-US" baseline="0" dirty="0" smtClean="0"/>
              <a:t>    </a:t>
            </a:r>
            <a:r>
              <a:rPr lang="en-US" dirty="0" smtClean="0"/>
              <a:t>Environments (most common)</a:t>
            </a:r>
          </a:p>
          <a:p>
            <a:r>
              <a:rPr lang="en-US" dirty="0" smtClean="0"/>
              <a:t>    Specific machines</a:t>
            </a:r>
          </a:p>
          <a:p>
            <a:r>
              <a:rPr lang="en-US" dirty="0" smtClean="0"/>
              <a:t>    Specific machine roles</a:t>
            </a:r>
          </a:p>
          <a:p>
            <a:r>
              <a:rPr lang="en-US" dirty="0" smtClean="0"/>
              <a:t>    Specific deployment steps</a:t>
            </a:r>
          </a:p>
          <a:p>
            <a:endParaRPr lang="en-US" dirty="0" smtClean="0"/>
          </a:p>
          <a:p>
            <a:r>
              <a:rPr lang="en-US" dirty="0" smtClean="0"/>
              <a:t>Since variables can be scoped in many different ways, there needs to be a predictable, deterministic order in which they are resolved. The list below is the priority in which variable scopes take precedence - the top items are considered higher priority than the bottom ones:</a:t>
            </a:r>
          </a:p>
          <a:p>
            <a:endParaRPr lang="en-US" dirty="0" smtClean="0"/>
          </a:p>
          <a:p>
            <a:r>
              <a:rPr lang="en-US" baseline="0" dirty="0" smtClean="0"/>
              <a:t>    </a:t>
            </a:r>
            <a:r>
              <a:rPr lang="en-US" dirty="0" smtClean="0"/>
              <a:t>The current step/action (most specific)</a:t>
            </a:r>
          </a:p>
          <a:p>
            <a:r>
              <a:rPr lang="en-US" dirty="0" smtClean="0"/>
              <a:t>    The current machine</a:t>
            </a:r>
          </a:p>
          <a:p>
            <a:r>
              <a:rPr lang="en-US" dirty="0" smtClean="0"/>
              <a:t>    Roles applied to the current machine and targeted by the current step</a:t>
            </a:r>
          </a:p>
          <a:p>
            <a:r>
              <a:rPr lang="en-US" dirty="0" smtClean="0"/>
              <a:t>    Roles applied to the current machine</a:t>
            </a:r>
          </a:p>
          <a:p>
            <a:r>
              <a:rPr lang="en-US" dirty="0" smtClean="0"/>
              <a:t>    The target tenant (if tenant-features are enabled)</a:t>
            </a:r>
          </a:p>
          <a:p>
            <a:r>
              <a:rPr lang="en-US" dirty="0" smtClean="0"/>
              <a:t>    The target tenant-tag (if tenant-features are enabled)</a:t>
            </a:r>
          </a:p>
          <a:p>
            <a:r>
              <a:rPr lang="en-US" dirty="0" smtClean="0"/>
              <a:t>    The target environment</a:t>
            </a:r>
          </a:p>
          <a:p>
            <a:r>
              <a:rPr lang="en-US" dirty="0" smtClean="0"/>
              <a:t>    The target channel (if channels are enabled)</a:t>
            </a:r>
          </a:p>
          <a:p>
            <a:r>
              <a:rPr lang="en-US" dirty="0" smtClean="0"/>
              <a:t>    No scope (least specific)</a:t>
            </a:r>
          </a:p>
        </p:txBody>
      </p:sp>
      <p:sp>
        <p:nvSpPr>
          <p:cNvPr id="4" name="Slide Number Placeholder 3"/>
          <p:cNvSpPr>
            <a:spLocks noGrp="1"/>
          </p:cNvSpPr>
          <p:nvPr>
            <p:ph type="sldNum" sz="quarter" idx="10"/>
          </p:nvPr>
        </p:nvSpPr>
        <p:spPr/>
        <p:txBody>
          <a:bodyPr/>
          <a:lstStyle/>
          <a:p>
            <a:fld id="{F4B107D5-4338-4B74-86B0-BB2063390F7B}" type="slidenum">
              <a:rPr lang="en-GB" smtClean="0"/>
              <a:t>6</a:t>
            </a:fld>
            <a:endParaRPr lang="en-GB"/>
          </a:p>
        </p:txBody>
      </p:sp>
    </p:spTree>
    <p:extLst>
      <p:ext uri="{BB962C8B-B14F-4D97-AF65-F5344CB8AC3E}">
        <p14:creationId xmlns:p14="http://schemas.microsoft.com/office/powerpoint/2010/main" val="1371150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D07EBF8-396F-4315-AE4D-1B4415FB8D2D}" type="slidenum">
              <a:rPr lang="en-GB" smtClean="0"/>
              <a:t>7</a:t>
            </a:fld>
            <a:endParaRPr lang="en-GB"/>
          </a:p>
        </p:txBody>
      </p:sp>
    </p:spTree>
    <p:extLst>
      <p:ext uri="{BB962C8B-B14F-4D97-AF65-F5344CB8AC3E}">
        <p14:creationId xmlns:p14="http://schemas.microsoft.com/office/powerpoint/2010/main" val="410862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GB">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386127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en-GB">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21984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en-GB">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380418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GB">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46785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GB">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1045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9" name="Footer Placeholder 8"/>
          <p:cNvSpPr>
            <a:spLocks noGrp="1"/>
          </p:cNvSpPr>
          <p:nvPr>
            <p:ph type="ftr" sz="quarter" idx="11"/>
          </p:nvPr>
        </p:nvSpPr>
        <p:spPr/>
        <p:txBody>
          <a:bodyPr/>
          <a:lstStyle/>
          <a:p>
            <a:endParaRPr lang="en-GB">
              <a:solidFill>
                <a:prstClr val="black">
                  <a:lumMod val="50000"/>
                  <a:lumOff val="50000"/>
                </a:prstClr>
              </a:solidFill>
            </a:endParaRPr>
          </a:p>
        </p:txBody>
      </p:sp>
      <p:sp>
        <p:nvSpPr>
          <p:cNvPr id="10" name="Slide Number Placeholder 9"/>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17303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767691"/>
            <a:ext cx="2606040" cy="609878"/>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11" name="Footer Placeholder 10"/>
          <p:cNvSpPr>
            <a:spLocks noGrp="1"/>
          </p:cNvSpPr>
          <p:nvPr>
            <p:ph type="ftr" sz="quarter" idx="11"/>
          </p:nvPr>
        </p:nvSpPr>
        <p:spPr/>
        <p:txBody>
          <a:bodyPr/>
          <a:lstStyle/>
          <a:p>
            <a:endParaRPr lang="en-GB">
              <a:solidFill>
                <a:prstClr val="black">
                  <a:lumMod val="50000"/>
                  <a:lumOff val="50000"/>
                </a:prstClr>
              </a:solidFill>
            </a:endParaRPr>
          </a:p>
        </p:txBody>
      </p:sp>
      <p:sp>
        <p:nvSpPr>
          <p:cNvPr id="12" name="Slide Number Placeholder 11"/>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94001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7" name="Footer Placeholder 6"/>
          <p:cNvSpPr>
            <a:spLocks noGrp="1"/>
          </p:cNvSpPr>
          <p:nvPr>
            <p:ph type="ftr" sz="quarter" idx="11"/>
          </p:nvPr>
        </p:nvSpPr>
        <p:spPr/>
        <p:txBody>
          <a:bodyPr/>
          <a:lstStyle/>
          <a:p>
            <a:endParaRPr lang="en-GB">
              <a:solidFill>
                <a:prstClr val="black">
                  <a:lumMod val="50000"/>
                  <a:lumOff val="50000"/>
                </a:prstClr>
              </a:solidFill>
            </a:endParaRPr>
          </a:p>
        </p:txBody>
      </p:sp>
      <p:sp>
        <p:nvSpPr>
          <p:cNvPr id="8" name="Slide Number Placeholder 7"/>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140692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en-GB">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182093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9" name="Footer Placeholder 8"/>
          <p:cNvSpPr>
            <a:spLocks noGrp="1"/>
          </p:cNvSpPr>
          <p:nvPr>
            <p:ph type="ftr" sz="quarter" idx="11"/>
          </p:nvPr>
        </p:nvSpPr>
        <p:spPr/>
        <p:txBody>
          <a:bodyPr/>
          <a:lstStyle/>
          <a:p>
            <a:endParaRPr lang="en-GB">
              <a:solidFill>
                <a:prstClr val="black">
                  <a:lumMod val="50000"/>
                  <a:lumOff val="50000"/>
                </a:prstClr>
              </a:solidFill>
            </a:endParaRPr>
          </a:p>
        </p:txBody>
      </p:sp>
      <p:sp>
        <p:nvSpPr>
          <p:cNvPr id="10" name="Slide Number Placeholder 9"/>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400567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4" y="575564"/>
            <a:ext cx="6086423" cy="3998214"/>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69D89977-0975-47F9-BD5E-FA2A8586144A}" type="datetimeFigureOut">
              <a:rPr lang="en-GB" smtClean="0">
                <a:solidFill>
                  <a:prstClr val="black">
                    <a:lumMod val="50000"/>
                    <a:lumOff val="50000"/>
                  </a:prstClr>
                </a:solidFill>
              </a:rPr>
              <a:pPr/>
              <a:t>22/09/2017</a:t>
            </a:fld>
            <a:endParaRPr lang="en-GB">
              <a:solidFill>
                <a:prstClr val="black">
                  <a:lumMod val="50000"/>
                  <a:lumOff val="50000"/>
                </a:prstClr>
              </a:solidFill>
            </a:endParaRPr>
          </a:p>
        </p:txBody>
      </p:sp>
      <p:sp>
        <p:nvSpPr>
          <p:cNvPr id="9" name="Footer Placeholder 8"/>
          <p:cNvSpPr>
            <a:spLocks noGrp="1"/>
          </p:cNvSpPr>
          <p:nvPr>
            <p:ph type="ftr" sz="quarter" idx="11"/>
          </p:nvPr>
        </p:nvSpPr>
        <p:spPr>
          <a:xfrm>
            <a:off x="2624326" y="4767264"/>
            <a:ext cx="4433638" cy="273844"/>
          </a:xfrm>
        </p:spPr>
        <p:txBody>
          <a:bodyPr/>
          <a:lstStyle/>
          <a:p>
            <a:endParaRPr lang="en-GB">
              <a:solidFill>
                <a:prstClr val="black">
                  <a:lumMod val="50000"/>
                  <a:lumOff val="50000"/>
                </a:prstClr>
              </a:solidFill>
            </a:endParaRPr>
          </a:p>
        </p:txBody>
      </p:sp>
      <p:sp>
        <p:nvSpPr>
          <p:cNvPr id="10" name="Slide Number Placeholder 9"/>
          <p:cNvSpPr>
            <a:spLocks noGrp="1"/>
          </p:cNvSpPr>
          <p:nvPr>
            <p:ph type="sldNum" sz="quarter" idx="12"/>
          </p:nvPr>
        </p:nvSpPr>
        <p:spPr/>
        <p:txBody>
          <a:bodyPr/>
          <a:lstStyle/>
          <a:p>
            <a:fld id="{DA6A098C-9E92-4046-86B9-A0CAA91C4851}" type="slidenum">
              <a:rPr lang="en-GB" smtClean="0">
                <a:solidFill>
                  <a:srgbClr val="4472C4"/>
                </a:solidFill>
              </a:rPr>
              <a:pPr/>
              <a:t>‹#›</a:t>
            </a:fld>
            <a:endParaRPr lang="en-GB">
              <a:solidFill>
                <a:srgbClr val="4472C4"/>
              </a:solidFill>
            </a:endParaRPr>
          </a:p>
        </p:txBody>
      </p:sp>
    </p:spTree>
    <p:extLst>
      <p:ext uri="{BB962C8B-B14F-4D97-AF65-F5344CB8AC3E}">
        <p14:creationId xmlns:p14="http://schemas.microsoft.com/office/powerpoint/2010/main" val="28539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9"/>
            <a:ext cx="2210612" cy="34508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4767264"/>
            <a:ext cx="2057400" cy="273844"/>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fld id="{69D89977-0975-47F9-BD5E-FA2A8586144A}" type="datetimeFigureOut">
              <a:rPr lang="en-GB" smtClean="0">
                <a:solidFill>
                  <a:prstClr val="black">
                    <a:lumMod val="50000"/>
                    <a:lumOff val="50000"/>
                  </a:prstClr>
                </a:solidFill>
              </a:rPr>
              <a:pPr defTabSz="457200"/>
              <a:t>22/09/2017</a:t>
            </a:fld>
            <a:endParaRPr lang="en-GB">
              <a:solidFill>
                <a:prstClr val="black">
                  <a:lumMod val="50000"/>
                  <a:lumOff val="50000"/>
                </a:prstClr>
              </a:solidFill>
            </a:endParaRPr>
          </a:p>
        </p:txBody>
      </p:sp>
      <p:sp>
        <p:nvSpPr>
          <p:cNvPr id="5" name="Footer Placeholder 4"/>
          <p:cNvSpPr>
            <a:spLocks noGrp="1"/>
          </p:cNvSpPr>
          <p:nvPr>
            <p:ph type="ftr" sz="quarter" idx="3"/>
          </p:nvPr>
        </p:nvSpPr>
        <p:spPr>
          <a:xfrm>
            <a:off x="2901951" y="4767264"/>
            <a:ext cx="4433638" cy="273844"/>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endParaRPr lang="en-GB">
              <a:solidFill>
                <a:prstClr val="black">
                  <a:lumMod val="50000"/>
                  <a:lumOff val="50000"/>
                </a:prstClr>
              </a:solidFill>
            </a:endParaRPr>
          </a:p>
        </p:txBody>
      </p:sp>
      <p:sp>
        <p:nvSpPr>
          <p:cNvPr id="6" name="Slide Number Placeholder 5"/>
          <p:cNvSpPr>
            <a:spLocks noGrp="1"/>
          </p:cNvSpPr>
          <p:nvPr>
            <p:ph type="sldNum" sz="quarter" idx="4"/>
          </p:nvPr>
        </p:nvSpPr>
        <p:spPr>
          <a:xfrm>
            <a:off x="7975603" y="4767264"/>
            <a:ext cx="1148195" cy="273844"/>
          </a:xfrm>
          <a:prstGeom prst="rect">
            <a:avLst/>
          </a:prstGeom>
        </p:spPr>
        <p:txBody>
          <a:bodyPr vert="horz" lIns="91440" tIns="45720" rIns="91440" bIns="45720" rtlCol="0" anchor="ctr"/>
          <a:lstStyle>
            <a:lvl1pPr algn="r">
              <a:defRPr sz="1200" b="1">
                <a:solidFill>
                  <a:schemeClr val="accent1"/>
                </a:solidFill>
              </a:defRPr>
            </a:lvl1pPr>
          </a:lstStyle>
          <a:p>
            <a:pPr defTabSz="457200"/>
            <a:fld id="{DA6A098C-9E92-4046-86B9-A0CAA91C4851}" type="slidenum">
              <a:rPr lang="en-GB" smtClean="0">
                <a:solidFill>
                  <a:srgbClr val="4472C4"/>
                </a:solidFill>
              </a:rPr>
              <a:pPr defTabSz="457200"/>
              <a:t>‹#›</a:t>
            </a:fld>
            <a:endParaRPr lang="en-GB">
              <a:solidFill>
                <a:srgbClr val="4472C4"/>
              </a:solidFill>
            </a:endParaRPr>
          </a:p>
        </p:txBody>
      </p:sp>
    </p:spTree>
    <p:extLst>
      <p:ext uri="{BB962C8B-B14F-4D97-AF65-F5344CB8AC3E}">
        <p14:creationId xmlns:p14="http://schemas.microsoft.com/office/powerpoint/2010/main" val="2076098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653FA-C236-438B-8E8D-48A7F4314C49}"/>
              </a:ext>
            </a:extLst>
          </p:cNvPr>
          <p:cNvSpPr>
            <a:spLocks noGrp="1"/>
          </p:cNvSpPr>
          <p:nvPr>
            <p:ph type="ctrTitle"/>
          </p:nvPr>
        </p:nvSpPr>
        <p:spPr/>
        <p:txBody>
          <a:bodyPr/>
          <a:lstStyle/>
          <a:p>
            <a:r>
              <a:rPr lang="en-GB" dirty="0"/>
              <a:t>Continuous Delivery</a:t>
            </a:r>
          </a:p>
        </p:txBody>
      </p:sp>
      <p:sp>
        <p:nvSpPr>
          <p:cNvPr id="4" name="Subtitle 3">
            <a:extLst>
              <a:ext uri="{FF2B5EF4-FFF2-40B4-BE49-F238E27FC236}">
                <a16:creationId xmlns="" xmlns:a16="http://schemas.microsoft.com/office/drawing/2014/main" id="{C4E31A7C-DBD3-458C-BEC2-8B7296DE3BEB}"/>
              </a:ext>
            </a:extLst>
          </p:cNvPr>
          <p:cNvSpPr>
            <a:spLocks noGrp="1"/>
          </p:cNvSpPr>
          <p:nvPr>
            <p:ph type="subTitle" idx="1"/>
          </p:nvPr>
        </p:nvSpPr>
        <p:spPr/>
        <p:txBody>
          <a:bodyPr/>
          <a:lstStyle/>
          <a:p>
            <a:r>
              <a:rPr lang="en-GB" dirty="0"/>
              <a:t>Part </a:t>
            </a:r>
            <a:r>
              <a:rPr lang="en-GB" dirty="0" smtClean="0"/>
              <a:t>2</a:t>
            </a:r>
            <a:endParaRPr lang="en-GB" dirty="0"/>
          </a:p>
        </p:txBody>
      </p:sp>
    </p:spTree>
    <p:extLst>
      <p:ext uri="{BB962C8B-B14F-4D97-AF65-F5344CB8AC3E}">
        <p14:creationId xmlns:p14="http://schemas.microsoft.com/office/powerpoint/2010/main" val="345081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2800" dirty="0"/>
              <a:t>CI vs CD vs CD</a:t>
            </a:r>
            <a:endParaRPr lang="en-GB" sz="2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022445"/>
            <a:ext cx="5486400" cy="3090672"/>
          </a:xfrm>
        </p:spPr>
      </p:pic>
    </p:spTree>
    <p:extLst>
      <p:ext uri="{BB962C8B-B14F-4D97-AF65-F5344CB8AC3E}">
        <p14:creationId xmlns:p14="http://schemas.microsoft.com/office/powerpoint/2010/main" val="1537018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TeamCity &amp; Octopus Deploy</a:t>
            </a:r>
            <a:endParaRPr lang="en-GB" sz="2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001955"/>
            <a:ext cx="5486400" cy="3131653"/>
          </a:xfrm>
        </p:spPr>
      </p:pic>
    </p:spTree>
    <p:extLst>
      <p:ext uri="{BB962C8B-B14F-4D97-AF65-F5344CB8AC3E}">
        <p14:creationId xmlns:p14="http://schemas.microsoft.com/office/powerpoint/2010/main" val="3211571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Environments &amp; Roles</a:t>
            </a:r>
            <a:endParaRPr lang="en-GB" sz="2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274623"/>
            <a:ext cx="5486400" cy="2586317"/>
          </a:xfrm>
        </p:spPr>
      </p:pic>
    </p:spTree>
    <p:extLst>
      <p:ext uri="{BB962C8B-B14F-4D97-AF65-F5344CB8AC3E}">
        <p14:creationId xmlns:p14="http://schemas.microsoft.com/office/powerpoint/2010/main" val="1751397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Configuration Management</a:t>
            </a:r>
            <a:endParaRPr lang="en-GB" sz="28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1347212"/>
            <a:ext cx="5486400" cy="2441139"/>
          </a:xfrm>
        </p:spPr>
      </p:pic>
    </p:spTree>
    <p:extLst>
      <p:ext uri="{BB962C8B-B14F-4D97-AF65-F5344CB8AC3E}">
        <p14:creationId xmlns:p14="http://schemas.microsoft.com/office/powerpoint/2010/main" val="2376783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1950" y="823703"/>
            <a:ext cx="5486400" cy="3488157"/>
          </a:xfrm>
        </p:spPr>
      </p:pic>
    </p:spTree>
    <p:extLst>
      <p:ext uri="{BB962C8B-B14F-4D97-AF65-F5344CB8AC3E}">
        <p14:creationId xmlns:p14="http://schemas.microsoft.com/office/powerpoint/2010/main" val="1974023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9"/>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cxnSp>
        <p:nvCxnSpPr>
          <p:cNvPr id="18" name="Straight Connector 11">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650992" y="1564261"/>
            <a:ext cx="0" cy="201497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1500"/>
            <a:ext cx="965201"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64334" y="575869"/>
            <a:ext cx="381009" cy="3996130"/>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3" name="Title 2">
            <a:extLst>
              <a:ext uri="{FF2B5EF4-FFF2-40B4-BE49-F238E27FC236}">
                <a16:creationId xmlns="" xmlns:a16="http://schemas.microsoft.com/office/drawing/2014/main" id="{4A5665C2-CF24-4FDD-8E12-177E5A331057}"/>
              </a:ext>
            </a:extLst>
          </p:cNvPr>
          <p:cNvSpPr>
            <a:spLocks noGrp="1"/>
          </p:cNvSpPr>
          <p:nvPr>
            <p:ph type="ctrTitle"/>
          </p:nvPr>
        </p:nvSpPr>
        <p:spPr>
          <a:xfrm>
            <a:off x="1829665" y="812799"/>
            <a:ext cx="4132221" cy="3517901"/>
          </a:xfrm>
        </p:spPr>
        <p:txBody>
          <a:bodyPr anchor="ctr">
            <a:normAutofit/>
          </a:bodyPr>
          <a:lstStyle/>
          <a:p>
            <a:pPr algn="r"/>
            <a:r>
              <a:rPr lang="en-GB" sz="5400" dirty="0" smtClean="0">
                <a:solidFill>
                  <a:schemeClr val="tx1">
                    <a:lumMod val="75000"/>
                    <a:lumOff val="25000"/>
                  </a:schemeClr>
                </a:solidFill>
              </a:rPr>
              <a:t>demo</a:t>
            </a:r>
            <a:r>
              <a:rPr lang="en-GB" sz="5400" dirty="0">
                <a:solidFill>
                  <a:schemeClr val="tx1">
                    <a:lumMod val="75000"/>
                    <a:lumOff val="25000"/>
                  </a:schemeClr>
                </a:solidFill>
              </a:rPr>
              <a:t>		</a:t>
            </a:r>
          </a:p>
        </p:txBody>
      </p:sp>
      <p:sp>
        <p:nvSpPr>
          <p:cNvPr id="5" name="Subtitle 4">
            <a:extLst>
              <a:ext uri="{FF2B5EF4-FFF2-40B4-BE49-F238E27FC236}">
                <a16:creationId xmlns="" xmlns:a16="http://schemas.microsoft.com/office/drawing/2014/main" id="{F2B8D1D6-6B10-4E3F-8851-D9CEDDB13C4C}"/>
              </a:ext>
            </a:extLst>
          </p:cNvPr>
          <p:cNvSpPr>
            <a:spLocks noGrp="1"/>
          </p:cNvSpPr>
          <p:nvPr>
            <p:ph type="subTitle" idx="1"/>
          </p:nvPr>
        </p:nvSpPr>
        <p:spPr>
          <a:xfrm>
            <a:off x="5892292" y="812799"/>
            <a:ext cx="2630741" cy="3517901"/>
          </a:xfrm>
        </p:spPr>
        <p:txBody>
          <a:bodyPr anchor="ctr">
            <a:normAutofit/>
          </a:bodyPr>
          <a:lstStyle/>
          <a:p>
            <a:r>
              <a:rPr lang="en-GB" sz="2100" dirty="0">
                <a:solidFill>
                  <a:schemeClr val="tx1">
                    <a:lumMod val="75000"/>
                    <a:lumOff val="25000"/>
                  </a:schemeClr>
                </a:solidFill>
              </a:rPr>
              <a:t>Continuous </a:t>
            </a:r>
            <a:r>
              <a:rPr lang="en-GB" sz="2100" dirty="0" smtClean="0">
                <a:solidFill>
                  <a:schemeClr val="tx1">
                    <a:lumMod val="75000"/>
                    <a:lumOff val="25000"/>
                  </a:schemeClr>
                </a:solidFill>
              </a:rPr>
              <a:t>Delivery with TeamCity &amp; Octopus Deploy</a:t>
            </a:r>
            <a:endParaRPr lang="en-GB" sz="2100" dirty="0">
              <a:solidFill>
                <a:schemeClr val="tx1">
                  <a:lumMod val="75000"/>
                  <a:lumOff val="25000"/>
                </a:schemeClr>
              </a:solidFill>
            </a:endParaRPr>
          </a:p>
        </p:txBody>
      </p:sp>
    </p:spTree>
    <p:extLst>
      <p:ext uri="{BB962C8B-B14F-4D97-AF65-F5344CB8AC3E}">
        <p14:creationId xmlns:p14="http://schemas.microsoft.com/office/powerpoint/2010/main" val="1960821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521</Words>
  <Application>Microsoft Office PowerPoint</Application>
  <PresentationFormat>On-screen Show (16:9)</PresentationFormat>
  <Paragraphs>62</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Frame</vt:lpstr>
      <vt:lpstr>Continuous Delivery</vt:lpstr>
      <vt:lpstr>CI vs CD vs CD</vt:lpstr>
      <vt:lpstr>TeamCity &amp; Octopus Deploy</vt:lpstr>
      <vt:lpstr>Environments &amp; Roles</vt:lpstr>
      <vt:lpstr>Configuration Management</vt:lpstr>
      <vt:lpstr>Scope</vt:lpstr>
      <vt:lpstr>demo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Delivery</dc:title>
  <dc:creator>Lewis Jackson</dc:creator>
  <cp:lastModifiedBy>Lewis Jackson</cp:lastModifiedBy>
  <cp:revision>12</cp:revision>
  <dcterms:created xsi:type="dcterms:W3CDTF">2017-09-21T21:01:56Z</dcterms:created>
  <dcterms:modified xsi:type="dcterms:W3CDTF">2017-09-22T09:22:21Z</dcterms:modified>
</cp:coreProperties>
</file>