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0"/>
  </p:notesMasterIdLst>
  <p:sldIdLst>
    <p:sldId id="267" r:id="rId2"/>
    <p:sldId id="268" r:id="rId3"/>
    <p:sldId id="266" r:id="rId4"/>
    <p:sldId id="270" r:id="rId5"/>
    <p:sldId id="269" r:id="rId6"/>
    <p:sldId id="258" r:id="rId7"/>
    <p:sldId id="265" r:id="rId8"/>
    <p:sldId id="272" r:id="rId9"/>
    <p:sldId id="273" r:id="rId10"/>
    <p:sldId id="274" r:id="rId11"/>
    <p:sldId id="256" r:id="rId12"/>
    <p:sldId id="257" r:id="rId13"/>
    <p:sldId id="262" r:id="rId14"/>
    <p:sldId id="275" r:id="rId15"/>
    <p:sldId id="259" r:id="rId16"/>
    <p:sldId id="276" r:id="rId17"/>
    <p:sldId id="27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 autoAdjust="0"/>
    <p:restoredTop sz="82242" autoAdjust="0"/>
  </p:normalViewPr>
  <p:slideViewPr>
    <p:cSldViewPr snapToGrid="0">
      <p:cViewPr varScale="1">
        <p:scale>
          <a:sx n="72" d="100"/>
          <a:sy n="72" d="100"/>
        </p:scale>
        <p:origin x="11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B59B5-FC02-4344-AC79-BB949A239074}" type="pres">
      <dgm:prSet presAssocID="{9CDC3CEF-BEFB-4641-BD78-1C7053AE5D8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70BC138-62CC-44F9-9D81-A0D94D618821}" type="pres">
      <dgm:prSet presAssocID="{9CDC3CEF-BEFB-4641-BD78-1C7053AE5D8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2CCD2-0516-45C4-AD48-9C6A7CA90B7D}" type="pres">
      <dgm:prSet presAssocID="{42FEEE84-07F4-4179-9CF4-34A821DA5FE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6AA703D-7D87-4520-ADB7-200A3B1C3073}" type="pres">
      <dgm:prSet presAssocID="{42FEEE84-07F4-4179-9CF4-34A821DA5FE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8FFBA-6EAF-4AE4-9CDD-8111001477BA}" type="pres">
      <dgm:prSet presAssocID="{B9A8C14C-2FA3-4AD2-B689-F8EC4AC3E91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DD0D33F-26A1-4611-A42E-7467613F6B93}" type="pres">
      <dgm:prSet presAssocID="{B9A8C14C-2FA3-4AD2-B689-F8EC4AC3E91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001D0-B375-4EC6-B48A-30B7EF199C1D}" type="pres">
      <dgm:prSet presAssocID="{DC418283-A530-43EC-8A1C-46857DA00D4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B7F95E8-029B-4078-A29A-04C184A53BC1}" type="pres">
      <dgm:prSet presAssocID="{DC418283-A530-43EC-8A1C-46857DA00D4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F7C30-9F90-4A4C-BF5D-5FFA9564171A}" type="pres">
      <dgm:prSet presAssocID="{F428EFD7-7586-4CF0-BEE0-9BE2754D41A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7D912B2-D21C-4181-936F-8DD7A0047903}" type="pres">
      <dgm:prSet presAssocID="{F428EFD7-7586-4CF0-BEE0-9BE2754D41A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1165812" y="123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Build</a:t>
          </a:r>
        </a:p>
      </dsp:txBody>
      <dsp:txXfrm>
        <a:off x="1281417" y="115728"/>
        <a:ext cx="558189" cy="558189"/>
      </dsp:txXfrm>
    </dsp:sp>
    <dsp:sp modelId="{FA7B59B5-FC02-4344-AC79-BB949A239074}">
      <dsp:nvSpPr>
        <dsp:cNvPr id="0" name=""/>
        <dsp:cNvSpPr/>
      </dsp:nvSpPr>
      <dsp:spPr>
        <a:xfrm rot="2160000">
          <a:off x="1930295" y="606555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936310" y="641326"/>
        <a:ext cx="146986" cy="159854"/>
      </dsp:txXfrm>
    </dsp:sp>
    <dsp:sp modelId="{26E82A5F-C42E-46BE-BC85-BF125D7B11DF}">
      <dsp:nvSpPr>
        <dsp:cNvPr id="0" name=""/>
        <dsp:cNvSpPr/>
      </dsp:nvSpPr>
      <dsp:spPr>
        <a:xfrm>
          <a:off x="2124974" y="696996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Test</a:t>
          </a:r>
        </a:p>
      </dsp:txBody>
      <dsp:txXfrm>
        <a:off x="2240579" y="812601"/>
        <a:ext cx="558189" cy="558189"/>
      </dsp:txXfrm>
    </dsp:sp>
    <dsp:sp modelId="{3872CCD2-0516-45C4-AD48-9C6A7CA90B7D}">
      <dsp:nvSpPr>
        <dsp:cNvPr id="0" name=""/>
        <dsp:cNvSpPr/>
      </dsp:nvSpPr>
      <dsp:spPr>
        <a:xfrm rot="6480000">
          <a:off x="2233337" y="1516614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274567" y="1539943"/>
        <a:ext cx="146986" cy="159854"/>
      </dsp:txXfrm>
    </dsp:sp>
    <dsp:sp modelId="{573E983B-764A-4772-B1A2-F269F4179211}">
      <dsp:nvSpPr>
        <dsp:cNvPr id="0" name=""/>
        <dsp:cNvSpPr/>
      </dsp:nvSpPr>
      <dsp:spPr>
        <a:xfrm>
          <a:off x="1758607" y="1824559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Release</a:t>
          </a:r>
        </a:p>
      </dsp:txBody>
      <dsp:txXfrm>
        <a:off x="1874212" y="1940164"/>
        <a:ext cx="558189" cy="558189"/>
      </dsp:txXfrm>
    </dsp:sp>
    <dsp:sp modelId="{8778FFBA-6EAF-4AE4-9CDD-8111001477BA}">
      <dsp:nvSpPr>
        <dsp:cNvPr id="0" name=""/>
        <dsp:cNvSpPr/>
      </dsp:nvSpPr>
      <dsp:spPr>
        <a:xfrm rot="10800000">
          <a:off x="1461464" y="2086047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524458" y="2139331"/>
        <a:ext cx="146986" cy="159854"/>
      </dsp:txXfrm>
    </dsp:sp>
    <dsp:sp modelId="{FFE636CC-1D68-4F03-9766-767ACA791844}">
      <dsp:nvSpPr>
        <dsp:cNvPr id="0" name=""/>
        <dsp:cNvSpPr/>
      </dsp:nvSpPr>
      <dsp:spPr>
        <a:xfrm>
          <a:off x="573017" y="1824559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Measure</a:t>
          </a:r>
        </a:p>
      </dsp:txBody>
      <dsp:txXfrm>
        <a:off x="688622" y="1940164"/>
        <a:ext cx="558189" cy="558189"/>
      </dsp:txXfrm>
    </dsp:sp>
    <dsp:sp modelId="{7C4001D0-B375-4EC6-B48A-30B7EF199C1D}">
      <dsp:nvSpPr>
        <dsp:cNvPr id="0" name=""/>
        <dsp:cNvSpPr/>
      </dsp:nvSpPr>
      <dsp:spPr>
        <a:xfrm rot="15120000">
          <a:off x="681379" y="1527918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722609" y="1611157"/>
        <a:ext cx="146986" cy="159854"/>
      </dsp:txXfrm>
    </dsp:sp>
    <dsp:sp modelId="{7F83799A-03F8-4762-8C61-0C4EB7BC8AE0}">
      <dsp:nvSpPr>
        <dsp:cNvPr id="0" name=""/>
        <dsp:cNvSpPr/>
      </dsp:nvSpPr>
      <dsp:spPr>
        <a:xfrm>
          <a:off x="206650" y="696996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Adapt</a:t>
          </a:r>
        </a:p>
      </dsp:txBody>
      <dsp:txXfrm>
        <a:off x="322255" y="812601"/>
        <a:ext cx="558189" cy="558189"/>
      </dsp:txXfrm>
    </dsp:sp>
    <dsp:sp modelId="{051F7C30-9F90-4A4C-BF5D-5FFA9564171A}">
      <dsp:nvSpPr>
        <dsp:cNvPr id="0" name=""/>
        <dsp:cNvSpPr/>
      </dsp:nvSpPr>
      <dsp:spPr>
        <a:xfrm rot="19440000">
          <a:off x="971133" y="613541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77148" y="685338"/>
        <a:ext cx="146986" cy="159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orchestrating the lifecycle of an order</a:t>
            </a:r>
          </a:p>
          <a:p>
            <a:endParaRPr lang="en-GB" dirty="0"/>
          </a:p>
          <a:p>
            <a:r>
              <a:rPr lang="en-GB" dirty="0"/>
              <a:t>We are in charge of the microservices that conform this “monster”</a:t>
            </a:r>
          </a:p>
          <a:p>
            <a:endParaRPr lang="en-GB" dirty="0"/>
          </a:p>
          <a:p>
            <a:r>
              <a:rPr lang="en-GB" dirty="0"/>
              <a:t>Some numbers: </a:t>
            </a:r>
            <a:r>
              <a:rPr lang="en-GB" dirty="0" err="1"/>
              <a:t>num</a:t>
            </a:r>
            <a:r>
              <a:rPr lang="en-GB" dirty="0"/>
              <a:t> of people in the team, </a:t>
            </a:r>
            <a:r>
              <a:rPr lang="en-GB" dirty="0" err="1"/>
              <a:t>num</a:t>
            </a:r>
            <a:r>
              <a:rPr lang="en-GB" dirty="0"/>
              <a:t> of services, </a:t>
            </a:r>
            <a:r>
              <a:rPr lang="en-GB" dirty="0" err="1"/>
              <a:t>avg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 of deployments per day (any </a:t>
            </a:r>
            <a:r>
              <a:rPr lang="en-GB" dirty="0" err="1"/>
              <a:t>env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</a:t>
            </a:r>
            <a:r>
              <a:rPr lang="en-GB" dirty="0" smtClean="0"/>
              <a:t>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Customers</a:t>
            </a:r>
            <a:r>
              <a:rPr lang="en-GB" baseline="0" dirty="0" smtClean="0"/>
              <a:t> not necessarily end-users: example of our client -&gt; </a:t>
            </a:r>
            <a:r>
              <a:rPr lang="en-GB" baseline="0" dirty="0" err="1" smtClean="0"/>
              <a:t>MyAccount</a:t>
            </a:r>
            <a:r>
              <a:rPr lang="en-GB" baseline="0" dirty="0" smtClean="0"/>
              <a:t> team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MVP: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 out what the smallest possible amount of work you can do </a:t>
            </a:r>
            <a:r>
              <a:rPr lang="en-GB" dirty="0" smtClean="0"/>
              <a:t>to test </a:t>
            </a:r>
            <a:r>
              <a:rPr lang="en-GB" dirty="0"/>
              <a:t>your </a:t>
            </a:r>
            <a:r>
              <a:rPr lang="en-GB" dirty="0" smtClean="0"/>
              <a:t>idea, </a:t>
            </a:r>
            <a:r>
              <a:rPr lang="en-GB" dirty="0"/>
              <a:t>prove your point, get feedback, and... repeat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9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concepts of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deployments</a:t>
            </a:r>
          </a:p>
          <a:p>
            <a:pPr marL="171450" indent="-171450">
              <a:buFontTx/>
              <a:buChar char="-"/>
            </a:pPr>
            <a:r>
              <a:rPr lang="en-GB" dirty="0"/>
              <a:t>Deploying to a Production-like Environment Only after Development Is Complete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Configuration Management of Environments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Scatter the problems each of these present all along the story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Traditional</a:t>
            </a:r>
            <a:r>
              <a:rPr lang="en-GB" baseline="0" dirty="0" smtClean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</a:t>
            </a:r>
            <a:r>
              <a:rPr lang="en-GB" dirty="0" smtClean="0"/>
              <a:t>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 smtClean="0"/>
              <a:t>here. </a:t>
            </a:r>
            <a:r>
              <a:rPr lang="en-GB" b="0" dirty="0" smtClean="0"/>
              <a:t>Operations</a:t>
            </a:r>
            <a:r>
              <a:rPr lang="en-GB" b="0" baseline="0" dirty="0" smtClean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 smtClean="0"/>
              <a:t>It’s </a:t>
            </a:r>
            <a:r>
              <a:rPr lang="en-GB" b="0" dirty="0"/>
              <a:t>accessible to nobody, and we don’t know if it actually works where we want it to work: </a:t>
            </a:r>
            <a:r>
              <a:rPr lang="en-GB" b="0" dirty="0" smtClean="0"/>
              <a:t>th</a:t>
            </a:r>
            <a:r>
              <a:rPr lang="en-GB" b="0" baseline="0" dirty="0" smtClean="0"/>
              <a:t>e </a:t>
            </a:r>
            <a:r>
              <a:rPr lang="en-GB" b="1" dirty="0" smtClean="0"/>
              <a:t>Production </a:t>
            </a:r>
            <a:r>
              <a:rPr lang="en-GB" b="0" dirty="0" smtClean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A686DD1E-0317-494A-A5BF-2BBAB1F5C4D9}"/>
              </a:ext>
            </a:extLst>
          </p:cNvPr>
          <p:cNvSpPr/>
          <p:nvPr/>
        </p:nvSpPr>
        <p:spPr>
          <a:xfrm>
            <a:off x="4529421" y="5101181"/>
            <a:ext cx="6674549" cy="613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1643801"/>
            <a:ext cx="3617432" cy="17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3504142"/>
            <a:ext cx="3617432" cy="17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/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</a:t>
            </a:r>
            <a:r>
              <a:rPr lang="en-US" i="1" dirty="0" smtClean="0"/>
              <a:t>plan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55" y="2809876"/>
            <a:ext cx="6712145" cy="1193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9F386-1E5C-4536-8EA2-59845C621A48}"/>
              </a:ext>
            </a:extLst>
          </p:cNvPr>
          <p:cNvSpPr txBox="1"/>
          <p:nvPr/>
        </p:nvSpPr>
        <p:spPr>
          <a:xfrm>
            <a:off x="5029200" y="4332005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out what the smallest possible amount of work you can </a:t>
            </a:r>
            <a:r>
              <a:rPr lang="en-GB" dirty="0" smtClean="0"/>
              <a:t>do to </a:t>
            </a:r>
            <a:r>
              <a:rPr lang="en-GB" dirty="0"/>
              <a:t>test your idea, get feedback, and... repeat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67D928-0B75-4CBF-A39C-48AEE2834014}"/>
              </a:ext>
            </a:extLst>
          </p:cNvPr>
          <p:cNvGrpSpPr/>
          <p:nvPr/>
        </p:nvGrpSpPr>
        <p:grpSpPr>
          <a:xfrm>
            <a:off x="2432050" y="641067"/>
            <a:ext cx="6736842" cy="2424523"/>
            <a:chOff x="2659950" y="1669767"/>
            <a:chExt cx="6736842" cy="24245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14B617-FD9D-4401-B13C-7FDCBBC29EAF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D34C816-04BF-42A1-A7C3-ED151EF22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85AEB9-0643-46F2-9CE8-0DC63835862D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3554B8-ACF6-41F6-9CF0-5A3E27F75667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BDA7654-6EA3-4D3B-A942-BDDDDCDE0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271494"/>
              </p:ext>
            </p:extLst>
          </p:nvPr>
        </p:nvGraphicFramePr>
        <p:xfrm>
          <a:off x="4239958" y="2924175"/>
          <a:ext cx="3121025" cy="2614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73EBCA-5F59-422F-90B9-68A80011619A}"/>
              </a:ext>
            </a:extLst>
          </p:cNvPr>
          <p:cNvSpPr txBox="1"/>
          <p:nvPr/>
        </p:nvSpPr>
        <p:spPr>
          <a:xfrm>
            <a:off x="3385225" y="456401"/>
            <a:ext cx="5399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Make the whole cycle an iteration: </a:t>
            </a:r>
            <a:r>
              <a:rPr lang="en-GB" sz="2000" b="1" dirty="0">
                <a:solidFill>
                  <a:srgbClr val="0070C0"/>
                </a:solidFill>
              </a:rPr>
              <a:t>feedback loop</a:t>
            </a:r>
          </a:p>
        </p:txBody>
      </p:sp>
    </p:spTree>
    <p:extLst>
      <p:ext uri="{BB962C8B-B14F-4D97-AF65-F5344CB8AC3E}">
        <p14:creationId xmlns:p14="http://schemas.microsoft.com/office/powerpoint/2010/main" val="29954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71725" y="530225"/>
            <a:ext cx="7543800" cy="512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“How long would it take your organization to deploy a change that involved just one single line of code? </a:t>
            </a:r>
          </a:p>
        </p:txBody>
      </p:sp>
    </p:spTree>
    <p:extLst>
      <p:ext uri="{BB962C8B-B14F-4D97-AF65-F5344CB8AC3E}">
        <p14:creationId xmlns:p14="http://schemas.microsoft.com/office/powerpoint/2010/main" val="15836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4876-B2BC-41EA-A7F9-FD3346DA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Deploy N times</a:t>
            </a:r>
          </a:p>
          <a:p>
            <a:pPr marL="0" indent="0">
              <a:buNone/>
            </a:pPr>
            <a:r>
              <a:rPr lang="en-GB" dirty="0"/>
              <a:t>Release by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4876-B2BC-41EA-A7F9-FD3346DA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Continuous integration</a:t>
            </a:r>
          </a:p>
          <a:p>
            <a:pPr marL="0" indent="0">
              <a:buNone/>
            </a:pPr>
            <a:r>
              <a:rPr lang="en-GB" dirty="0"/>
              <a:t>Automation</a:t>
            </a:r>
          </a:p>
          <a:p>
            <a:pPr marL="0" indent="0">
              <a:buNone/>
            </a:pPr>
            <a:r>
              <a:rPr lang="en-GB" dirty="0"/>
              <a:t>Deployment pipeline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screenshot of a video game&#10;&#10;Description generated with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80" y="643467"/>
            <a:ext cx="78190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584791" y="3199200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D7C3B1-12BB-4713-AE8C-56665898540B}"/>
              </a:ext>
            </a:extLst>
          </p:cNvPr>
          <p:cNvSpPr/>
          <p:nvPr/>
        </p:nvSpPr>
        <p:spPr>
          <a:xfrm>
            <a:off x="10458355" y="4014809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3ED2AC-C5CD-46B2-A4D1-D7D8FF2E6965}"/>
              </a:ext>
            </a:extLst>
          </p:cNvPr>
          <p:cNvSpPr/>
          <p:nvPr/>
        </p:nvSpPr>
        <p:spPr>
          <a:xfrm>
            <a:off x="10268520" y="4999045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38CAAC-799C-4871-A54A-D717C8875248}"/>
              </a:ext>
            </a:extLst>
          </p:cNvPr>
          <p:cNvSpPr/>
          <p:nvPr/>
        </p:nvSpPr>
        <p:spPr>
          <a:xfrm>
            <a:off x="10204695" y="2787671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6781685E-22BA-480A-9584-1AA217FD1B49}"/>
              </a:ext>
            </a:extLst>
          </p:cNvPr>
          <p:cNvSpPr/>
          <p:nvPr/>
        </p:nvSpPr>
        <p:spPr>
          <a:xfrm rot="16423275">
            <a:off x="9690078" y="1298879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19E48D8-DA71-4B17-861C-2142C22927DF}"/>
              </a:ext>
            </a:extLst>
          </p:cNvPr>
          <p:cNvSpPr/>
          <p:nvPr/>
        </p:nvSpPr>
        <p:spPr>
          <a:xfrm rot="16200000">
            <a:off x="9690076" y="2831683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CF8BF32-B387-406C-80BC-7DC0B42DCD59}"/>
              </a:ext>
            </a:extLst>
          </p:cNvPr>
          <p:cNvSpPr/>
          <p:nvPr/>
        </p:nvSpPr>
        <p:spPr>
          <a:xfrm rot="16200000">
            <a:off x="9743272" y="5047491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24C0A4A-BBBE-4F74-9C78-6848D23F5A50}"/>
              </a:ext>
            </a:extLst>
          </p:cNvPr>
          <p:cNvSpPr/>
          <p:nvPr/>
        </p:nvSpPr>
        <p:spPr>
          <a:xfrm rot="16200000">
            <a:off x="9729894" y="3991893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D5084D-C589-4670-AF16-5E85098788AB}"/>
              </a:ext>
            </a:extLst>
          </p:cNvPr>
          <p:cNvSpPr/>
          <p:nvPr/>
        </p:nvSpPr>
        <p:spPr>
          <a:xfrm>
            <a:off x="10422224" y="585652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…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7BED0DB-410A-4A44-8108-17BD4758FEFB}"/>
              </a:ext>
            </a:extLst>
          </p:cNvPr>
          <p:cNvSpPr/>
          <p:nvPr/>
        </p:nvSpPr>
        <p:spPr>
          <a:xfrm rot="16200000">
            <a:off x="9896976" y="5904974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7D56F-7825-46BC-BAF0-57EC2C1BE058}"/>
              </a:ext>
            </a:extLst>
          </p:cNvPr>
          <p:cNvSpPr/>
          <p:nvPr/>
        </p:nvSpPr>
        <p:spPr>
          <a:xfrm>
            <a:off x="2305709" y="987270"/>
            <a:ext cx="739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The story of a company… </a:t>
            </a:r>
            <a:r>
              <a:rPr lang="en-GB" dirty="0"/>
              <a:t>from Tim, with, a laptop and an idea to 100 teams…</a:t>
            </a:r>
          </a:p>
          <a:p>
            <a:r>
              <a:rPr lang="en-GB" i="1" dirty="0"/>
              <a:t>(It could be ASOS, could be not…)</a:t>
            </a:r>
          </a:p>
        </p:txBody>
      </p:sp>
      <p:pic>
        <p:nvPicPr>
          <p:cNvPr id="10" name="Picture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79C47BAA-2539-441C-9010-C6D1E5F028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2" r="23551" b="40563"/>
          <a:stretch/>
        </p:blipFill>
        <p:spPr>
          <a:xfrm>
            <a:off x="1595299" y="2187616"/>
            <a:ext cx="8751992" cy="29746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A744CE-9988-48CB-BEAD-31191A0F2DD3}"/>
              </a:ext>
            </a:extLst>
          </p:cNvPr>
          <p:cNvSpPr/>
          <p:nvPr/>
        </p:nvSpPr>
        <p:spPr>
          <a:xfrm>
            <a:off x="231494" y="3206187"/>
            <a:ext cx="1334869" cy="105329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B1B328-2975-4E42-A56D-E83116C98115}"/>
              </a:ext>
            </a:extLst>
          </p:cNvPr>
          <p:cNvSpPr/>
          <p:nvPr/>
        </p:nvSpPr>
        <p:spPr>
          <a:xfrm>
            <a:off x="10534892" y="3148314"/>
            <a:ext cx="1334869" cy="105329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606</TotalTime>
  <Words>703</Words>
  <Application>Microsoft Office PowerPoint</Application>
  <PresentationFormat>Widescreen</PresentationFormat>
  <Paragraphs>132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CamingoDosPro-Regular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</vt:lpstr>
      <vt:lpstr>PowerPoint Presentation</vt:lpstr>
      <vt:lpstr>PowerPoint Presentation</vt:lpstr>
      <vt:lpstr>Production ready</vt:lpstr>
      <vt:lpstr>Practices </vt:lpstr>
      <vt:lpstr>PowerPoint Presentation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Rodriguez</cp:lastModifiedBy>
  <cp:revision>53</cp:revision>
  <dcterms:created xsi:type="dcterms:W3CDTF">2017-09-14T10:25:05Z</dcterms:created>
  <dcterms:modified xsi:type="dcterms:W3CDTF">2017-09-15T14:19:06Z</dcterms:modified>
</cp:coreProperties>
</file>