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83" r:id="rId2"/>
    <p:sldId id="316" r:id="rId3"/>
    <p:sldId id="313" r:id="rId4"/>
    <p:sldId id="314" r:id="rId5"/>
    <p:sldId id="315" r:id="rId6"/>
    <p:sldId id="317" r:id="rId7"/>
    <p:sldId id="344" r:id="rId8"/>
    <p:sldId id="318" r:id="rId9"/>
    <p:sldId id="284" r:id="rId10"/>
    <p:sldId id="286" r:id="rId11"/>
    <p:sldId id="301" r:id="rId12"/>
    <p:sldId id="288" r:id="rId13"/>
    <p:sldId id="303" r:id="rId14"/>
    <p:sldId id="302" r:id="rId15"/>
    <p:sldId id="319" r:id="rId16"/>
    <p:sldId id="257" r:id="rId17"/>
    <p:sldId id="321" r:id="rId18"/>
    <p:sldId id="323" r:id="rId19"/>
    <p:sldId id="324" r:id="rId20"/>
    <p:sldId id="322" r:id="rId21"/>
    <p:sldId id="330" r:id="rId22"/>
    <p:sldId id="331" r:id="rId23"/>
    <p:sldId id="325" r:id="rId24"/>
    <p:sldId id="332" r:id="rId25"/>
    <p:sldId id="333" r:id="rId26"/>
    <p:sldId id="334" r:id="rId27"/>
    <p:sldId id="335" r:id="rId28"/>
    <p:sldId id="361" r:id="rId29"/>
    <p:sldId id="326" r:id="rId30"/>
    <p:sldId id="336" r:id="rId31"/>
    <p:sldId id="327" r:id="rId32"/>
    <p:sldId id="328" r:id="rId33"/>
    <p:sldId id="329" r:id="rId34"/>
    <p:sldId id="337" r:id="rId35"/>
    <p:sldId id="338" r:id="rId36"/>
    <p:sldId id="345" r:id="rId37"/>
    <p:sldId id="340" r:id="rId38"/>
    <p:sldId id="341" r:id="rId39"/>
    <p:sldId id="342" r:id="rId40"/>
    <p:sldId id="346" r:id="rId41"/>
    <p:sldId id="294" r:id="rId42"/>
    <p:sldId id="295" r:id="rId43"/>
    <p:sldId id="347" r:id="rId44"/>
    <p:sldId id="350" r:id="rId45"/>
    <p:sldId id="348" r:id="rId46"/>
    <p:sldId id="349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2" r:id="rId57"/>
    <p:sldId id="363" r:id="rId58"/>
    <p:sldId id="364" r:id="rId59"/>
    <p:sldId id="365" r:id="rId60"/>
    <p:sldId id="366" r:id="rId61"/>
    <p:sldId id="368" r:id="rId62"/>
    <p:sldId id="369" r:id="rId63"/>
    <p:sldId id="370" r:id="rId64"/>
    <p:sldId id="371" r:id="rId65"/>
    <p:sldId id="367" r:id="rId66"/>
    <p:sldId id="372" r:id="rId67"/>
    <p:sldId id="289" r:id="rId68"/>
    <p:sldId id="304" r:id="rId69"/>
    <p:sldId id="291" r:id="rId70"/>
    <p:sldId id="293" r:id="rId71"/>
    <p:sldId id="292" r:id="rId72"/>
    <p:sldId id="296" r:id="rId73"/>
    <p:sldId id="306" r:id="rId74"/>
    <p:sldId id="307" r:id="rId75"/>
    <p:sldId id="297" r:id="rId76"/>
    <p:sldId id="298" r:id="rId77"/>
    <p:sldId id="299" r:id="rId78"/>
    <p:sldId id="308" r:id="rId79"/>
    <p:sldId id="273" r:id="rId80"/>
    <p:sldId id="312" r:id="rId81"/>
    <p:sldId id="300" r:id="rId82"/>
    <p:sldId id="305" r:id="rId83"/>
    <p:sldId id="290" r:id="rId84"/>
    <p:sldId id="285" r:id="rId85"/>
    <p:sldId id="260" r:id="rId86"/>
    <p:sldId id="263" r:id="rId87"/>
    <p:sldId id="264" r:id="rId88"/>
    <p:sldId id="267" r:id="rId89"/>
    <p:sldId id="311" r:id="rId90"/>
    <p:sldId id="272" r:id="rId91"/>
    <p:sldId id="269" r:id="rId92"/>
    <p:sldId id="282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6681" autoAdjust="0"/>
  </p:normalViewPr>
  <p:slideViewPr>
    <p:cSldViewPr snapToGrid="0">
      <p:cViewPr varScale="1">
        <p:scale>
          <a:sx n="120" d="100"/>
          <a:sy n="120" d="100"/>
        </p:scale>
        <p:origin x="108" y="120"/>
      </p:cViewPr>
      <p:guideLst/>
    </p:cSldViewPr>
  </p:slideViewPr>
  <p:outlineViewPr>
    <p:cViewPr>
      <p:scale>
        <a:sx n="33" d="100"/>
        <a:sy n="33" d="100"/>
      </p:scale>
      <p:origin x="0" y="-19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DD42-FD14-4855-98C3-181CA8A34E8E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55628-B95B-43D3-A7CC-8EAB53814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63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55628-B95B-43D3-A7CC-8EAB53814EB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8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2D26-72A9-4FF2-899E-57A7E1A98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9DD45-A6AD-4773-8DE1-813016197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E237-7AC3-45B7-81A5-07B5B373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B2BF-EB0C-4CD6-9563-501E9D4A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3E09-7F35-44AD-B129-9468F7DC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29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6534-FE77-44C5-820F-968FDBEC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AF2CE-CC5C-4954-9941-1D85CD446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55C11-DB24-4834-BE3A-E3E7060C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78B8-1D65-49C0-85DB-24878FB0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0C8D-B81C-4D94-A6AC-765239A0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73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3133A-FF37-4174-AB8A-411EF5B37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7A914-1310-447F-A427-88E5EBB66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72F1-5FA9-4825-A0AB-4CE82EFF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1CDED-4CBF-454C-B08A-7E26A14F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DA1A-1383-4FB5-947F-80F02C06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0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642A-08DF-437B-BB15-6A071700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157D-F7C6-40DE-8517-A57B9630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A0BB-1DF4-4FC7-9901-341FC528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17CC-F935-4727-BEFC-4F2FEE97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D554-DDA2-4E8A-8A4F-3116D04B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46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E8DF-8207-40C1-BE23-2B81B4B6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BCC18-334C-4BFA-B95F-F217F9E9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463FC-8BAD-44E1-8624-2BD92F3B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C114-E395-4EE9-927F-FBD5B61E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7C5C-5FE5-4AFF-89E7-30B6B991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0451-3F91-468D-8BF1-845AC9D8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7FA9-F2D7-4C3E-8AD4-2184DFB99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26FDC-04AC-4F2F-B09E-AF158E0E0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8B2CD-F737-4273-85CB-37EEEF87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F037-0500-4997-BC52-A71C4B9F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883CE-8EB8-4869-87AD-1620A757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5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D2E8-7031-48E8-82B7-B66D98FC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95E4-4E96-4522-819E-2FDF2DA5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C6E4C-B983-4D6D-A722-BD812755E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F4210-EA1A-4ADD-B9F9-A56B9929B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FE6F8-7423-4478-A7D8-B950564AD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5C040-22FC-4C33-B9D5-48B787D0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66FA-D64D-49CD-A255-0AB7AB8A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4E6D6-11BE-4EC6-81F4-DA7ADD50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9A52-E477-4F9B-BEC9-47FD6FB6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1D680-91E3-4B5E-A7B8-0F2393A2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302FC-44E2-46A5-B62D-A6D4B3C4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1C8F0-9170-4121-BAF4-2440874C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AC1DA-2117-4F71-93E7-B290C9DA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899D5-3E61-4855-A649-1A2D82D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C4C34-1FF7-46F3-AAD0-F8DAE870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49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E87F-27B7-499B-8ED2-8E092C92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71ED-D5F6-40B0-ACB6-7D82289F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26D2A-2001-47BD-989B-92EBE3173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B7134-FC75-42E0-B824-E55BF14A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313FD-FD46-4BD8-97C5-E60E63CA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852EA-FADC-464A-BC01-DC2F5460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4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96C7-1BE2-43E5-B587-CE0EF9A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AE13D-5EBA-4369-AF1F-4EA2A3D5E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DCADA-6169-4B1E-B897-ABCC55DB2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AE9F3-F08A-4574-96D6-E3F178E5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268E3-660E-4F48-8A61-C39B6C3E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54BE7-0B10-44D4-8736-ECED4A14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8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E1029-2189-45B0-A148-8A6A6C9A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A2213-32FB-4DE8-8914-0595181A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323B-E06B-4D58-A7B6-5FF197AD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8AC6-BA87-4C4A-8F97-D492DFD0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6A0B-EE22-4D18-9436-0451E535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1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ient%E2%80%93server_mode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leaved_deltas" TargetMode="External"/><Relationship Id="rId2" Type="http://schemas.openxmlformats.org/officeDocument/2006/relationships/hyperlink" Target="https://en.wikipedia.org/wiki/Version_contr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current_Versions_System" TargetMode="Externa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book/gr/v2/Customizing-Git-Git-Hooks" TargetMode="External"/><Relationship Id="rId3" Type="http://schemas.openxmlformats.org/officeDocument/2006/relationships/hyperlink" Target="https://git-scm.com/docs/git-init" TargetMode="External"/><Relationship Id="rId7" Type="http://schemas.openxmlformats.org/officeDocument/2006/relationships/hyperlink" Target="https://git-scm.com/book/en/v2/Git-Internals-Plumbing-and-Porcelain" TargetMode="External"/><Relationship Id="rId2" Type="http://schemas.openxmlformats.org/officeDocument/2006/relationships/hyperlink" Target="https://stackoverflow.com/questions/2304087/what-is-head-in-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866838/what-should-be-in-the-git-description-file" TargetMode="External"/><Relationship Id="rId5" Type="http://schemas.openxmlformats.org/officeDocument/2006/relationships/hyperlink" Target="https://help.github.com/articles/ignoring-files/" TargetMode="External"/><Relationship Id="rId10" Type="http://schemas.openxmlformats.org/officeDocument/2006/relationships/hyperlink" Target="https://git-scm.com/docs/git-push" TargetMode="External"/><Relationship Id="rId4" Type="http://schemas.openxmlformats.org/officeDocument/2006/relationships/hyperlink" Target="http://eagain.net/articles/git-for-computer-scientists/" TargetMode="External"/><Relationship Id="rId9" Type="http://schemas.openxmlformats.org/officeDocument/2006/relationships/hyperlink" Target="https://git-scm.com/book/en/v2/Git-Internals-Git-References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1E03-A96A-49C6-B7AF-EE3CEC85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Control Fundamentals</a:t>
            </a:r>
          </a:p>
        </p:txBody>
      </p:sp>
    </p:spTree>
    <p:extLst>
      <p:ext uri="{BB962C8B-B14F-4D97-AF65-F5344CB8AC3E}">
        <p14:creationId xmlns:p14="http://schemas.microsoft.com/office/powerpoint/2010/main" val="87494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911E-6BDC-4E52-AB0F-7D2DCA2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problems exist  outside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9D53-0A00-4C62-BB35-942E58FF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Engineering revision control developed from formalized processes based on tracking revisions of early allowing returning to any earlier state of the design, for cases in which an engineering dead-end was reached.</a:t>
            </a:r>
          </a:p>
          <a:p>
            <a:endParaRPr lang="en-GB" dirty="0"/>
          </a:p>
          <a:p>
            <a:r>
              <a:rPr lang="en-GB" dirty="0"/>
              <a:t>Version control is widespread in business and law. Indeed, "contract redline" and "legal blackline" are some of the earliest forms of revision control.</a:t>
            </a:r>
          </a:p>
        </p:txBody>
      </p:sp>
    </p:spTree>
    <p:extLst>
      <p:ext uri="{BB962C8B-B14F-4D97-AF65-F5344CB8AC3E}">
        <p14:creationId xmlns:p14="http://schemas.microsoft.com/office/powerpoint/2010/main" val="168230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AD69-7C2C-41BA-8308-140B6FE6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problem does VC solve for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38A1-92EB-48D7-96BF-62407268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Allows multiple developers to collaborate on the same code base by</a:t>
            </a:r>
          </a:p>
          <a:p>
            <a:pPr lvl="1"/>
            <a:r>
              <a:rPr lang="en-GB" dirty="0"/>
              <a:t>Providing a mechanism to centrally store code </a:t>
            </a:r>
          </a:p>
          <a:p>
            <a:pPr lvl="1"/>
            <a:r>
              <a:rPr lang="en-GB" dirty="0"/>
              <a:t>Retrieve and modify the code</a:t>
            </a:r>
          </a:p>
          <a:p>
            <a:pPr lvl="1"/>
            <a:r>
              <a:rPr lang="en-GB" dirty="0"/>
              <a:t>Providing a readable audit of how the code has changed</a:t>
            </a:r>
          </a:p>
          <a:p>
            <a:pPr lvl="1"/>
            <a:r>
              <a:rPr lang="en-GB" dirty="0"/>
              <a:t>Providing a mechanism to deal with multiple parties changing the same files</a:t>
            </a:r>
          </a:p>
          <a:p>
            <a:pPr lvl="1"/>
            <a:r>
              <a:rPr lang="en-GB" dirty="0"/>
              <a:t>Providing a way to return to a previous state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Different products tackle these in differing ways.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19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10A4-964D-42F3-8CC9-921F3D9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History of Source Control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2ABC-EF5A-4733-861F-D671E64A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the beginning…</a:t>
            </a:r>
          </a:p>
          <a:p>
            <a:r>
              <a:rPr lang="en-GB" dirty="0"/>
              <a:t>Constraints and Conditions at that point in time</a:t>
            </a:r>
          </a:p>
          <a:p>
            <a:pPr lvl="1"/>
            <a:r>
              <a:rPr lang="en-GB" dirty="0"/>
              <a:t>Storage was expensive </a:t>
            </a:r>
          </a:p>
          <a:p>
            <a:pPr lvl="1"/>
            <a:r>
              <a:rPr lang="en-GB" dirty="0"/>
              <a:t>Software got distributed on floppy disks</a:t>
            </a:r>
          </a:p>
          <a:p>
            <a:pPr lvl="1"/>
            <a:r>
              <a:rPr lang="en-GB" dirty="0"/>
              <a:t>Multiple versions are supported at the same time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07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10A4-964D-42F3-8CC9-921F3D9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History of Source Control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2ABC-EF5A-4733-861F-D671E64A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1st Gen - </a:t>
            </a:r>
            <a:r>
              <a:rPr lang="en-GB" dirty="0"/>
              <a:t>SCCS (1972) RCS (1982)</a:t>
            </a:r>
          </a:p>
          <a:p>
            <a:r>
              <a:rPr lang="en-GB" dirty="0"/>
              <a:t>Designed to solve a specific set of problems</a:t>
            </a:r>
          </a:p>
          <a:p>
            <a:pPr lvl="1"/>
            <a:r>
              <a:rPr lang="en-GB" dirty="0"/>
              <a:t>Source code takes up too much space because it is repeated in every version.</a:t>
            </a:r>
          </a:p>
          <a:p>
            <a:pPr lvl="1"/>
            <a:r>
              <a:rPr lang="en-GB" dirty="0"/>
              <a:t>Passing fixes from one version to other versions is difficult.</a:t>
            </a:r>
          </a:p>
          <a:p>
            <a:pPr lvl="1"/>
            <a:r>
              <a:rPr lang="en-GB" dirty="0"/>
              <a:t>It is hard to acquire information about when and where changes occurred.</a:t>
            </a:r>
          </a:p>
          <a:p>
            <a:pPr lvl="1"/>
            <a:r>
              <a:rPr lang="en-GB" dirty="0"/>
              <a:t>Finding the exact version which the </a:t>
            </a:r>
            <a:r>
              <a:rPr lang="en-GB" dirty="0">
                <a:hlinkClick r:id="rId2" tooltip="Client–server model"/>
              </a:rPr>
              <a:t>client</a:t>
            </a:r>
            <a:r>
              <a:rPr lang="en-GB" dirty="0"/>
              <a:t> has problems with is difficult.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58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10A4-964D-42F3-8CC9-921F3D9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History of Source Control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2ABC-EF5A-4733-861F-D671E64A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Typical implementations</a:t>
            </a:r>
          </a:p>
          <a:p>
            <a:pPr lvl="1"/>
            <a:r>
              <a:rPr lang="en-GB" dirty="0"/>
              <a:t>Lock based -You lock a file while you are working on it</a:t>
            </a:r>
          </a:p>
          <a:p>
            <a:pPr lvl="1"/>
            <a:r>
              <a:rPr lang="en-GB" dirty="0"/>
              <a:t>Deltas – stores files in a space efficient manner by only storing the parts that have changed using a method called </a:t>
            </a:r>
            <a:r>
              <a:rPr lang="en-GB" b="1" dirty="0"/>
              <a:t>Interleaved deltas</a:t>
            </a:r>
            <a:r>
              <a:rPr lang="en-GB" dirty="0"/>
              <a:t> 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92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5755-E1BA-49F2-B2F8-89E2E1AA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git like it’s 1972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1443-0F7F-4D4F-8C76-DBE3D13C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Lets create a local git repo to see how we could solve some of our 1970s problems</a:t>
            </a:r>
          </a:p>
          <a:p>
            <a:r>
              <a:rPr lang="en-GB" dirty="0"/>
              <a:t>Install git for windows </a:t>
            </a:r>
          </a:p>
          <a:p>
            <a:r>
              <a:rPr lang="en-GB" dirty="0"/>
              <a:t>Easy way is to download </a:t>
            </a:r>
            <a:r>
              <a:rPr lang="en-GB" dirty="0" err="1"/>
              <a:t>Cmder</a:t>
            </a:r>
            <a:r>
              <a:rPr lang="en-GB" dirty="0"/>
              <a:t> portable</a:t>
            </a:r>
          </a:p>
          <a:p>
            <a:r>
              <a:rPr lang="en-GB" dirty="0"/>
              <a:t>https://github.com/cmderdev/cmder/releases</a:t>
            </a:r>
          </a:p>
        </p:txBody>
      </p:sp>
    </p:spTree>
    <p:extLst>
      <p:ext uri="{BB962C8B-B14F-4D97-AF65-F5344CB8AC3E}">
        <p14:creationId xmlns:p14="http://schemas.microsoft.com/office/powerpoint/2010/main" val="429294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054-9C75-49EE-A7D6-6C18297F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create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3427-60CB-42FE-B796-FCB70787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console </a:t>
            </a:r>
          </a:p>
          <a:p>
            <a:r>
              <a:rPr lang="en-GB" dirty="0"/>
              <a:t>Go to the calculator directory</a:t>
            </a:r>
          </a:p>
          <a:p>
            <a:r>
              <a:rPr lang="en-GB" dirty="0"/>
              <a:t>Run git </a:t>
            </a:r>
            <a:r>
              <a:rPr lang="en-GB" dirty="0" err="1"/>
              <a:t>init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89AEA-A56E-4E42-A8B8-444A9A86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391694"/>
            <a:ext cx="50482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1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486-EFD7-4732-BEA7-0509A968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that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3C05-A43F-4D00-8AD0-2CE44857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Creates an empty git repo in the directory</a:t>
            </a:r>
          </a:p>
          <a:p>
            <a:r>
              <a:rPr lang="en-GB" dirty="0"/>
              <a:t>If you run ls –la you can see a .git directory was created</a:t>
            </a:r>
          </a:p>
          <a:p>
            <a:r>
              <a:rPr lang="en-GB" dirty="0"/>
              <a:t>If you do the same in the git directory you see gits repos internal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4AE16-38D1-4428-B52C-5BBE879A3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03" y="3908588"/>
            <a:ext cx="4600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9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49F3-3D1B-455B-BD06-DFF5585C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all these things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B314-7BAA-424E-A04E-5514AEF5D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now we will focus on the most important git concepts related to versioning files and directories</a:t>
            </a:r>
          </a:p>
          <a:p>
            <a:r>
              <a:rPr lang="en-GB" dirty="0"/>
              <a:t>In order to understand these we need to discuss </a:t>
            </a:r>
            <a:r>
              <a:rPr lang="en-GB" b="1" dirty="0"/>
              <a:t>git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D5CEB-9225-4656-A0C5-B2135327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25" y="3699038"/>
            <a:ext cx="4600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1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6047-7CEE-4940-B97D-7B4F34DE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F806-9F78-447E-A516-70A5DDE8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is known as a content addressable file system</a:t>
            </a:r>
          </a:p>
          <a:p>
            <a:r>
              <a:rPr lang="en-GB" dirty="0"/>
              <a:t>This is means it’s just a key value store</a:t>
            </a:r>
          </a:p>
          <a:p>
            <a:r>
              <a:rPr lang="en-GB" dirty="0"/>
              <a:t>A key value store, when asked to store some value or object, gives you a key (a lookup value/reference) to use to later retrieve that object.</a:t>
            </a:r>
          </a:p>
          <a:p>
            <a:r>
              <a:rPr lang="en-GB" dirty="0"/>
              <a:t>Git stores certain types of objects as values and these are important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04322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8DF3-96DF-4DC9-A0F0-6775B327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code to use for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A9B9-7C1D-48E6-97A1-2E4C15C9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use a hypothetical calculator app for the basis of discussing source control and what problems it solves.</a:t>
            </a:r>
          </a:p>
        </p:txBody>
      </p:sp>
    </p:spTree>
    <p:extLst>
      <p:ext uri="{BB962C8B-B14F-4D97-AF65-F5344CB8AC3E}">
        <p14:creationId xmlns:p14="http://schemas.microsoft.com/office/powerpoint/2010/main" val="2002011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0B9A-2D78-45E3-A966-EC523258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C95D-B252-4D70-9017-C4AD4A17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Blob</a:t>
            </a:r>
          </a:p>
          <a:p>
            <a:pPr lvl="1"/>
            <a:r>
              <a:rPr lang="en-GB" dirty="0"/>
              <a:t>File contents</a:t>
            </a:r>
          </a:p>
          <a:p>
            <a:r>
              <a:rPr lang="en-GB" dirty="0"/>
              <a:t>Tree</a:t>
            </a:r>
          </a:p>
          <a:p>
            <a:pPr lvl="1"/>
            <a:r>
              <a:rPr lang="en-GB" dirty="0"/>
              <a:t>Represents a directory and contents, has pointers to other trees and blobs </a:t>
            </a:r>
          </a:p>
          <a:p>
            <a:pPr lvl="1"/>
            <a:r>
              <a:rPr lang="en-GB" dirty="0"/>
              <a:t>Trees are created using the index</a:t>
            </a:r>
          </a:p>
          <a:p>
            <a:r>
              <a:rPr lang="en-GB" dirty="0"/>
              <a:t>Commit</a:t>
            </a:r>
          </a:p>
          <a:p>
            <a:pPr lvl="1"/>
            <a:r>
              <a:rPr lang="en-GB" dirty="0"/>
              <a:t>A pointer to a tree (top level tree)</a:t>
            </a:r>
          </a:p>
          <a:p>
            <a:pPr lvl="1"/>
            <a:r>
              <a:rPr lang="en-GB" dirty="0"/>
              <a:t>A pointer to previous commit</a:t>
            </a:r>
          </a:p>
          <a:p>
            <a:pPr lvl="1"/>
            <a:r>
              <a:rPr lang="en-GB" dirty="0"/>
              <a:t>Some information about the commit (message, author, committer, timestamp)</a:t>
            </a:r>
          </a:p>
          <a:p>
            <a:pPr marL="457200" lvl="1" indent="0">
              <a:buNone/>
            </a:pPr>
            <a:r>
              <a:rPr lang="en-GB" dirty="0"/>
              <a:t>			</a:t>
            </a:r>
          </a:p>
          <a:p>
            <a:r>
              <a:rPr lang="en-GB" dirty="0"/>
              <a:t>git cat-file for the curious!</a:t>
            </a:r>
          </a:p>
          <a:p>
            <a:pPr lvl="1"/>
            <a:r>
              <a:rPr lang="en-GB" dirty="0"/>
              <a:t>Pass it key (SHA1) value</a:t>
            </a:r>
          </a:p>
          <a:p>
            <a:pPr lvl="1"/>
            <a:r>
              <a:rPr lang="en-GB" dirty="0"/>
              <a:t>switches</a:t>
            </a:r>
          </a:p>
          <a:p>
            <a:pPr lvl="2"/>
            <a:r>
              <a:rPr lang="en-GB" dirty="0"/>
              <a:t>-p  (prints contents)</a:t>
            </a:r>
          </a:p>
          <a:p>
            <a:pPr lvl="2"/>
            <a:r>
              <a:rPr lang="en-GB" dirty="0"/>
              <a:t>-t describes the type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02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004B-C134-40E2-9F94-BE07A74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my app to the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458F-B44F-4E57-BDA8-E2CD748A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First try to describe for the calculator app, which objects you think will be stored by git when I commit v1 of my app?</a:t>
            </a:r>
          </a:p>
        </p:txBody>
      </p:sp>
    </p:spTree>
    <p:extLst>
      <p:ext uri="{BB962C8B-B14F-4D97-AF65-F5344CB8AC3E}">
        <p14:creationId xmlns:p14="http://schemas.microsoft.com/office/powerpoint/2010/main" val="3079439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004B-C134-40E2-9F94-BE07A74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my app to the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458F-B44F-4E57-BDA8-E2CD748A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 Blobs</a:t>
            </a:r>
          </a:p>
          <a:p>
            <a:r>
              <a:rPr lang="en-GB" dirty="0"/>
              <a:t>1 Tree</a:t>
            </a:r>
          </a:p>
          <a:p>
            <a:r>
              <a:rPr lang="en-GB" dirty="0"/>
              <a:t>1 Commit</a:t>
            </a:r>
          </a:p>
        </p:txBody>
      </p:sp>
    </p:spTree>
    <p:extLst>
      <p:ext uri="{BB962C8B-B14F-4D97-AF65-F5344CB8AC3E}">
        <p14:creationId xmlns:p14="http://schemas.microsoft.com/office/powerpoint/2010/main" val="419548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004B-C134-40E2-9F94-BE07A74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my app to the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458F-B44F-4E57-BDA8-E2CD748A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stuff can I commit?</a:t>
            </a:r>
          </a:p>
          <a:p>
            <a:r>
              <a:rPr lang="en-GB" dirty="0"/>
              <a:t>Git status – shows me the status of the current working copy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Should I commit the bin/ folder?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6D3B0-433D-42F5-9347-D6CADC68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95" y="2946994"/>
            <a:ext cx="63722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004B-C134-40E2-9F94-BE07A74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in binaries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458F-B44F-4E57-BDA8-E2CD748A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answer is usually no</a:t>
            </a:r>
          </a:p>
          <a:p>
            <a:pPr lvl="1"/>
            <a:r>
              <a:rPr lang="en-GB" dirty="0"/>
              <a:t>Why – it’s a transient thing that is the result of </a:t>
            </a:r>
            <a:r>
              <a:rPr lang="en-GB" dirty="0" err="1"/>
              <a:t>of</a:t>
            </a:r>
            <a:r>
              <a:rPr lang="en-GB" dirty="0"/>
              <a:t> compiling my program, so it’s </a:t>
            </a:r>
            <a:r>
              <a:rPr lang="en-GB" dirty="0" err="1"/>
              <a:t>gonna</a:t>
            </a:r>
            <a:r>
              <a:rPr lang="en-GB" dirty="0"/>
              <a:t> change all the time</a:t>
            </a:r>
          </a:p>
          <a:p>
            <a:r>
              <a:rPr lang="en-GB" dirty="0"/>
              <a:t>Could manually add each file, but I’m way to lazy</a:t>
            </a:r>
          </a:p>
          <a:p>
            <a:r>
              <a:rPr lang="en-GB" dirty="0"/>
              <a:t>How do I tell git to just ignore certain types of files or directories?</a:t>
            </a:r>
          </a:p>
          <a:p>
            <a:pPr lvl="1"/>
            <a:r>
              <a:rPr lang="en-GB" dirty="0"/>
              <a:t>There are three ways!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686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E58-549E-4642-A857-4A90057F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8D29-295E-4EAB-B431-984347A1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remember earlier, in the .git </a:t>
            </a:r>
            <a:r>
              <a:rPr lang="en-GB" dirty="0" err="1"/>
              <a:t>dir</a:t>
            </a:r>
            <a:r>
              <a:rPr lang="en-GB" dirty="0"/>
              <a:t> there is an info directory</a:t>
            </a:r>
          </a:p>
          <a:p>
            <a:r>
              <a:rPr lang="en-GB" dirty="0"/>
              <a:t>It contains a single file called </a:t>
            </a:r>
            <a:r>
              <a:rPr lang="en-GB" i="1" dirty="0"/>
              <a:t>excludes</a:t>
            </a:r>
          </a:p>
          <a:p>
            <a:r>
              <a:rPr lang="en-GB" dirty="0"/>
              <a:t>Its’ about ignoring stuff</a:t>
            </a:r>
          </a:p>
          <a:p>
            <a:r>
              <a:rPr lang="en-GB" dirty="0"/>
              <a:t>This does not get “checked in”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F7C16-B12C-4BB4-8DCC-7ABDC4DF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524" y="4978123"/>
            <a:ext cx="5362575" cy="1457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E80750-D014-4F90-AEE2-F79D8500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037" y="2511577"/>
            <a:ext cx="4600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7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3A40-7B45-4D64-821A-90BE7DBD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r>
              <a:rPr lang="en-GB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6588-B322-45A6-A380-A56E680C7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special file that tells git to ignore stuff</a:t>
            </a:r>
          </a:p>
          <a:p>
            <a:r>
              <a:rPr lang="en-GB" dirty="0"/>
              <a:t>Global .</a:t>
            </a:r>
            <a:r>
              <a:rPr lang="en-GB" dirty="0" err="1"/>
              <a:t>gitignore</a:t>
            </a:r>
            <a:endParaRPr lang="en-GB" dirty="0"/>
          </a:p>
          <a:p>
            <a:pPr lvl="1"/>
            <a:r>
              <a:rPr lang="en-GB" dirty="0"/>
              <a:t>Not checked in</a:t>
            </a:r>
          </a:p>
          <a:p>
            <a:pPr lvl="1"/>
            <a:r>
              <a:rPr lang="en-GB" dirty="0"/>
              <a:t>Setup by using </a:t>
            </a:r>
            <a:r>
              <a:rPr lang="en-GB" dirty="0" err="1"/>
              <a:t>gitconfig</a:t>
            </a:r>
            <a:endParaRPr lang="en-GB" dirty="0"/>
          </a:p>
          <a:p>
            <a:pPr lvl="2"/>
            <a:r>
              <a:rPr lang="en-GB" dirty="0"/>
              <a:t>git config –global </a:t>
            </a:r>
            <a:r>
              <a:rPr lang="en-GB" dirty="0" err="1"/>
              <a:t>core.excludesfile</a:t>
            </a:r>
            <a:r>
              <a:rPr lang="en-GB" dirty="0"/>
              <a:t> &lt;path to ignore file&gt;</a:t>
            </a:r>
          </a:p>
          <a:p>
            <a:endParaRPr lang="en-GB" dirty="0"/>
          </a:p>
          <a:p>
            <a:r>
              <a:rPr lang="en-GB" dirty="0"/>
              <a:t>Local .</a:t>
            </a:r>
            <a:r>
              <a:rPr lang="en-GB" dirty="0" err="1"/>
              <a:t>gitignore</a:t>
            </a:r>
            <a:r>
              <a:rPr lang="en-GB" dirty="0"/>
              <a:t> (local to repo, shared by everyone using the repo)</a:t>
            </a:r>
          </a:p>
        </p:txBody>
      </p:sp>
    </p:spTree>
    <p:extLst>
      <p:ext uri="{BB962C8B-B14F-4D97-AF65-F5344CB8AC3E}">
        <p14:creationId xmlns:p14="http://schemas.microsoft.com/office/powerpoint/2010/main" val="2446740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AE1B-E570-4CAA-BC5C-4D37CE90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C557-3C3C-4BA6-9851-2583C5B1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file that contains configuration settings for the repo</a:t>
            </a:r>
          </a:p>
          <a:p>
            <a:r>
              <a:rPr lang="en-GB" dirty="0"/>
              <a:t>There is also a global config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23CBE-5754-4404-AC47-C9211E62B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39" y="3302898"/>
            <a:ext cx="3067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AE1B-E570-4CAA-BC5C-4D37CE90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C557-3C3C-4BA6-9851-2583C5B1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config –list shows all the config settings that are currently in scope</a:t>
            </a:r>
          </a:p>
          <a:p>
            <a:r>
              <a:rPr lang="en-GB" dirty="0"/>
              <a:t>If you want to find where the different config values originate from you can use git config --list --show-origin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2EE44-7184-438F-A1E8-E64E4D7D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3225969"/>
            <a:ext cx="8877300" cy="356235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D777711-6B5F-4F0E-98E1-658E9BB11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910534"/>
            <a:ext cx="4648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07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B18D-236D-427A-9919-31067EAB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6202-E23D-44EC-9D97-9EA05CC4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Tell me which one and why?</a:t>
            </a:r>
          </a:p>
        </p:txBody>
      </p:sp>
    </p:spTree>
    <p:extLst>
      <p:ext uri="{BB962C8B-B14F-4D97-AF65-F5344CB8AC3E}">
        <p14:creationId xmlns:p14="http://schemas.microsoft.com/office/powerpoint/2010/main" val="258974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CAD4-6737-4E9E-A6C3-9D845203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Worlds simplest build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FEFC-1FF5-459D-8EB8-C051ABAA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/>
          <a:lstStyle/>
          <a:p>
            <a:r>
              <a:rPr lang="en-GB" dirty="0"/>
              <a:t>Create a file called build.cmd</a:t>
            </a:r>
          </a:p>
          <a:p>
            <a:r>
              <a:rPr lang="en-GB" dirty="0"/>
              <a:t>You might want to add the csc.exe to your path</a:t>
            </a:r>
          </a:p>
          <a:p>
            <a:r>
              <a:rPr lang="en-US" dirty="0"/>
              <a:t>Set PATH=%PATH%;c:\Windows\Microsoft.NET\Framework\v4.0.30319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86F30-CBDD-4D58-B5CD-5B884765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18" y="4310847"/>
            <a:ext cx="3514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B18D-236D-427A-9919-31067EAB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6202-E23D-44EC-9D97-9EA05CC4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 local .</a:t>
            </a:r>
            <a:r>
              <a:rPr lang="en-GB" dirty="0" err="1"/>
              <a:t>gitignore</a:t>
            </a:r>
            <a:endParaRPr lang="en-GB" dirty="0"/>
          </a:p>
          <a:p>
            <a:r>
              <a:rPr lang="en-GB" dirty="0"/>
              <a:t>Why – because it will always be relevant for this repo and I want it to exists even If restore a backup</a:t>
            </a:r>
          </a:p>
          <a:p>
            <a:r>
              <a:rPr lang="en-GB" dirty="0"/>
              <a:t>Also when we leave the 70s it will make more sense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4B08E-5E7C-4426-AA64-3D085306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76" y="4001294"/>
            <a:ext cx="5751967" cy="25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8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0848-1D87-4E4C-BC89-C8F98239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Ok so how do I create my commit/tree/blobs?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33B0-DF70-4D37-9DC4-BF597CA7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first need to setup your index so the trees can be created</a:t>
            </a:r>
          </a:p>
          <a:p>
            <a:r>
              <a:rPr lang="en-GB" dirty="0"/>
              <a:t>Although there are lower level commands we will skip to the simplest one, git add</a:t>
            </a:r>
          </a:p>
          <a:p>
            <a:r>
              <a:rPr lang="en-GB" dirty="0"/>
              <a:t>In this case you just want to add everything to the index so use git add .</a:t>
            </a:r>
          </a:p>
          <a:p>
            <a:r>
              <a:rPr lang="en-GB" dirty="0"/>
              <a:t>Check the status and green stuff means its staged in the index</a:t>
            </a:r>
          </a:p>
        </p:txBody>
      </p:sp>
    </p:spTree>
    <p:extLst>
      <p:ext uri="{BB962C8B-B14F-4D97-AF65-F5344CB8AC3E}">
        <p14:creationId xmlns:p14="http://schemas.microsoft.com/office/powerpoint/2010/main" val="4044079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5BAD-F143-4760-9A25-BAB99CA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Staging the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B7A7-0999-4E18-BC05-98064BD7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don’t have a commit or tree yet.</a:t>
            </a:r>
          </a:p>
          <a:p>
            <a:r>
              <a:rPr lang="en-GB" dirty="0"/>
              <a:t>Add does create some objects (blob in this case)</a:t>
            </a:r>
          </a:p>
          <a:p>
            <a:r>
              <a:rPr lang="en-GB" dirty="0"/>
              <a:t>You can use cat-file to see the contents of the blobs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BD521-3620-4B92-8C87-7AC82310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3415030"/>
            <a:ext cx="5734050" cy="318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C8697-3AC9-4FA0-99E8-0D9320631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705" y="3415030"/>
            <a:ext cx="38004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72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AAA2-535D-4DA7-A853-AB78F33F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how do I commit what I staged?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27E6-F277-46BF-8379-A085A04E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commit</a:t>
            </a:r>
          </a:p>
          <a:p>
            <a:r>
              <a:rPr lang="en-GB" dirty="0"/>
              <a:t>Use the –m flag to add a commit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50F25-52AD-4397-8F24-F54A6899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02" y="2907030"/>
            <a:ext cx="57340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26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AAA2-535D-4DA7-A853-AB78F33F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27E6-F277-46BF-8379-A085A04E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status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Git log – shows commits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80A13-E0F1-474A-A8FE-3EBFAD37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5" y="2555875"/>
            <a:ext cx="3219450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5FE200-AFD1-4FA0-9868-2749787FC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80" y="4629944"/>
            <a:ext cx="38576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18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AAA2-535D-4DA7-A853-AB78F33F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Digging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27E6-F277-46BF-8379-A085A04E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cat-file</a:t>
            </a:r>
          </a:p>
          <a:p>
            <a:r>
              <a:rPr lang="en-GB" dirty="0"/>
              <a:t>Figure out the key of the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A3138-B86F-486C-B064-29B7F7EE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61" y="2972594"/>
            <a:ext cx="3971925" cy="1885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CE95F2-DCCF-411B-921F-E0F86A56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61" y="5131991"/>
            <a:ext cx="5133975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806A86-EB8C-4A6C-9FDB-372886F8A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461" y="5815013"/>
            <a:ext cx="46577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69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114-51BA-44DA-A4DD-7150B9D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to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D51-A9FF-4BEB-A04F-6C877C6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trike="sngStrike" dirty="0"/>
              <a:t>Have a history of who did what</a:t>
            </a:r>
          </a:p>
          <a:p>
            <a:r>
              <a:rPr lang="en-GB" dirty="0"/>
              <a:t>Be able to go back to an earlier version of the code in case things go wrong</a:t>
            </a:r>
          </a:p>
          <a:p>
            <a:r>
              <a:rPr lang="en-GB" dirty="0"/>
              <a:t>Multiple Version with potentially</a:t>
            </a:r>
          </a:p>
          <a:p>
            <a:pPr lvl="1"/>
            <a:r>
              <a:rPr lang="en-GB" dirty="0"/>
              <a:t>Conflicting changes </a:t>
            </a:r>
          </a:p>
          <a:p>
            <a:pPr lvl="1"/>
            <a:r>
              <a:rPr lang="en-GB" dirty="0"/>
              <a:t>Promote common changes across all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837B-7AB6-4A2A-B76D-D11B520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68" y="601732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07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4E8D-9010-4939-B553-15274F55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back when things go wrong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D2C62-D2A2-4DEC-B266-7CC7A2DD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690688"/>
            <a:ext cx="44386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90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7C85-C81A-41A0-A87A-38223F68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 your new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EC96-5173-4684-B9F8-1E8C8FB2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Commit this new feature, and when you view the log you should see two commits</a:t>
            </a:r>
          </a:p>
          <a:p>
            <a:r>
              <a:rPr lang="en-GB" dirty="0"/>
              <a:t>To make the commits easier to read use --</a:t>
            </a:r>
            <a:r>
              <a:rPr lang="en-GB" dirty="0" err="1"/>
              <a:t>oneline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4D7F7-0297-4C4B-9A4E-5F2C0074F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596481"/>
            <a:ext cx="28956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6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7C85-C81A-41A0-A87A-38223F68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fix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EC96-5173-4684-B9F8-1E8C8FB2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Could edit the code and commit - or be lazy and let the VCS do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AD6B7-CFF8-4EC3-80B2-4F5156A17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0513"/>
            <a:ext cx="5648325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8592C-B166-4210-A543-40B7728E4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65688"/>
            <a:ext cx="41338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90B94-3810-44A7-8863-5F4E817CF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47913"/>
            <a:ext cx="2619375" cy="40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F1F105-421E-41C7-A172-30B2ECC70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65801"/>
            <a:ext cx="33909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1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CAD4-6737-4E9E-A6C3-9D845203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Worlds simplest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FEFC-1FF5-459D-8EB8-C051ABAA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/>
          <a:lstStyle/>
          <a:p>
            <a:r>
              <a:rPr lang="en-GB" dirty="0"/>
              <a:t>Create a </a:t>
            </a:r>
            <a:r>
              <a:rPr lang="en-GB" dirty="0" err="1"/>
              <a:t>cs</a:t>
            </a:r>
            <a:r>
              <a:rPr lang="en-GB" dirty="0"/>
              <a:t> file called </a:t>
            </a:r>
            <a:r>
              <a:rPr lang="en-GB" dirty="0" err="1"/>
              <a:t>Calculator.cs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CC1FA-288C-4796-8F3E-141AB449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65" y="2678112"/>
            <a:ext cx="4019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27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114-51BA-44DA-A4DD-7150B9D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to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D51-A9FF-4BEB-A04F-6C877C6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trike="sngStrike" dirty="0"/>
              <a:t>Have a history of who did what</a:t>
            </a:r>
          </a:p>
          <a:p>
            <a:r>
              <a:rPr lang="en-GB" strike="sngStrike" dirty="0"/>
              <a:t>Be able to go back to an earlier version of the code in case things go wrong</a:t>
            </a:r>
          </a:p>
          <a:p>
            <a:r>
              <a:rPr lang="en-GB" dirty="0"/>
              <a:t>Multiple Version with potentially</a:t>
            </a:r>
          </a:p>
          <a:p>
            <a:pPr lvl="1"/>
            <a:r>
              <a:rPr lang="en-GB" dirty="0"/>
              <a:t>Conflicting changes </a:t>
            </a:r>
          </a:p>
          <a:p>
            <a:pPr lvl="1"/>
            <a:r>
              <a:rPr lang="en-GB" dirty="0"/>
              <a:t>Promote common changes across all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837B-7AB6-4A2A-B76D-D11B520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68" y="601732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12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C245-80E0-4CF4-A9CE-479E3B0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6315-CE32-4CA1-9567-67A85BE9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351338"/>
          </a:xfrm>
        </p:spPr>
        <p:txBody>
          <a:bodyPr/>
          <a:lstStyle/>
          <a:p>
            <a:r>
              <a:rPr lang="en-GB" dirty="0"/>
              <a:t>Like as in a tree?</a:t>
            </a:r>
          </a:p>
          <a:p>
            <a:r>
              <a:rPr lang="en-GB" dirty="0"/>
              <a:t>Or more like graph theory</a:t>
            </a:r>
          </a:p>
          <a:p>
            <a:r>
              <a:rPr lang="en-GB" dirty="0"/>
              <a:t>Allows two (or more) parallel version of the files/software to exist at the same time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Usually changes need to be incorporated (merged) across branches</a:t>
            </a:r>
          </a:p>
          <a:p>
            <a:pPr lvl="1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B9A8A-33E7-46EA-9D79-FF5C97C5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236" y="3697357"/>
            <a:ext cx="2118739" cy="12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11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C245-80E0-4CF4-A9CE-479E3B0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6315-CE32-4CA1-9567-67A85BE9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351338"/>
          </a:xfrm>
        </p:spPr>
        <p:txBody>
          <a:bodyPr/>
          <a:lstStyle/>
          <a:p>
            <a:r>
              <a:rPr lang="en-GB" dirty="0"/>
              <a:t>Many different approaches and strategies</a:t>
            </a:r>
          </a:p>
          <a:p>
            <a:r>
              <a:rPr lang="en-GB" dirty="0"/>
              <a:t>There should (and usually is) a specific reason for adopting a strategy and should always be justified</a:t>
            </a:r>
          </a:p>
          <a:p>
            <a:r>
              <a:rPr lang="en-GB" dirty="0"/>
              <a:t>A topic to itself with plenty of differing opinions</a:t>
            </a:r>
          </a:p>
          <a:p>
            <a:r>
              <a:rPr lang="en-GB" dirty="0"/>
              <a:t>Undeniable truths </a:t>
            </a:r>
          </a:p>
          <a:p>
            <a:pPr lvl="1"/>
            <a:r>
              <a:rPr lang="en-GB" dirty="0"/>
              <a:t>They introduce complexity </a:t>
            </a:r>
          </a:p>
          <a:p>
            <a:pPr lvl="1"/>
            <a:r>
              <a:rPr lang="en-GB" dirty="0"/>
              <a:t>The longer they exist and diverge, the harder the merge</a:t>
            </a:r>
          </a:p>
          <a:p>
            <a:pPr marL="457200" lvl="1" indent="0">
              <a:buNone/>
            </a:pPr>
            <a:r>
              <a:rPr lang="en-GB" dirty="0"/>
              <a:t>(fondly referred to as merge parties)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7A125-94DE-4A7A-8DF0-FDCBEE0F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58" y="258650"/>
            <a:ext cx="2672357" cy="1225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5E1424-ACBD-4771-890F-14A87FAB4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138" y="591296"/>
            <a:ext cx="3324225" cy="1323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E5729-6718-44E5-85D7-70E90D597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752" y="5027260"/>
            <a:ext cx="2173788" cy="1544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C7F0FD-5DB9-4306-84A7-0ACDD207B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937" y="3310871"/>
            <a:ext cx="2821206" cy="14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69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A411-9DA5-4DA3-BFD2-56E88C83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and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5753-95FD-47B7-9794-53DB974A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are already working on a branch called </a:t>
            </a:r>
            <a:r>
              <a:rPr lang="en-GB" b="1" dirty="0"/>
              <a:t>master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One of gits selling points is how it treats everything as branch which makes a little easier to work with them</a:t>
            </a:r>
          </a:p>
          <a:p>
            <a:r>
              <a:rPr lang="en-GB" dirty="0"/>
              <a:t>This also helps explain some of the other things in the .git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7E37B-BA41-4068-83D5-3203EAE8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482850"/>
            <a:ext cx="33051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17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4CA6-FC2D-4FF8-ABD8-3C7758B3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HEAD - technical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EB16-17E0-4120-BCF6-DFD9367E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Git refers to the current branch you are working on as HEAD</a:t>
            </a:r>
          </a:p>
          <a:p>
            <a:r>
              <a:rPr lang="en-GB" dirty="0"/>
              <a:t>The file contains the details of the branch </a:t>
            </a:r>
          </a:p>
          <a:p>
            <a:pPr fontAlgn="base"/>
            <a:r>
              <a:rPr lang="en-GB" dirty="0"/>
              <a:t>A head is simply a reference to a commit object. Each head has a name (branch name or tag name, etc). By default, there is a head in every repository called master. A repository can contain any number of heads. At any given time, one head is selected as the “current head.” This head is aliased to HEAD, always in capitals".</a:t>
            </a:r>
          </a:p>
          <a:p>
            <a:pPr fontAlgn="base"/>
            <a:r>
              <a:rPr lang="en-GB" dirty="0"/>
              <a:t>Note this difference: a “head” (lowercase) refers to any one of the named heads in the repository; “HEAD” (uppercase) refers exclusively to the currently active head. This distinction is used frequently in Git documentation.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5E5E1-07DF-4BD3-9115-40E2173D2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775" y="2165817"/>
            <a:ext cx="2476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83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4CA6-FC2D-4FF8-ABD8-3C7758B3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HEAD, simpler?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EB16-17E0-4120-BCF6-DFD9367E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Its a file that contains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Simplified explanation – refs/heads/master </a:t>
            </a:r>
          </a:p>
          <a:p>
            <a:pPr lvl="1"/>
            <a:r>
              <a:rPr lang="en-GB" dirty="0"/>
              <a:t>Something called a ref</a:t>
            </a:r>
          </a:p>
          <a:p>
            <a:pPr lvl="1"/>
            <a:r>
              <a:rPr lang="en-GB" dirty="0"/>
              <a:t>Something called a head (which is a type of ref)</a:t>
            </a:r>
          </a:p>
          <a:p>
            <a:pPr lvl="1"/>
            <a:r>
              <a:rPr lang="en-GB" dirty="0"/>
              <a:t>A head called master (heads have a name)</a:t>
            </a:r>
          </a:p>
          <a:p>
            <a:r>
              <a:rPr lang="en-GB" dirty="0"/>
              <a:t>The head called master is currently HEAD (uppercase head represents a special head)</a:t>
            </a:r>
          </a:p>
          <a:p>
            <a:r>
              <a:rPr lang="en-GB" dirty="0"/>
              <a:t>A head is also a branch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5E5E1-07DF-4BD3-9115-40E2173D2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00" y="2342695"/>
            <a:ext cx="2476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70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4CA6-FC2D-4FF8-ABD8-3C7758B3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EB16-17E0-4120-BCF6-DFD9367E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now what really matter is to understand what master is</a:t>
            </a:r>
          </a:p>
          <a:p>
            <a:pPr lvl="1"/>
            <a:r>
              <a:rPr lang="en-GB" dirty="0"/>
              <a:t>HEAD is currently referring to master which is the main branch of your repo.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897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8E33-F2CF-4133-8A2E-D4775403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hypothetical branching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840B-8F7B-41F9-9D94-5D723718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Lets create a branch per version</a:t>
            </a:r>
          </a:p>
          <a:p>
            <a:pPr lvl="1"/>
            <a:r>
              <a:rPr lang="en-GB" dirty="0"/>
              <a:t>Git branch &lt;name&gt;</a:t>
            </a:r>
          </a:p>
          <a:p>
            <a:pPr lvl="1"/>
            <a:r>
              <a:rPr lang="en-GB" dirty="0"/>
              <a:t>(these are actually more correctly called forks)</a:t>
            </a:r>
          </a:p>
          <a:p>
            <a:r>
              <a:rPr lang="en-GB" dirty="0"/>
              <a:t>Switch to the branch to update the version we print in </a:t>
            </a:r>
            <a:r>
              <a:rPr lang="en-GB" dirty="0" err="1"/>
              <a:t>Calculator.cs</a:t>
            </a:r>
            <a:endParaRPr lang="en-GB" dirty="0"/>
          </a:p>
          <a:p>
            <a:pPr lvl="1"/>
            <a:r>
              <a:rPr lang="en-GB" dirty="0"/>
              <a:t>Git checkout &lt;name&gt;</a:t>
            </a:r>
          </a:p>
          <a:p>
            <a:r>
              <a:rPr lang="en-GB" dirty="0"/>
              <a:t>I’m lazy, there must be a faster way</a:t>
            </a:r>
          </a:p>
          <a:p>
            <a:pPr lvl="1"/>
            <a:r>
              <a:rPr lang="en-GB" dirty="0"/>
              <a:t>git checkout –b &lt;name&gt;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235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4949A4-D631-49C5-ACFA-AFC64E86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924175"/>
            <a:ext cx="4648200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312EAE-61B8-4DF5-9F4B-97CB2A1A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690562"/>
            <a:ext cx="3495675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60348-4ADA-4989-AB6B-3EF2B3B80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62" y="1735931"/>
            <a:ext cx="3019425" cy="781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C97BA9-4768-4EC8-82BD-D50314EE364F}"/>
              </a:ext>
            </a:extLst>
          </p:cNvPr>
          <p:cNvSpPr/>
          <p:nvPr/>
        </p:nvSpPr>
        <p:spPr>
          <a:xfrm>
            <a:off x="8515350" y="914400"/>
            <a:ext cx="15716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324793-753C-483C-B1F6-52D694777B32}"/>
              </a:ext>
            </a:extLst>
          </p:cNvPr>
          <p:cNvSpPr/>
          <p:nvPr/>
        </p:nvSpPr>
        <p:spPr>
          <a:xfrm>
            <a:off x="6956894" y="3250178"/>
            <a:ext cx="155845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A883B-36C4-44D3-9518-348ADB9E8890}"/>
              </a:ext>
            </a:extLst>
          </p:cNvPr>
          <p:cNvSpPr/>
          <p:nvPr/>
        </p:nvSpPr>
        <p:spPr>
          <a:xfrm>
            <a:off x="9992926" y="3194519"/>
            <a:ext cx="1423283" cy="93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57C6A6-2567-4020-AABA-F7E4B05954D6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7736122" y="1809750"/>
            <a:ext cx="1565041" cy="144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77B61B-7FE3-43EA-AF6D-184A611E8BC4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9301163" y="1809750"/>
            <a:ext cx="1403405" cy="13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341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C97BA9-4768-4EC8-82BD-D50314EE364F}"/>
              </a:ext>
            </a:extLst>
          </p:cNvPr>
          <p:cNvSpPr/>
          <p:nvPr/>
        </p:nvSpPr>
        <p:spPr>
          <a:xfrm>
            <a:off x="6798468" y="1064150"/>
            <a:ext cx="15716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0cd910c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324793-753C-483C-B1F6-52D694777B32}"/>
              </a:ext>
            </a:extLst>
          </p:cNvPr>
          <p:cNvSpPr/>
          <p:nvPr/>
        </p:nvSpPr>
        <p:spPr>
          <a:xfrm>
            <a:off x="9562755" y="1061002"/>
            <a:ext cx="1558456" cy="8746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A883B-36C4-44D3-9518-348ADB9E8890}"/>
              </a:ext>
            </a:extLst>
          </p:cNvPr>
          <p:cNvSpPr/>
          <p:nvPr/>
        </p:nvSpPr>
        <p:spPr>
          <a:xfrm>
            <a:off x="9697928" y="3104986"/>
            <a:ext cx="1423283" cy="9303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57C6A6-2567-4020-AABA-F7E4B05954D6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8370093" y="1498324"/>
            <a:ext cx="1192662" cy="1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77B61B-7FE3-43EA-AF6D-184A611E8BC4}"/>
              </a:ext>
            </a:extLst>
          </p:cNvPr>
          <p:cNvCxnSpPr>
            <a:cxnSpLocks/>
            <a:stCxn id="9" idx="1"/>
            <a:endCxn id="16" idx="3"/>
          </p:cNvCxnSpPr>
          <p:nvPr/>
        </p:nvCxnSpPr>
        <p:spPr>
          <a:xfrm flipH="1">
            <a:off x="8363509" y="3570137"/>
            <a:ext cx="1334419" cy="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15638B-02DE-48FB-87D8-F609EE5D4AFB}"/>
              </a:ext>
            </a:extLst>
          </p:cNvPr>
          <p:cNvSpPr/>
          <p:nvPr/>
        </p:nvSpPr>
        <p:spPr>
          <a:xfrm>
            <a:off x="4226853" y="1001864"/>
            <a:ext cx="1571625" cy="8953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5A118E-EAD0-4A93-8A8E-F3F1FA87B47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867399" y="1511825"/>
            <a:ext cx="93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7C779EF-68FD-4EA3-A2D5-DD979345342A}"/>
              </a:ext>
            </a:extLst>
          </p:cNvPr>
          <p:cNvSpPr/>
          <p:nvPr/>
        </p:nvSpPr>
        <p:spPr>
          <a:xfrm>
            <a:off x="6791884" y="3139937"/>
            <a:ext cx="15716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b8d89d0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71BF51-FC4C-40A9-9177-66E4DCD93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6" y="2987537"/>
            <a:ext cx="3486150" cy="104775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5254F4-50BB-4614-8E0E-D690BFBA1D13}"/>
              </a:ext>
            </a:extLst>
          </p:cNvPr>
          <p:cNvCxnSpPr>
            <a:stCxn id="16" idx="0"/>
            <a:endCxn id="7" idx="2"/>
          </p:cNvCxnSpPr>
          <p:nvPr/>
        </p:nvCxnSpPr>
        <p:spPr>
          <a:xfrm flipV="1">
            <a:off x="7577697" y="1959500"/>
            <a:ext cx="6584" cy="118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8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ADC3-8507-499C-A4B2-1F873F2B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A8D58-7692-4A63-BCF6-766E45AE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1981200"/>
            <a:ext cx="48672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79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C376BC-B29D-466D-8F26-549B5FED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6" y="556012"/>
            <a:ext cx="4133850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65495-F1EF-4027-95D9-788AB735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599" y="679298"/>
            <a:ext cx="3476625" cy="1209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2893DF-19DB-4DA9-85D3-76BABB5AA783}"/>
              </a:ext>
            </a:extLst>
          </p:cNvPr>
          <p:cNvSpPr/>
          <p:nvPr/>
        </p:nvSpPr>
        <p:spPr>
          <a:xfrm>
            <a:off x="7076764" y="3001079"/>
            <a:ext cx="15716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0cd910c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F67B1-3BE3-490D-81D9-1018C5F75403}"/>
              </a:ext>
            </a:extLst>
          </p:cNvPr>
          <p:cNvSpPr/>
          <p:nvPr/>
        </p:nvSpPr>
        <p:spPr>
          <a:xfrm>
            <a:off x="10270421" y="4262852"/>
            <a:ext cx="1558456" cy="8746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424F3-034A-4674-A381-AB5062AD4543}"/>
              </a:ext>
            </a:extLst>
          </p:cNvPr>
          <p:cNvSpPr/>
          <p:nvPr/>
        </p:nvSpPr>
        <p:spPr>
          <a:xfrm>
            <a:off x="4061120" y="4262852"/>
            <a:ext cx="1423283" cy="9303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F109D9-2560-4B7F-A80A-32137212312F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 flipV="1">
            <a:off x="9976224" y="4689820"/>
            <a:ext cx="294197" cy="1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E82BD2-57AF-4BC6-8F98-E3F391AC2D23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484403" y="4710527"/>
            <a:ext cx="711641" cy="1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7DAD3-601E-4183-A091-128B17911949}"/>
              </a:ext>
            </a:extLst>
          </p:cNvPr>
          <p:cNvSpPr/>
          <p:nvPr/>
        </p:nvSpPr>
        <p:spPr>
          <a:xfrm>
            <a:off x="4719327" y="3020419"/>
            <a:ext cx="1571625" cy="8953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030320-6657-4386-827B-AD06AEE23056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6290952" y="3448754"/>
            <a:ext cx="785812" cy="1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9CA8CCD-0B0B-47C3-906D-4959ED348F58}"/>
              </a:ext>
            </a:extLst>
          </p:cNvPr>
          <p:cNvSpPr/>
          <p:nvPr/>
        </p:nvSpPr>
        <p:spPr>
          <a:xfrm>
            <a:off x="6196044" y="4262852"/>
            <a:ext cx="15716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b8d89d0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D90843-9A0B-48F4-A7BD-C08B60D2F47E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V="1">
            <a:off x="6981857" y="3896429"/>
            <a:ext cx="880720" cy="36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0DB4D6-BEA2-4C23-9AF5-B194449766AD}"/>
              </a:ext>
            </a:extLst>
          </p:cNvPr>
          <p:cNvSpPr/>
          <p:nvPr/>
        </p:nvSpPr>
        <p:spPr>
          <a:xfrm>
            <a:off x="8404599" y="4242145"/>
            <a:ext cx="15716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00784f6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B122D5-F17D-4133-914E-ECD09EB88B81}"/>
              </a:ext>
            </a:extLst>
          </p:cNvPr>
          <p:cNvCxnSpPr>
            <a:stCxn id="15" idx="0"/>
            <a:endCxn id="6" idx="2"/>
          </p:cNvCxnSpPr>
          <p:nvPr/>
        </p:nvCxnSpPr>
        <p:spPr>
          <a:xfrm flipH="1" flipV="1">
            <a:off x="7862577" y="3896429"/>
            <a:ext cx="1327835" cy="34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60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114-51BA-44DA-A4DD-7150B9D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to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D51-A9FF-4BEB-A04F-6C877C6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trike="sngStrike" dirty="0"/>
              <a:t>Have a history of who did what</a:t>
            </a:r>
          </a:p>
          <a:p>
            <a:r>
              <a:rPr lang="en-GB" strike="sngStrike" dirty="0"/>
              <a:t>Be able to go back to an earlier version of the code in case things go wrong</a:t>
            </a:r>
          </a:p>
          <a:p>
            <a:r>
              <a:rPr lang="en-GB" strike="sngStrike" dirty="0"/>
              <a:t>Multiple Version </a:t>
            </a:r>
            <a:r>
              <a:rPr lang="en-GB" dirty="0"/>
              <a:t>with potentially</a:t>
            </a:r>
          </a:p>
          <a:p>
            <a:pPr lvl="1"/>
            <a:r>
              <a:rPr lang="en-GB" dirty="0"/>
              <a:t>Conflicting changes </a:t>
            </a:r>
          </a:p>
          <a:p>
            <a:pPr lvl="1"/>
            <a:r>
              <a:rPr lang="en-GB" dirty="0"/>
              <a:t>Promote common changes across all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837B-7AB6-4A2A-B76D-D11B520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68" y="601732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0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DFD4-B3D4-4273-B2F4-9F1685C9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fix that type in version 1 and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3F3F-F895-4E36-AED1-3DB4373B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in version 1, and merge to version 2?</a:t>
            </a:r>
          </a:p>
          <a:p>
            <a:r>
              <a:rPr lang="en-GB" dirty="0"/>
              <a:t>Fix in master and merge to each version?</a:t>
            </a:r>
          </a:p>
          <a:p>
            <a:r>
              <a:rPr lang="en-GB" dirty="0"/>
              <a:t>We will go with fix in master, then merge to specific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50C89-E4F8-427C-989E-06E33153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4448175"/>
            <a:ext cx="2876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421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51B7-126F-421E-81AF-0AEFFD5B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to v1 and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2965-A1DB-4FEE-9D90-9A98687E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Switch to each branch and do the following</a:t>
            </a:r>
          </a:p>
          <a:p>
            <a:pPr lvl="1"/>
            <a:r>
              <a:rPr lang="en-GB" dirty="0"/>
              <a:t>git merge master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582C-F618-43EB-94EB-3EAA0FED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7962"/>
            <a:ext cx="38576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7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51B7-126F-421E-81AF-0AEFFD5B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to v1 and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2965-A1DB-4FEE-9D90-9A98687E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the log and add the –graph 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7CAB2-4578-4EFD-98FA-3E357CB7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5" y="3105944"/>
            <a:ext cx="4181475" cy="179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55A60-0CB7-44FA-89D0-1719C7359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525" y="3144044"/>
            <a:ext cx="3933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54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114-51BA-44DA-A4DD-7150B9D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to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D51-A9FF-4BEB-A04F-6C877C6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trike="sngStrike" dirty="0"/>
              <a:t>Have a history of who did what</a:t>
            </a:r>
          </a:p>
          <a:p>
            <a:r>
              <a:rPr lang="en-GB" strike="sngStrike" dirty="0"/>
              <a:t>Be able to go back to an earlier version of the code in case things go wrong</a:t>
            </a:r>
          </a:p>
          <a:p>
            <a:r>
              <a:rPr lang="en-GB" strike="sngStrike" dirty="0"/>
              <a:t>Multiple Version </a:t>
            </a:r>
            <a:r>
              <a:rPr lang="en-GB" dirty="0"/>
              <a:t>with potentially</a:t>
            </a:r>
          </a:p>
          <a:p>
            <a:pPr lvl="1"/>
            <a:r>
              <a:rPr lang="en-GB" dirty="0"/>
              <a:t>Conflicting changes </a:t>
            </a:r>
          </a:p>
          <a:p>
            <a:pPr lvl="1"/>
            <a:r>
              <a:rPr lang="en-GB" strike="sngStrike" dirty="0"/>
              <a:t>Promote common changes across all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837B-7AB6-4A2A-B76D-D11B520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68" y="601732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28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9BA1-FFE4-4F28-877D-98129ADE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conflict arises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0DE5-4540-4F4D-A1D6-685DBC7B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master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46F02-F3B6-4DF7-A8BA-2DBEA78E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2667794"/>
            <a:ext cx="41814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39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159F-EF71-4E62-A997-B52AA986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Meanwhile in version 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4C663-D7AB-4AC2-8E39-642240B0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924050"/>
            <a:ext cx="43338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22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E5B8-D159-4074-9CA7-9793E20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when we merge?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FC010-657F-4702-974C-77BD107F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209800"/>
            <a:ext cx="5210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45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366B-5315-4823-85E9-919E0C12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open the file!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A2133-494B-49E2-B03B-545D6974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90688"/>
            <a:ext cx="4343400" cy="448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C88F2-ABD0-45BC-A2D3-9721BA7E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268" y="2840107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8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114-51BA-44DA-A4DD-7150B9D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Imagine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D51-A9FF-4BEB-A04F-6C877C6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It’s the 70s</a:t>
            </a:r>
          </a:p>
          <a:p>
            <a:r>
              <a:rPr lang="en-GB" dirty="0"/>
              <a:t>Your calculator app is going to be sold on floppy disks</a:t>
            </a:r>
          </a:p>
          <a:p>
            <a:r>
              <a:rPr lang="en-GB" dirty="0"/>
              <a:t>You might have several version of your software at clients at any point in time</a:t>
            </a:r>
          </a:p>
          <a:p>
            <a:r>
              <a:rPr lang="en-GB" dirty="0"/>
              <a:t>You intend to support and maintain all versions for the next few years</a:t>
            </a:r>
          </a:p>
          <a:p>
            <a:r>
              <a:rPr lang="en-GB" dirty="0"/>
              <a:t>You have a team of several people that might need to work on the calculator program at the same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837B-7AB6-4A2A-B76D-D11B520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68" y="601732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481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75B7-5F39-428F-A410-014DBACE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party!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CEAE-B5F0-46FD-9A9B-F14552A6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thing you probably want a better diff tool</a:t>
            </a:r>
          </a:p>
          <a:p>
            <a:r>
              <a:rPr lang="en-GB" dirty="0"/>
              <a:t>Since we are masochists we will use </a:t>
            </a:r>
            <a:r>
              <a:rPr lang="en-GB" dirty="0" err="1"/>
              <a:t>vimdiff</a:t>
            </a:r>
            <a:endParaRPr lang="en-GB" dirty="0"/>
          </a:p>
          <a:p>
            <a:r>
              <a:rPr lang="en-GB" dirty="0"/>
              <a:t>Configure it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Launch it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A800B-6EB0-4CF4-BDED-B9FCBA51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620294"/>
            <a:ext cx="35433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CEE2B-139F-43ED-A3D9-5AD2D7B8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5405438"/>
            <a:ext cx="29718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85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48FAF-DB16-4A37-ABBC-119BB04B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615755"/>
            <a:ext cx="10030660" cy="58707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0FF0D5-1804-4FD8-BC5A-03BDE62284F7}"/>
              </a:ext>
            </a:extLst>
          </p:cNvPr>
          <p:cNvSpPr/>
          <p:nvPr/>
        </p:nvSpPr>
        <p:spPr>
          <a:xfrm>
            <a:off x="5239663" y="4239620"/>
            <a:ext cx="157162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Current state of the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6DD77-E57A-47BA-8406-1A2775CB2348}"/>
              </a:ext>
            </a:extLst>
          </p:cNvPr>
          <p:cNvSpPr/>
          <p:nvPr/>
        </p:nvSpPr>
        <p:spPr>
          <a:xfrm>
            <a:off x="1876508" y="2101961"/>
            <a:ext cx="1779438" cy="127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 before merge</a:t>
            </a:r>
          </a:p>
          <a:p>
            <a:pPr algn="ctr"/>
            <a:r>
              <a:rPr lang="en-GB" dirty="0"/>
              <a:t>(LOCAL)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A715C-75FC-43D8-B686-4E221C6178D5}"/>
              </a:ext>
            </a:extLst>
          </p:cNvPr>
          <p:cNvSpPr/>
          <p:nvPr/>
        </p:nvSpPr>
        <p:spPr>
          <a:xfrm>
            <a:off x="5689783" y="2579122"/>
            <a:ext cx="1704930" cy="94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 before either changed</a:t>
            </a:r>
          </a:p>
          <a:p>
            <a:pPr algn="ctr"/>
            <a:r>
              <a:rPr lang="en-GB" dirty="0"/>
              <a:t>(BASE)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10C2FE-7F22-4981-8BA7-E3D826D27841}"/>
              </a:ext>
            </a:extLst>
          </p:cNvPr>
          <p:cNvSpPr/>
          <p:nvPr/>
        </p:nvSpPr>
        <p:spPr>
          <a:xfrm>
            <a:off x="8787269" y="2579122"/>
            <a:ext cx="157162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 in master</a:t>
            </a:r>
          </a:p>
          <a:p>
            <a:pPr algn="ctr"/>
            <a:r>
              <a:rPr lang="en-GB" dirty="0"/>
              <a:t>(REMOTE)</a:t>
            </a:r>
          </a:p>
        </p:txBody>
      </p:sp>
    </p:spTree>
    <p:extLst>
      <p:ext uri="{BB962C8B-B14F-4D97-AF65-F5344CB8AC3E}">
        <p14:creationId xmlns:p14="http://schemas.microsoft.com/office/powerpoint/2010/main" val="3090849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75B7-5F39-428F-A410-014DBACE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play the merge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CEAE-B5F0-46FD-9A9B-F14552A6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we start, got to </a:t>
            </a:r>
            <a:r>
              <a:rPr lang="en-GB" dirty="0" err="1"/>
              <a:t>cmder</a:t>
            </a:r>
            <a:r>
              <a:rPr lang="en-GB" dirty="0"/>
              <a:t> settings and remove the short cut to </a:t>
            </a:r>
            <a:r>
              <a:rPr lang="en-GB" dirty="0" err="1"/>
              <a:t>ctrl+w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FE269-B556-45CD-A528-32A15B996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328" y="3133725"/>
            <a:ext cx="4401321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15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75B7-5F39-428F-A410-014DBACE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play the merge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CEAE-B5F0-46FD-9A9B-F14552A6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]c move to next conflict</a:t>
            </a:r>
          </a:p>
          <a:p>
            <a:r>
              <a:rPr lang="en-GB" dirty="0"/>
              <a:t>]c move backwards</a:t>
            </a:r>
          </a:p>
          <a:p>
            <a:r>
              <a:rPr lang="en-GB" dirty="0"/>
              <a:t>:</a:t>
            </a:r>
            <a:r>
              <a:rPr lang="en-GB" dirty="0" err="1"/>
              <a:t>diffupdate</a:t>
            </a:r>
            <a:r>
              <a:rPr lang="en-GB" dirty="0"/>
              <a:t> refreshes the diff highlighting</a:t>
            </a:r>
          </a:p>
          <a:p>
            <a:r>
              <a:rPr lang="en-GB" dirty="0"/>
              <a:t>CTRL+W+W move the cursor between buffers</a:t>
            </a:r>
          </a:p>
          <a:p>
            <a:r>
              <a:rPr lang="en-GB" dirty="0" err="1"/>
              <a:t>diffget</a:t>
            </a:r>
            <a:r>
              <a:rPr lang="en-GB" dirty="0"/>
              <a:t> &lt;</a:t>
            </a:r>
            <a:r>
              <a:rPr lang="en-GB" dirty="0" err="1"/>
              <a:t>bufferno</a:t>
            </a:r>
            <a:r>
              <a:rPr lang="en-GB" dirty="0"/>
              <a:t>/name&gt; gets the contents of the diff from a specific buffer and uses to for the conflict in the current buffer</a:t>
            </a:r>
          </a:p>
          <a:p>
            <a:r>
              <a:rPr lang="en-GB" dirty="0"/>
              <a:t>:y&lt;lines&gt; copies lines (known as yanking)</a:t>
            </a:r>
          </a:p>
          <a:p>
            <a:r>
              <a:rPr lang="en-GB" dirty="0"/>
              <a:t>P pastes lines</a:t>
            </a:r>
          </a:p>
          <a:p>
            <a:r>
              <a:rPr lang="en-GB" dirty="0"/>
              <a:t>:</a:t>
            </a:r>
            <a:r>
              <a:rPr lang="en-GB" dirty="0" err="1"/>
              <a:t>wqa</a:t>
            </a:r>
            <a:r>
              <a:rPr lang="en-GB" dirty="0"/>
              <a:t> to save and exit</a:t>
            </a:r>
          </a:p>
        </p:txBody>
      </p:sp>
    </p:spTree>
    <p:extLst>
      <p:ext uri="{BB962C8B-B14F-4D97-AF65-F5344CB8AC3E}">
        <p14:creationId xmlns:p14="http://schemas.microsoft.com/office/powerpoint/2010/main" val="1891345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159E00-0A7E-4CEB-9BD4-32F446B2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65"/>
            <a:ext cx="12192000" cy="64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148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0380-7D8A-47FE-A20D-E657A5E0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 the merge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D3B25-771B-4C4B-A6A7-957F0102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690688"/>
            <a:ext cx="5019675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F2B95-9ACC-48A6-9B85-975207A5D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1757363"/>
            <a:ext cx="51054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14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114-51BA-44DA-A4DD-7150B9D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to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D51-A9FF-4BEB-A04F-6C877C6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trike="sngStrike" dirty="0"/>
              <a:t>Have a history of who did what</a:t>
            </a:r>
          </a:p>
          <a:p>
            <a:r>
              <a:rPr lang="en-GB" strike="sngStrike" dirty="0"/>
              <a:t>Be able to go back to an earlier version of the code in case things go wrong</a:t>
            </a:r>
          </a:p>
          <a:p>
            <a:r>
              <a:rPr lang="en-GB" strike="sngStrike" dirty="0"/>
              <a:t>Multiple Version </a:t>
            </a:r>
            <a:r>
              <a:rPr lang="en-GB" dirty="0"/>
              <a:t>with potentially</a:t>
            </a:r>
          </a:p>
          <a:p>
            <a:pPr lvl="1"/>
            <a:r>
              <a:rPr lang="en-GB" strike="sngStrike" dirty="0"/>
              <a:t>Conflicting changes </a:t>
            </a:r>
          </a:p>
          <a:p>
            <a:pPr lvl="1"/>
            <a:r>
              <a:rPr lang="en-GB" strike="sngStrike" dirty="0"/>
              <a:t>Promote common changes across all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837B-7AB6-4A2A-B76D-D11B520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68" y="601732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992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86A8-0824-49D1-B516-1BD9CF66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next generation (86)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9EE-CD05-4BF1-A655-66971E41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2nd Gen - CVS – Concurrent Versions System (1986),</a:t>
            </a:r>
          </a:p>
          <a:p>
            <a:r>
              <a:rPr lang="en-GB" dirty="0"/>
              <a:t>A client–server architecture</a:t>
            </a:r>
          </a:p>
          <a:p>
            <a:pPr lvl="1"/>
            <a:r>
              <a:rPr lang="en-GB" dirty="0"/>
              <a:t>a server stores the current version(s) of a project and its history</a:t>
            </a:r>
          </a:p>
          <a:p>
            <a:pPr lvl="1"/>
            <a:r>
              <a:rPr lang="en-GB" dirty="0"/>
              <a:t>clients connect to the server in order to "check out" a complete copy of the project, </a:t>
            </a:r>
          </a:p>
          <a:p>
            <a:pPr lvl="1"/>
            <a:r>
              <a:rPr lang="en-GB" dirty="0"/>
              <a:t>clients work on this copy and then later "check in" their changes.</a:t>
            </a:r>
          </a:p>
          <a:p>
            <a:pPr lvl="1"/>
            <a:r>
              <a:rPr lang="en-GB" dirty="0"/>
              <a:t>developers may work concurrently, each having their own "working copy" of the project</a:t>
            </a:r>
          </a:p>
          <a:p>
            <a:pPr lvl="1"/>
            <a:r>
              <a:rPr lang="en-GB" dirty="0"/>
              <a:t>To avoid conflicts, the server only accepts changes made to the most recent version of a file. Developers keep their working copy up-to-date by incorporating other people's changes on a regular basis. </a:t>
            </a:r>
          </a:p>
          <a:p>
            <a:pPr lvl="1"/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3EB2B-3CC1-4DFD-8AFF-F3EAB8C2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935" y="592297"/>
            <a:ext cx="1974823" cy="1165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E290A-A2A7-49E2-A9A8-B137DE2A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0" y="5586413"/>
            <a:ext cx="15451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33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86A8-0824-49D1-B516-1BD9CF66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CVS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9EE-CD05-4BF1-A655-66971E41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CVS can also maintain different "branches" of a project. </a:t>
            </a:r>
          </a:p>
          <a:p>
            <a:pPr lvl="1"/>
            <a:r>
              <a:rPr lang="en-GB" dirty="0"/>
              <a:t>For instance, a released version of the software project may form one branch, used for bug fixes, </a:t>
            </a:r>
          </a:p>
          <a:p>
            <a:pPr lvl="1"/>
            <a:r>
              <a:rPr lang="en-GB" dirty="0"/>
              <a:t>another version under current development, with major changes and new features, can form a separate branch.</a:t>
            </a:r>
          </a:p>
          <a:p>
            <a:r>
              <a:rPr lang="en-GB" b="1" dirty="0"/>
              <a:t>SVN (2000) </a:t>
            </a:r>
            <a:r>
              <a:rPr lang="en-GB" dirty="0"/>
              <a:t>CVS evolved</a:t>
            </a:r>
            <a:r>
              <a:rPr lang="en-GB" b="1" dirty="0"/>
              <a:t> </a:t>
            </a:r>
            <a:r>
              <a:rPr lang="en-GB" dirty="0"/>
              <a:t>with improvements</a:t>
            </a:r>
            <a:endParaRPr lang="en-GB" b="1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CC091-4CF7-4053-9338-2495F470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0" y="5586413"/>
            <a:ext cx="15451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48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897-E955-4172-BEA9-8F1B8677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Control Today – Rise of the DVCS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8E41-8EC7-4475-A390-E2DC23C5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Distributed means no “real” central repository</a:t>
            </a:r>
          </a:p>
          <a:p>
            <a:pPr lvl="1"/>
            <a:r>
              <a:rPr lang="en-GB" dirty="0"/>
              <a:t>Although, there is usually a repository that is treated like the main central repository</a:t>
            </a:r>
          </a:p>
          <a:p>
            <a:r>
              <a:rPr lang="en-GB" dirty="0"/>
              <a:t>GIT</a:t>
            </a:r>
          </a:p>
          <a:p>
            <a:pPr lvl="1"/>
            <a:r>
              <a:rPr lang="en-GB" dirty="0"/>
              <a:t>Linus’s replacement for </a:t>
            </a:r>
            <a:r>
              <a:rPr lang="en-GB" dirty="0" err="1"/>
              <a:t>BitKeeper</a:t>
            </a:r>
            <a:endParaRPr lang="en-GB" dirty="0"/>
          </a:p>
          <a:p>
            <a:r>
              <a:rPr lang="en-GB" dirty="0"/>
              <a:t>Mercurial</a:t>
            </a:r>
          </a:p>
          <a:p>
            <a:pPr lvl="1"/>
            <a:r>
              <a:rPr lang="en-GB" dirty="0"/>
              <a:t>Say what? – this is GIT’s evil twin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97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114-51BA-44DA-A4DD-7150B9D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to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D51-A9FF-4BEB-A04F-6C877C6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Have a history of who did what</a:t>
            </a:r>
          </a:p>
          <a:p>
            <a:r>
              <a:rPr lang="en-GB" dirty="0"/>
              <a:t>Be able to go back to an earlier version of the code in case things go wrong</a:t>
            </a:r>
          </a:p>
          <a:p>
            <a:r>
              <a:rPr lang="en-GB" dirty="0"/>
              <a:t>Multiple Version with potentially</a:t>
            </a:r>
          </a:p>
          <a:p>
            <a:pPr lvl="1"/>
            <a:r>
              <a:rPr lang="en-GB" dirty="0"/>
              <a:t>Conflicting changes </a:t>
            </a:r>
          </a:p>
          <a:p>
            <a:pPr lvl="1"/>
            <a:r>
              <a:rPr lang="en-GB" dirty="0"/>
              <a:t>Promote common changes across all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837B-7AB6-4A2A-B76D-D11B520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68" y="601732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431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2F2C-8DF3-47FE-AF5D-348C6A5E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3308-2654-4CAD-A6D9-7D98BE86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means you can work without needing to be connected to the central server, </a:t>
            </a:r>
          </a:p>
          <a:p>
            <a:r>
              <a:rPr lang="en-GB" dirty="0"/>
              <a:t>and it’s a whole lot faster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0177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51DD-B2E8-4F33-9969-A4BB9C5D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2348-8D35-4AFA-ACF8-16458A6AB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does this mean it’s more complex, because every copy of a repository is </a:t>
            </a:r>
            <a:r>
              <a:rPr lang="en-GB" dirty="0" err="1"/>
              <a:t>kinda</a:t>
            </a:r>
            <a:r>
              <a:rPr lang="en-GB" dirty="0"/>
              <a:t> like a branch that needs to be merged back to the “shared repository”?</a:t>
            </a:r>
          </a:p>
        </p:txBody>
      </p:sp>
      <p:pic>
        <p:nvPicPr>
          <p:cNvPr id="7172" name="Picture 4" descr="77099e99060209eda33a58858fd7b962.jpg (600×315)">
            <a:extLst>
              <a:ext uri="{FF2B5EF4-FFF2-40B4-BE49-F238E27FC236}">
                <a16:creationId xmlns:a16="http://schemas.microsoft.com/office/drawing/2014/main" id="{CE39CE3D-F855-45C0-8B5E-95D5981A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848" y="3454884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0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7E6E-134F-48D3-84D9-F5F190B5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how do I share this so other people can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F3AA-F9B5-4D99-882C-4191589CB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Lets create a central repo that we all sync with</a:t>
            </a:r>
          </a:p>
          <a:p>
            <a:r>
              <a:rPr lang="en-GB" dirty="0"/>
              <a:t>Lets use </a:t>
            </a:r>
            <a:r>
              <a:rPr lang="en-GB" dirty="0" err="1"/>
              <a:t>github</a:t>
            </a:r>
            <a:r>
              <a:rPr lang="en-GB" dirty="0"/>
              <a:t> for this! (at </a:t>
            </a:r>
            <a:r>
              <a:rPr lang="en-GB" dirty="0" err="1"/>
              <a:t>asos</a:t>
            </a:r>
            <a:r>
              <a:rPr lang="en-GB" dirty="0"/>
              <a:t> we would use TFS)</a:t>
            </a:r>
          </a:p>
          <a:p>
            <a:r>
              <a:rPr lang="en-GB" dirty="0"/>
              <a:t>This will introduce the concept of a remote</a:t>
            </a:r>
          </a:p>
          <a:p>
            <a:r>
              <a:rPr lang="en-GB" dirty="0"/>
              <a:t>Remote repositories are versions of your project that are hosted on the Internet or network somewhere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4057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9B02-5F03-4EF8-B7EC-1176E277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know which remotes I have?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CDF559-24BE-49EC-9221-59BD9E654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7" y="1910556"/>
            <a:ext cx="4176713" cy="8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40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4C5F-8D7F-4424-A54F-8F5090AC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436A-E4FC-44D5-9FF7-8A8533F5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easy free option is to use github to host your remote</a:t>
            </a:r>
          </a:p>
          <a:p>
            <a:r>
              <a:rPr lang="en-GB" dirty="0"/>
              <a:t>If you don’t already have a github account set one up now</a:t>
            </a:r>
          </a:p>
          <a:p>
            <a:r>
              <a:rPr lang="en-GB" dirty="0"/>
              <a:t>Once you are done we will got and create a remote repository and push our local changes to it</a:t>
            </a:r>
          </a:p>
        </p:txBody>
      </p:sp>
    </p:spTree>
    <p:extLst>
      <p:ext uri="{BB962C8B-B14F-4D97-AF65-F5344CB8AC3E}">
        <p14:creationId xmlns:p14="http://schemas.microsoft.com/office/powerpoint/2010/main" val="31397338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0BAA12-857F-443B-BF56-CAFBB7D9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6" y="828441"/>
            <a:ext cx="10997253" cy="47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78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A21748-35CD-42CF-A4A2-37926A43E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61" y="475860"/>
            <a:ext cx="6533591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148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B783-8944-42B3-BE9F-EB970D55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 remote!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011F4-649F-4505-8DB4-73F9306D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89" y="1690688"/>
            <a:ext cx="7143750" cy="14097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D79CF4-CB8C-4AFD-AA69-0569DC62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2327"/>
            <a:ext cx="10515600" cy="2724636"/>
          </a:xfrm>
        </p:spPr>
        <p:txBody>
          <a:bodyPr/>
          <a:lstStyle/>
          <a:p>
            <a:r>
              <a:rPr lang="en-GB" dirty="0"/>
              <a:t>Create a remote, called origin, that points to </a:t>
            </a:r>
            <a:r>
              <a:rPr lang="en-GB" dirty="0" err="1"/>
              <a:t>git@github.com:milodotnet</a:t>
            </a:r>
            <a:r>
              <a:rPr lang="en-GB" dirty="0"/>
              <a:t>/</a:t>
            </a:r>
            <a:r>
              <a:rPr lang="en-GB" dirty="0" err="1"/>
              <a:t>calculator.git</a:t>
            </a:r>
            <a:endParaRPr lang="en-GB" dirty="0"/>
          </a:p>
          <a:p>
            <a:r>
              <a:rPr lang="en-GB" dirty="0"/>
              <a:t>Push the commits from my local repo to the remote, and set it as the upstream (-u) – this sets this as the remote upstream for </a:t>
            </a:r>
            <a:r>
              <a:rPr lang="en-GB" dirty="0" err="1"/>
              <a:t>argumentless</a:t>
            </a:r>
            <a:r>
              <a:rPr lang="en-GB" dirty="0"/>
              <a:t> commands (e.g. git pull), origin gives the name of the remote, and master the name of the branch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0809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68F4-4D43-4ED1-9565-44D0351C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see which remotes I have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8F025-05D2-4123-99A5-C5A4E453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90688"/>
            <a:ext cx="264795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22391-0EBA-4C6B-AB40-973A3570F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9950"/>
            <a:ext cx="4619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74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024E-10C1-493D-89F6-E747751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8B91-3235-494D-BAD8-065075A4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Branch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Is a named reference to a commit 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Can change which commit it points at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HEAD is the current reference to the current branch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Tag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Two types, annotated and lightweight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Similar to a commit,  it contains a tagger, a date, a message, and a pointer, however points to a commit rather than a tree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Also like a branch, but it never moves</a:t>
            </a:r>
          </a:p>
          <a:p>
            <a:pPr lvl="1"/>
            <a:endParaRPr lang="en-GB" dirty="0"/>
          </a:p>
          <a:p>
            <a:r>
              <a:rPr lang="en-GB" dirty="0"/>
              <a:t>Remotes</a:t>
            </a:r>
          </a:p>
          <a:p>
            <a:pPr lvl="1"/>
            <a:r>
              <a:rPr lang="en-GB" dirty="0"/>
              <a:t>Read only</a:t>
            </a:r>
          </a:p>
          <a:p>
            <a:pPr lvl="1"/>
            <a:r>
              <a:rPr lang="en-GB" dirty="0"/>
              <a:t>HEAD will never point to it so you cant change it by committing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30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DBEE-77E6-4EED-A273-CA0A0949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2364017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83A5-1350-451E-BD30-39A6DE5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0AC4-5EFB-4DB0-BEDA-BEACC70C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creates a local repo based on a remote and include setting up the remote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BD444-8045-4987-B691-15AA3E2DC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205162"/>
            <a:ext cx="44196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36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28FC-BCD6-473F-89BC-2857642C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start collaborating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FC14-3BF4-457E-BB1A-361A79F0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Split into groups of three</a:t>
            </a:r>
          </a:p>
          <a:p>
            <a:r>
              <a:rPr lang="en-GB" dirty="0"/>
              <a:t>Your task is to add two operations to the calculator program, add and subtract, and a main input loop</a:t>
            </a:r>
          </a:p>
          <a:p>
            <a:r>
              <a:rPr lang="en-GB" dirty="0"/>
              <a:t>You want to divide these task up amongst each of you</a:t>
            </a:r>
          </a:p>
          <a:p>
            <a:r>
              <a:rPr lang="en-GB" dirty="0"/>
              <a:t>What’s the best way to do this?</a:t>
            </a:r>
          </a:p>
          <a:p>
            <a:r>
              <a:rPr lang="en-GB" dirty="0"/>
              <a:t>Try this using feature branches, or not, up to you!</a:t>
            </a:r>
          </a:p>
        </p:txBody>
      </p:sp>
    </p:spTree>
    <p:extLst>
      <p:ext uri="{BB962C8B-B14F-4D97-AF65-F5344CB8AC3E}">
        <p14:creationId xmlns:p14="http://schemas.microsoft.com/office/powerpoint/2010/main" val="41753735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C3C79-6764-421A-B6B6-AB8C4955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257425"/>
            <a:ext cx="79629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395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6369-E7E4-4755-AA6A-6B54103F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Microsoft’s Contributions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A6F1-2072-49E1-AB91-9E1EED4A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Source Safe (1995)</a:t>
            </a:r>
          </a:p>
          <a:p>
            <a:pPr lvl="1"/>
            <a:r>
              <a:rPr lang="en-GB" dirty="0"/>
              <a:t>Lock based</a:t>
            </a:r>
          </a:p>
          <a:p>
            <a:pPr lvl="1"/>
            <a:r>
              <a:rPr lang="en-GB" dirty="0"/>
              <a:t>No central server</a:t>
            </a:r>
          </a:p>
          <a:p>
            <a:pPr lvl="1"/>
            <a:r>
              <a:rPr lang="en-GB" dirty="0"/>
              <a:t>Prone to corruption</a:t>
            </a:r>
          </a:p>
          <a:p>
            <a:r>
              <a:rPr lang="en-GB" dirty="0"/>
              <a:t>TFS(2000ands)</a:t>
            </a:r>
          </a:p>
          <a:p>
            <a:pPr lvl="1"/>
            <a:r>
              <a:rPr lang="en-GB" dirty="0"/>
              <a:t>Second foray into source control</a:t>
            </a:r>
          </a:p>
          <a:p>
            <a:pPr lvl="1"/>
            <a:r>
              <a:rPr lang="en-GB" dirty="0"/>
              <a:t>Had a central serval</a:t>
            </a:r>
          </a:p>
          <a:p>
            <a:pPr lvl="1"/>
            <a:r>
              <a:rPr lang="en-GB" dirty="0"/>
              <a:t>Was lock based (but changed)</a:t>
            </a:r>
          </a:p>
          <a:p>
            <a:pPr lvl="1"/>
            <a:r>
              <a:rPr lang="en-GB" dirty="0"/>
              <a:t>Still exists today (even at ASOS!)</a:t>
            </a:r>
          </a:p>
          <a:p>
            <a:pPr lvl="1"/>
            <a:r>
              <a:rPr lang="en-GB" dirty="0"/>
              <a:t>TFS Online supports hosting git repos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00D1B-F8B6-49A3-BC65-EC272388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465" y="2036574"/>
            <a:ext cx="23812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35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75A1-5AB2-4492-B163-396693DC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96D4-87F3-4FBB-8828-BF2F4E48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https://en.wikipedia.org/wiki/Version_control</a:t>
            </a:r>
            <a:endParaRPr lang="en-GB" dirty="0"/>
          </a:p>
          <a:p>
            <a:r>
              <a:rPr lang="en-GB" dirty="0">
                <a:hlinkClick r:id="rId3"/>
              </a:rPr>
              <a:t>https://en.wikipedia.org/wiki/Source_Code_Control_System</a:t>
            </a:r>
          </a:p>
          <a:p>
            <a:r>
              <a:rPr lang="en-GB" dirty="0">
                <a:hlinkClick r:id="rId3"/>
              </a:rPr>
              <a:t>https://en.wikipedia.org/wiki/Interleaved_deltas</a:t>
            </a:r>
            <a:endParaRPr lang="en-GB" dirty="0"/>
          </a:p>
          <a:p>
            <a:r>
              <a:rPr lang="en-GB" dirty="0"/>
              <a:t>http://docs.oracle.com/cd/E19504-01/802-5880/6i9k05dhp/index.html</a:t>
            </a:r>
          </a:p>
          <a:p>
            <a:r>
              <a:rPr lang="en-GB" dirty="0">
                <a:hlinkClick r:id="rId4"/>
              </a:rPr>
              <a:t>https://en.wikipedia.org/wiki/Concurrent_Versions_System</a:t>
            </a:r>
            <a:endParaRPr lang="en-GB" dirty="0"/>
          </a:p>
          <a:p>
            <a:r>
              <a:rPr lang="en-GB" dirty="0"/>
              <a:t>https://simpleprogrammer.com/2017/01/16/software-developers-know-source-control/</a:t>
            </a:r>
          </a:p>
        </p:txBody>
      </p:sp>
    </p:spTree>
    <p:extLst>
      <p:ext uri="{BB962C8B-B14F-4D97-AF65-F5344CB8AC3E}">
        <p14:creationId xmlns:p14="http://schemas.microsoft.com/office/powerpoint/2010/main" val="33680698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FD8F-945C-435A-A75E-F7E7E3B1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FD83-22B5-407B-B18D-D1F067D2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hlinkClick r:id="rId2"/>
              </a:rPr>
              <a:t>https://stackoverflow.com/questions/2304087/what-is-head-in-git</a:t>
            </a:r>
            <a:endParaRPr lang="en-GB" dirty="0"/>
          </a:p>
          <a:p>
            <a:r>
              <a:rPr lang="en-GB" dirty="0">
                <a:hlinkClick r:id="rId3"/>
              </a:rPr>
              <a:t>https://git-scm.com/docs/git-init</a:t>
            </a:r>
            <a:endParaRPr lang="en-GB" dirty="0"/>
          </a:p>
          <a:p>
            <a:r>
              <a:rPr lang="en-GB" dirty="0">
                <a:hlinkClick r:id="rId4"/>
              </a:rPr>
              <a:t>http://eagain.net/articles/git-for-computer-scientists/</a:t>
            </a:r>
            <a:endParaRPr lang="en-GB" dirty="0"/>
          </a:p>
          <a:p>
            <a:r>
              <a:rPr lang="en-GB" dirty="0">
                <a:hlinkClick r:id="rId5"/>
              </a:rPr>
              <a:t>https://help.github.com/articles/ignoring-files/</a:t>
            </a:r>
            <a:endParaRPr lang="en-GB" dirty="0"/>
          </a:p>
          <a:p>
            <a:r>
              <a:rPr lang="en-GB" dirty="0">
                <a:hlinkClick r:id="rId6"/>
              </a:rPr>
              <a:t>https://stackoverflow.com/questions/6866838/what-should-be-in-the-git-description-file</a:t>
            </a:r>
            <a:endParaRPr lang="en-GB" dirty="0"/>
          </a:p>
          <a:p>
            <a:r>
              <a:rPr lang="en-GB" dirty="0">
                <a:hlinkClick r:id="rId7"/>
              </a:rPr>
              <a:t>https://git-scm.com/book/en/v2/Git-Internals-Plumbing-and-Porcelain</a:t>
            </a:r>
            <a:endParaRPr lang="en-GB" dirty="0"/>
          </a:p>
          <a:p>
            <a:r>
              <a:rPr lang="en-GB" dirty="0"/>
              <a:t>https://git-scm.com/book/en/v2/Git-Internals-Git-Objects</a:t>
            </a:r>
          </a:p>
          <a:p>
            <a:r>
              <a:rPr lang="en-GB" dirty="0">
                <a:hlinkClick r:id="rId8"/>
              </a:rPr>
              <a:t>https://git-scm.com/book/gr/v2/Customizing-Git-Git-Hooks</a:t>
            </a:r>
            <a:endParaRPr lang="en-GB" dirty="0"/>
          </a:p>
          <a:p>
            <a:r>
              <a:rPr lang="en-GB" dirty="0">
                <a:hlinkClick r:id="rId9"/>
              </a:rPr>
              <a:t>https://git-scm.com/book/en/v2/Git-Internals-Git-References</a:t>
            </a:r>
            <a:endParaRPr lang="en-GB" dirty="0"/>
          </a:p>
          <a:p>
            <a:r>
              <a:rPr lang="en-GB" dirty="0">
                <a:hlinkClick r:id="rId10"/>
              </a:rPr>
              <a:t>https://git-scm.com/docs/git-push</a:t>
            </a:r>
            <a:endParaRPr lang="en-GB" dirty="0"/>
          </a:p>
          <a:p>
            <a:r>
              <a:rPr lang="en-GB" dirty="0"/>
              <a:t>https://git-scm.com/book/en/v2/Git-Basics-Working-with-Remotes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9630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3384-F0BD-453C-8FEE-0E3B5FFC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description file???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315F-8A6A-4C62-A539-3893EA94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https://stackoverflow.com/questions/6866838/what-should-be-in-the-git-description-file</a:t>
            </a:r>
          </a:p>
        </p:txBody>
      </p:sp>
    </p:spTree>
    <p:extLst>
      <p:ext uri="{BB962C8B-B14F-4D97-AF65-F5344CB8AC3E}">
        <p14:creationId xmlns:p14="http://schemas.microsoft.com/office/powerpoint/2010/main" val="38356765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19EFFE-5176-4374-A8FC-ACC394CC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03" y="0"/>
            <a:ext cx="6706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165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893E-6623-4E95-B5B9-52B67B88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6609-6E97-4D3D-9D19-C5079FD3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points for extending the behaviour of existing git commands by running your own code</a:t>
            </a:r>
          </a:p>
          <a:p>
            <a:r>
              <a:rPr lang="en-GB" dirty="0"/>
              <a:t>Contains some samples for each hook (which you can enable by removing the .sample extension)</a:t>
            </a:r>
          </a:p>
          <a:p>
            <a:r>
              <a:rPr lang="en-GB" dirty="0"/>
              <a:t>Read more here https://git-scm.com/book/gr/v2/Customizing-Git-Git-Hooks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8B56B-EE65-4809-AA34-91AD6D25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699" y="4269704"/>
            <a:ext cx="54673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129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024E-10C1-493D-89F6-E747751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8B91-3235-494D-BAD8-065075A4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Branch</a:t>
            </a:r>
          </a:p>
          <a:p>
            <a:pPr lvl="1"/>
            <a:r>
              <a:rPr lang="en-GB" dirty="0"/>
              <a:t>Is a named reference to a commit </a:t>
            </a:r>
          </a:p>
          <a:p>
            <a:pPr lvl="1"/>
            <a:r>
              <a:rPr lang="en-GB" dirty="0"/>
              <a:t>Can change which commit it points at</a:t>
            </a:r>
          </a:p>
          <a:p>
            <a:pPr lvl="1"/>
            <a:r>
              <a:rPr lang="en-GB" dirty="0"/>
              <a:t>HEAD is the current reference to the current branch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Tag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Two types, annotated and lightweight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Similar to a commit,  it contains a tagger, a date, a message, and a pointer, however points to a commit rather than a tree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Also like a branch, but it never moves</a:t>
            </a:r>
          </a:p>
          <a:p>
            <a:pPr lvl="1"/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Remotes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Read only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HEAD will never point to it so you cant change it by committing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49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8DF3-96DF-4DC9-A0F0-6775B327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Source Control /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A9B9-7C1D-48E6-97A1-2E4C15C9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component of software configuration management, version </a:t>
            </a:r>
            <a:r>
              <a:rPr lang="en-GB" b="1" dirty="0"/>
              <a:t>control</a:t>
            </a:r>
            <a:r>
              <a:rPr lang="en-GB" dirty="0"/>
              <a:t>, also known as revision </a:t>
            </a:r>
            <a:r>
              <a:rPr lang="en-GB" b="1" dirty="0"/>
              <a:t>control</a:t>
            </a:r>
            <a:r>
              <a:rPr lang="en-GB" dirty="0"/>
              <a:t> or </a:t>
            </a:r>
            <a:r>
              <a:rPr lang="en-GB" b="1" dirty="0"/>
              <a:t>source control</a:t>
            </a:r>
            <a:r>
              <a:rPr lang="en-GB" dirty="0"/>
              <a:t>, is the management of changes to documents, computer programs, large web sites, and other collections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2190669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693-C45B-42DC-9B44-75FD3A1E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look at the root of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C83A-F0A8-4916-B5D5-058957AA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git cat-file -p "master^{tree}"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18F63-4CA8-4B32-8E2F-D67D97B8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765" y="3609092"/>
            <a:ext cx="6134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347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C3-D452-4061-8C63-6B0DAB1B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B504-A79B-4DC5-855B-682D8BBD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has two empty directories</a:t>
            </a:r>
          </a:p>
          <a:p>
            <a:pPr lvl="1"/>
            <a:r>
              <a:rPr lang="en-GB" dirty="0"/>
              <a:t>heads</a:t>
            </a:r>
          </a:p>
          <a:p>
            <a:pPr lvl="1"/>
            <a:r>
              <a:rPr lang="en-GB" dirty="0"/>
              <a:t>Tags</a:t>
            </a:r>
          </a:p>
          <a:p>
            <a:pPr lvl="1"/>
            <a:r>
              <a:rPr lang="en-GB" dirty="0"/>
              <a:t>We will get into these in more details just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62B2C-08A3-4C11-B24C-D6A7D685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724" y="4370208"/>
            <a:ext cx="38766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68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6F58-CCD5-498E-A0DF-A7DF645B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was this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F117-0093-4180-9269-B4127C7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40117-FFA7-43D0-8357-3508712C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7" y="2972752"/>
            <a:ext cx="5610225" cy="170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6307B-F0F5-46A2-BD7F-A4939EBB9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6176963"/>
            <a:ext cx="38957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3196</Words>
  <Application>Microsoft Office PowerPoint</Application>
  <PresentationFormat>Widescreen</PresentationFormat>
  <Paragraphs>424</Paragraphs>
  <Slides>92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6" baseType="lpstr">
      <vt:lpstr>Arial</vt:lpstr>
      <vt:lpstr>Calibri</vt:lpstr>
      <vt:lpstr>Calibri Light</vt:lpstr>
      <vt:lpstr>Office Theme</vt:lpstr>
      <vt:lpstr>Source Control Fundamentals</vt:lpstr>
      <vt:lpstr>Some code to use for context</vt:lpstr>
      <vt:lpstr>Worlds simplest build script</vt:lpstr>
      <vt:lpstr>Worlds simplest example</vt:lpstr>
      <vt:lpstr>Run it</vt:lpstr>
      <vt:lpstr>Imagine the following</vt:lpstr>
      <vt:lpstr>Problems to solver</vt:lpstr>
      <vt:lpstr>Ideas?</vt:lpstr>
      <vt:lpstr>Definition of Source Control / Version Control</vt:lpstr>
      <vt:lpstr>Similar problems exist  outside of software</vt:lpstr>
      <vt:lpstr>What problem does VC solve for software?</vt:lpstr>
      <vt:lpstr>Quick History of Source Control Software</vt:lpstr>
      <vt:lpstr>Quick History of Source Control Software</vt:lpstr>
      <vt:lpstr>Quick History of Source Control Software</vt:lpstr>
      <vt:lpstr>Using git like it’s 1972</vt:lpstr>
      <vt:lpstr>Lets create a repository</vt:lpstr>
      <vt:lpstr>What did that do?</vt:lpstr>
      <vt:lpstr>What do all these things mean?</vt:lpstr>
      <vt:lpstr>Git objects</vt:lpstr>
      <vt:lpstr>Git objects</vt:lpstr>
      <vt:lpstr>Adding my app to the source control</vt:lpstr>
      <vt:lpstr>Adding my app to the source control</vt:lpstr>
      <vt:lpstr>Adding my app to the source control</vt:lpstr>
      <vt:lpstr>Checking in binaries</vt:lpstr>
      <vt:lpstr>Excludes</vt:lpstr>
      <vt:lpstr>.gitignore file</vt:lpstr>
      <vt:lpstr>What is config</vt:lpstr>
      <vt:lpstr>What is config</vt:lpstr>
      <vt:lpstr>Which one?</vt:lpstr>
      <vt:lpstr>Which one?</vt:lpstr>
      <vt:lpstr>Ok so how do I create my commit/tree/blobs?</vt:lpstr>
      <vt:lpstr>Staging the commit</vt:lpstr>
      <vt:lpstr>So how do I commit what I staged?</vt:lpstr>
      <vt:lpstr>What now?</vt:lpstr>
      <vt:lpstr>Digging deeper</vt:lpstr>
      <vt:lpstr>Problems to solver</vt:lpstr>
      <vt:lpstr>Going back when things go wrong</vt:lpstr>
      <vt:lpstr>Commit your new feature</vt:lpstr>
      <vt:lpstr>Lets fix this</vt:lpstr>
      <vt:lpstr>Problems to solver</vt:lpstr>
      <vt:lpstr>Branches?</vt:lpstr>
      <vt:lpstr>Branches?</vt:lpstr>
      <vt:lpstr>Git and Branches</vt:lpstr>
      <vt:lpstr>What is HEAD - technical</vt:lpstr>
      <vt:lpstr>What is HEAD, simpler?</vt:lpstr>
      <vt:lpstr>What is HEAD?</vt:lpstr>
      <vt:lpstr>A hypothetical branching model</vt:lpstr>
      <vt:lpstr>PowerPoint Presentation</vt:lpstr>
      <vt:lpstr>PowerPoint Presentation</vt:lpstr>
      <vt:lpstr>PowerPoint Presentation</vt:lpstr>
      <vt:lpstr>Problems to solver</vt:lpstr>
      <vt:lpstr>Lets fix that type in version 1 and 2</vt:lpstr>
      <vt:lpstr>Merge to v1 and v2</vt:lpstr>
      <vt:lpstr>Merge to v1 and v2</vt:lpstr>
      <vt:lpstr>Problems to solver</vt:lpstr>
      <vt:lpstr>When conflict arises</vt:lpstr>
      <vt:lpstr>Meanwhile in version 1.0</vt:lpstr>
      <vt:lpstr>What happens when we merge?</vt:lpstr>
      <vt:lpstr>Lets open the file!</vt:lpstr>
      <vt:lpstr>Merge party!</vt:lpstr>
      <vt:lpstr>PowerPoint Presentation</vt:lpstr>
      <vt:lpstr>Lets play the merge game</vt:lpstr>
      <vt:lpstr>Lets play the merge game</vt:lpstr>
      <vt:lpstr>PowerPoint Presentation</vt:lpstr>
      <vt:lpstr>Commit the merge</vt:lpstr>
      <vt:lpstr>Problems to solver</vt:lpstr>
      <vt:lpstr>The next generation (86)</vt:lpstr>
      <vt:lpstr>CVS continued</vt:lpstr>
      <vt:lpstr>Source Control Today – Rise of the DVCS</vt:lpstr>
      <vt:lpstr>Advantages</vt:lpstr>
      <vt:lpstr>Disadvantages</vt:lpstr>
      <vt:lpstr>So how do I share this so other people can help?</vt:lpstr>
      <vt:lpstr>How do I know which remotes I have?</vt:lpstr>
      <vt:lpstr>Creating a remote</vt:lpstr>
      <vt:lpstr>PowerPoint Presentation</vt:lpstr>
      <vt:lpstr>PowerPoint Presentation</vt:lpstr>
      <vt:lpstr>Add a remote!</vt:lpstr>
      <vt:lpstr>Lets see which remotes I have now</vt:lpstr>
      <vt:lpstr>Types of References</vt:lpstr>
      <vt:lpstr>Git cloning</vt:lpstr>
      <vt:lpstr>Lets start collaborating</vt:lpstr>
      <vt:lpstr>PowerPoint Presentation</vt:lpstr>
      <vt:lpstr>Microsoft’s Contributions </vt:lpstr>
      <vt:lpstr>References</vt:lpstr>
      <vt:lpstr>References</vt:lpstr>
      <vt:lpstr>Git description file???</vt:lpstr>
      <vt:lpstr>PowerPoint Presentation</vt:lpstr>
      <vt:lpstr>Hooks</vt:lpstr>
      <vt:lpstr>Types of References</vt:lpstr>
      <vt:lpstr>Lets look at the root of the tree</vt:lpstr>
      <vt:lpstr>Refs?</vt:lpstr>
      <vt:lpstr>What was this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Fundamentals</dc:title>
  <dc:creator>Sasa Milovic</dc:creator>
  <cp:lastModifiedBy>Sasa Milovic</cp:lastModifiedBy>
  <cp:revision>138</cp:revision>
  <dcterms:created xsi:type="dcterms:W3CDTF">2017-09-10T17:48:56Z</dcterms:created>
  <dcterms:modified xsi:type="dcterms:W3CDTF">2017-09-12T12:26:29Z</dcterms:modified>
</cp:coreProperties>
</file>