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6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258" r:id="rId20"/>
    <p:sldId id="265" r:id="rId21"/>
    <p:sldId id="272" r:id="rId22"/>
    <p:sldId id="256" r:id="rId23"/>
    <p:sldId id="262" r:id="rId24"/>
    <p:sldId id="286" r:id="rId25"/>
    <p:sldId id="287" r:id="rId26"/>
    <p:sldId id="283" r:id="rId27"/>
    <p:sldId id="277" r:id="rId28"/>
    <p:sldId id="279" r:id="rId29"/>
    <p:sldId id="280" r:id="rId30"/>
    <p:sldId id="281" r:id="rId31"/>
    <p:sldId id="282" r:id="rId32"/>
    <p:sldId id="284" r:id="rId33"/>
    <p:sldId id="263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-7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1176851" y="585"/>
          <a:ext cx="805133" cy="80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</a:t>
          </a:r>
        </a:p>
      </dsp:txBody>
      <dsp:txXfrm>
        <a:off x="1294760" y="118494"/>
        <a:ext cx="569315" cy="569315"/>
      </dsp:txXfrm>
    </dsp:sp>
    <dsp:sp modelId="{FA7B59B5-FC02-4344-AC79-BB949A239074}">
      <dsp:nvSpPr>
        <dsp:cNvPr id="0" name=""/>
        <dsp:cNvSpPr/>
      </dsp:nvSpPr>
      <dsp:spPr>
        <a:xfrm rot="2160000">
          <a:off x="1956529" y="619011"/>
          <a:ext cx="213994" cy="27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62659" y="654490"/>
        <a:ext cx="149796" cy="163040"/>
      </dsp:txXfrm>
    </dsp:sp>
    <dsp:sp modelId="{26E82A5F-C42E-46BE-BC85-BF125D7B11DF}">
      <dsp:nvSpPr>
        <dsp:cNvPr id="0" name=""/>
        <dsp:cNvSpPr/>
      </dsp:nvSpPr>
      <dsp:spPr>
        <a:xfrm>
          <a:off x="2154868" y="711156"/>
          <a:ext cx="805133" cy="80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2272777" y="829065"/>
        <a:ext cx="569315" cy="569315"/>
      </dsp:txXfrm>
    </dsp:sp>
    <dsp:sp modelId="{3872CCD2-0516-45C4-AD48-9C6A7CA90B7D}">
      <dsp:nvSpPr>
        <dsp:cNvPr id="0" name=""/>
        <dsp:cNvSpPr/>
      </dsp:nvSpPr>
      <dsp:spPr>
        <a:xfrm rot="6480000">
          <a:off x="2265525" y="1546960"/>
          <a:ext cx="213994" cy="27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307543" y="1570778"/>
        <a:ext cx="149796" cy="163040"/>
      </dsp:txXfrm>
    </dsp:sp>
    <dsp:sp modelId="{573E983B-764A-4772-B1A2-F269F4179211}">
      <dsp:nvSpPr>
        <dsp:cNvPr id="0" name=""/>
        <dsp:cNvSpPr/>
      </dsp:nvSpPr>
      <dsp:spPr>
        <a:xfrm>
          <a:off x="1781299" y="1860884"/>
          <a:ext cx="805133" cy="80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Release</a:t>
          </a:r>
        </a:p>
      </dsp:txBody>
      <dsp:txXfrm>
        <a:off x="1899208" y="1978793"/>
        <a:ext cx="569315" cy="569315"/>
      </dsp:txXfrm>
    </dsp:sp>
    <dsp:sp modelId="{8778FFBA-6EAF-4AE4-9CDD-8111001477BA}">
      <dsp:nvSpPr>
        <dsp:cNvPr id="0" name=""/>
        <dsp:cNvSpPr/>
      </dsp:nvSpPr>
      <dsp:spPr>
        <a:xfrm rot="10800000">
          <a:off x="1478477" y="2127585"/>
          <a:ext cx="213994" cy="27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42675" y="2181931"/>
        <a:ext cx="149796" cy="163040"/>
      </dsp:txXfrm>
    </dsp:sp>
    <dsp:sp modelId="{FFE636CC-1D68-4F03-9766-767ACA791844}">
      <dsp:nvSpPr>
        <dsp:cNvPr id="0" name=""/>
        <dsp:cNvSpPr/>
      </dsp:nvSpPr>
      <dsp:spPr>
        <a:xfrm>
          <a:off x="572403" y="1860884"/>
          <a:ext cx="805133" cy="80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</a:t>
          </a:r>
        </a:p>
      </dsp:txBody>
      <dsp:txXfrm>
        <a:off x="690312" y="1978793"/>
        <a:ext cx="569315" cy="569315"/>
      </dsp:txXfrm>
    </dsp:sp>
    <dsp:sp modelId="{7C4001D0-B375-4EC6-B48A-30B7EF199C1D}">
      <dsp:nvSpPr>
        <dsp:cNvPr id="0" name=""/>
        <dsp:cNvSpPr/>
      </dsp:nvSpPr>
      <dsp:spPr>
        <a:xfrm rot="15120000">
          <a:off x="683059" y="1558480"/>
          <a:ext cx="213994" cy="27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25077" y="1643354"/>
        <a:ext cx="149796" cy="163040"/>
      </dsp:txXfrm>
    </dsp:sp>
    <dsp:sp modelId="{7F83799A-03F8-4762-8C61-0C4EB7BC8AE0}">
      <dsp:nvSpPr>
        <dsp:cNvPr id="0" name=""/>
        <dsp:cNvSpPr/>
      </dsp:nvSpPr>
      <dsp:spPr>
        <a:xfrm>
          <a:off x="198834" y="711156"/>
          <a:ext cx="805133" cy="80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Adapt</a:t>
          </a:r>
        </a:p>
      </dsp:txBody>
      <dsp:txXfrm>
        <a:off x="316743" y="829065"/>
        <a:ext cx="569315" cy="569315"/>
      </dsp:txXfrm>
    </dsp:sp>
    <dsp:sp modelId="{051F7C30-9F90-4A4C-BF5D-5FFA9564171A}">
      <dsp:nvSpPr>
        <dsp:cNvPr id="0" name=""/>
        <dsp:cNvSpPr/>
      </dsp:nvSpPr>
      <dsp:spPr>
        <a:xfrm rot="19440000">
          <a:off x="978512" y="626131"/>
          <a:ext cx="213994" cy="271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84642" y="699344"/>
        <a:ext cx="149796" cy="1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team makes their change and pushes it all the way up to Prod and it works</a:t>
            </a:r>
          </a:p>
          <a:p>
            <a:r>
              <a:rPr lang="en-GB" dirty="0"/>
              <a:t>The green team does the same, and since the change doesn’t clash with the other team’s changes, it works fine as well</a:t>
            </a:r>
          </a:p>
          <a:p>
            <a:endParaRPr lang="en-GB" dirty="0"/>
          </a:p>
          <a:p>
            <a:r>
              <a:rPr lang="en-GB" dirty="0"/>
              <a:t>But both teams are making changes in the environments manually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process is not easily reproducible, requires “experts”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Pressure to finish more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So they are not keeping the environments in sync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i="1" dirty="0"/>
              <a:t>“This </a:t>
            </a:r>
            <a:r>
              <a:rPr lang="en-GB" i="1" dirty="0" err="1"/>
              <a:t>ain’t</a:t>
            </a:r>
            <a:r>
              <a:rPr lang="en-GB" i="1" dirty="0"/>
              <a:t> </a:t>
            </a:r>
            <a:r>
              <a:rPr lang="en-GB" i="1" dirty="0" err="1"/>
              <a:t>gonna</a:t>
            </a:r>
            <a:r>
              <a:rPr lang="en-GB" i="1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configuration and the deployment process has been handled manually all this time,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application, and pain for both teams to fix the mess</a:t>
            </a:r>
          </a:p>
          <a:p>
            <a:endParaRPr lang="en-GB" dirty="0"/>
          </a:p>
          <a:p>
            <a:r>
              <a:rPr lang="en-GB" dirty="0"/>
              <a:t>So after a long weekend working until late in the night the company decides that the platform needs </a:t>
            </a:r>
            <a:r>
              <a:rPr lang="en-GB" b="1" dirty="0"/>
              <a:t>stability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and monitoring of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  <a:p>
            <a:endParaRPr lang="en-GB" dirty="0"/>
          </a:p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 at the problem.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process. </a:t>
            </a:r>
          </a:p>
          <a:p>
            <a:endParaRPr lang="en-GB" dirty="0"/>
          </a:p>
          <a:p>
            <a:r>
              <a:rPr lang="en-GB" dirty="0"/>
              <a:t>Ops people have now deployment scripts with hundreds of steps</a:t>
            </a:r>
          </a:p>
          <a:p>
            <a:endParaRPr lang="en-GB" dirty="0"/>
          </a:p>
          <a:p>
            <a:r>
              <a:rPr lang="en-GB" dirty="0"/>
              <a:t>Remember that all these environments are very out of sync, so the differences between what each team has are becoming nearly impossible to manually handle</a:t>
            </a:r>
          </a:p>
          <a:p>
            <a:endParaRPr lang="en-GB" dirty="0"/>
          </a:p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  <a:p>
            <a:endParaRPr lang="en-GB" dirty="0"/>
          </a:p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50 teams producing features it’s game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4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Agile says that you need to iterate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  <a:p>
            <a:endParaRPr lang="en-GB" dirty="0"/>
          </a:p>
          <a:p>
            <a:r>
              <a:rPr lang="en-GB" dirty="0"/>
              <a:t>But problems usually arise </a:t>
            </a:r>
            <a:r>
              <a:rPr lang="en-GB" b="1" dirty="0"/>
              <a:t>when the code is released.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00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definitions: deployment and release</a:t>
            </a:r>
          </a:p>
          <a:p>
            <a:endParaRPr lang="en-GB" dirty="0"/>
          </a:p>
          <a:p>
            <a:r>
              <a:rPr lang="en-GB" dirty="0"/>
              <a:t>Now, 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No matter how many iterations, or sprints we have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environment,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is that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to take this whole cycle, and make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 </a:t>
            </a:r>
            <a:r>
              <a:rPr lang="en-GB" b="0" dirty="0"/>
              <a:t>(they never know what they want anyway)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to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regression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549EEC5-70E6-43D9-89EC-93E860AF8593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4" name="Picture 6" descr="https://d30y9cdsu7xlg0.cloudfront.net/png/140329-200.png">
            <a:extLst>
              <a:ext uri="{FF2B5EF4-FFF2-40B4-BE49-F238E27FC236}">
                <a16:creationId xmlns:a16="http://schemas.microsoft.com/office/drawing/2014/main" id="{D8682944-72B6-4776-BB74-44C29F68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7472CB-9226-4B5F-840C-9F9D00298009}"/>
              </a:ext>
            </a:extLst>
          </p:cNvPr>
          <p:cNvSpPr/>
          <p:nvPr/>
        </p:nvSpPr>
        <p:spPr>
          <a:xfrm flipH="1">
            <a:off x="8143043" y="3379448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8235691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EF1A7-33E7-4A10-A076-AA78678CC593}"/>
              </a:ext>
            </a:extLst>
          </p:cNvPr>
          <p:cNvSpPr/>
          <p:nvPr/>
        </p:nvSpPr>
        <p:spPr>
          <a:xfrm>
            <a:off x="6425702" y="1192375"/>
            <a:ext cx="49825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89E2E-3804-492C-9382-6F7B4663602C}"/>
              </a:ext>
            </a:extLst>
          </p:cNvPr>
          <p:cNvSpPr/>
          <p:nvPr/>
        </p:nvSpPr>
        <p:spPr>
          <a:xfrm>
            <a:off x="4833661" y="3820582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1D9BF-FE28-4BBB-9EF4-29B23762B696}"/>
              </a:ext>
            </a:extLst>
          </p:cNvPr>
          <p:cNvSpPr/>
          <p:nvPr/>
        </p:nvSpPr>
        <p:spPr>
          <a:xfrm>
            <a:off x="4807871" y="2643713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7C8057-2037-4BE9-A0DC-7B5C46BBFCA7}"/>
              </a:ext>
            </a:extLst>
          </p:cNvPr>
          <p:cNvSpPr/>
          <p:nvPr/>
        </p:nvSpPr>
        <p:spPr>
          <a:xfrm flipH="1">
            <a:off x="8145413" y="2216000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 animBg="1"/>
      <p:bldP spid="37" grpId="0" animBg="1"/>
      <p:bldP spid="39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6FD19-4998-48E3-AD9D-92ABF05029D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0AF6-0ED9-49AB-954F-32F63C68547B}"/>
              </a:ext>
            </a:extLst>
          </p:cNvPr>
          <p:cNvSpPr/>
          <p:nvPr/>
        </p:nvSpPr>
        <p:spPr>
          <a:xfrm rot="5400000">
            <a:off x="4860313" y="3486470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78781-269A-4CE7-8326-D315CE12A8A9}"/>
              </a:ext>
            </a:extLst>
          </p:cNvPr>
          <p:cNvSpPr/>
          <p:nvPr/>
        </p:nvSpPr>
        <p:spPr>
          <a:xfrm rot="5400000">
            <a:off x="4838308" y="2281959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8F6-5D69-4387-8A5B-DAE1DE25FC64}"/>
              </a:ext>
            </a:extLst>
          </p:cNvPr>
          <p:cNvSpPr/>
          <p:nvPr/>
        </p:nvSpPr>
        <p:spPr>
          <a:xfrm rot="5400000">
            <a:off x="6452654" y="874826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B18C0AB-3CF6-4038-BBD1-1D0380B1C3FA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d30y9cdsu7xlg0.cloudfront.net/png/140329-200.png">
            <a:extLst>
              <a:ext uri="{FF2B5EF4-FFF2-40B4-BE49-F238E27FC236}">
                <a16:creationId xmlns:a16="http://schemas.microsoft.com/office/drawing/2014/main" id="{F9C44416-384F-4307-8404-8678705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EACDE7-C68C-4D0C-AA17-A0F3DA19C706}"/>
              </a:ext>
            </a:extLst>
          </p:cNvPr>
          <p:cNvGrpSpPr/>
          <p:nvPr/>
        </p:nvGrpSpPr>
        <p:grpSpPr>
          <a:xfrm>
            <a:off x="4049465" y="329832"/>
            <a:ext cx="7144051" cy="5962217"/>
            <a:chOff x="4049465" y="329832"/>
            <a:chExt cx="7144051" cy="59622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FFC9DB-D3C4-41B3-8C51-90F03D05C4F1}"/>
                </a:ext>
              </a:extLst>
            </p:cNvPr>
            <p:cNvGrpSpPr/>
            <p:nvPr/>
          </p:nvGrpSpPr>
          <p:grpSpPr>
            <a:xfrm>
              <a:off x="8169545" y="329832"/>
              <a:ext cx="792355" cy="1051570"/>
              <a:chOff x="7543712" y="404091"/>
              <a:chExt cx="792355" cy="1051570"/>
            </a:xfrm>
          </p:grpSpPr>
          <p:pic>
            <p:nvPicPr>
              <p:cNvPr id="1026" name="Picture 2" descr="http://www.clipartsfree.net/vector/medium/ServerCabinet_Clip_Art.png">
                <a:extLst>
                  <a:ext uri="{FF2B5EF4-FFF2-40B4-BE49-F238E27FC236}">
                    <a16:creationId xmlns:a16="http://schemas.microsoft.com/office/drawing/2014/main" id="{C47F773F-8CE8-4557-8618-0F1B20527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712" y="607936"/>
                <a:ext cx="491681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lock icon">
                <a:extLst>
                  <a:ext uri="{FF2B5EF4-FFF2-40B4-BE49-F238E27FC236}">
                    <a16:creationId xmlns:a16="http://schemas.microsoft.com/office/drawing/2014/main" id="{69572CD1-8765-44A6-87F5-EDC7DFB5A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643" y="404091"/>
                <a:ext cx="533424" cy="53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544393" y="758952"/>
            <a:ext cx="527498" cy="438689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5B0268C-9D0F-420C-B73F-DFA3A5F5D736}"/>
              </a:ext>
            </a:extLst>
          </p:cNvPr>
          <p:cNvGrpSpPr/>
          <p:nvPr/>
        </p:nvGrpSpPr>
        <p:grpSpPr>
          <a:xfrm>
            <a:off x="7006373" y="758952"/>
            <a:ext cx="527498" cy="438689"/>
            <a:chOff x="7039546" y="721644"/>
            <a:chExt cx="790975" cy="612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A6F840-DD44-4590-BE74-5D03139BDEFA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67F38C8-4B76-47A6-A7BF-487A1F07F3B8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A77DA19-E54B-4957-8DD3-F3E3A6A1F5E9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674752F-9B0B-4FD5-9FA2-060593EE46C6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40780E1-96C7-40E7-9CC1-04BE4AAB9B3A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00EB055-5A00-4F47-A5C0-6CBBD0096B47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feature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3EBECD-0480-49F6-ADF0-038E69ECC8FC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EF3447-0C0B-4548-A897-0B334D8CCEB6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496291"/>
            <a:ext cx="6451109" cy="42886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Traditional way: </a:t>
            </a:r>
            <a:r>
              <a:rPr lang="en-GB" sz="2800" b="1" dirty="0">
                <a:solidFill>
                  <a:srgbClr val="FFFFFF"/>
                </a:solidFill>
              </a:rPr>
              <a:t>1 deployment = 1 release</a:t>
            </a:r>
            <a:endParaRPr 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322639"/>
              </p:ext>
            </p:extLst>
          </p:nvPr>
        </p:nvGraphicFramePr>
        <p:xfrm>
          <a:off x="6970817" y="3520440"/>
          <a:ext cx="3158836" cy="266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3602817" y="4570054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</a:t>
            </a:r>
            <a:r>
              <a:rPr lang="en-GB" b="1" dirty="0">
                <a:solidFill>
                  <a:schemeClr val="accent1"/>
                </a:solidFill>
              </a:rPr>
              <a:t>automated</a:t>
            </a:r>
            <a:r>
              <a:rPr lang="en-GB" dirty="0"/>
              <a:t> feedback on the production readiness of the applications every time we make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0322D7-DB9B-43EB-BD49-B0F932398C0D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Configuration Management</a:t>
            </a:r>
          </a:p>
          <a:p>
            <a:pPr lvl="1"/>
            <a:r>
              <a:rPr lang="en-GB" sz="2000" dirty="0"/>
              <a:t>External dependencies</a:t>
            </a:r>
          </a:p>
          <a:p>
            <a:pPr lvl="1"/>
            <a:r>
              <a:rPr lang="en-GB" sz="2000" dirty="0"/>
              <a:t>Application configuration</a:t>
            </a:r>
          </a:p>
          <a:p>
            <a:pPr lvl="1"/>
            <a:r>
              <a:rPr lang="en-GB" sz="2000" dirty="0"/>
              <a:t>Environments</a:t>
            </a:r>
          </a:p>
          <a:p>
            <a:pPr lvl="1"/>
            <a:r>
              <a:rPr lang="en-GB" sz="2000" dirty="0"/>
              <a:t>Secrets</a:t>
            </a:r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sz="2000" dirty="0"/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 descr="https://martinfowler.com/books/continuousDelivery.jpg">
            <a:extLst>
              <a:ext uri="{FF2B5EF4-FFF2-40B4-BE49-F238E27FC236}">
                <a16:creationId xmlns:a16="http://schemas.microsoft.com/office/drawing/2014/main" id="{9A36478D-521A-41E0-B5B1-8E76B0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35" y="484632"/>
            <a:ext cx="2694241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484632"/>
            <a:ext cx="2383025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2" y="482579"/>
            <a:ext cx="2351943" cy="355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457950" y="2670467"/>
            <a:ext cx="423864" cy="1028662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1243</TotalTime>
  <Words>2366</Words>
  <Application>Microsoft Office PowerPoint</Application>
  <PresentationFormat>Widescreen</PresentationFormat>
  <Paragraphs>486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160</cp:revision>
  <dcterms:created xsi:type="dcterms:W3CDTF">2017-09-14T10:25:05Z</dcterms:created>
  <dcterms:modified xsi:type="dcterms:W3CDTF">2017-09-17T17:40:00Z</dcterms:modified>
</cp:coreProperties>
</file>