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1"/>
  </p:notesMasterIdLst>
  <p:sldIdLst>
    <p:sldId id="267" r:id="rId2"/>
    <p:sldId id="268" r:id="rId3"/>
    <p:sldId id="266" r:id="rId4"/>
    <p:sldId id="270" r:id="rId5"/>
    <p:sldId id="305" r:id="rId6"/>
    <p:sldId id="288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58" r:id="rId22"/>
    <p:sldId id="265" r:id="rId23"/>
    <p:sldId id="272" r:id="rId24"/>
    <p:sldId id="273" r:id="rId25"/>
    <p:sldId id="274" r:id="rId26"/>
    <p:sldId id="256" r:id="rId27"/>
    <p:sldId id="257" r:id="rId28"/>
    <p:sldId id="262" r:id="rId29"/>
    <p:sldId id="286" r:id="rId30"/>
    <p:sldId id="287" r:id="rId31"/>
    <p:sldId id="283" r:id="rId32"/>
    <p:sldId id="277" r:id="rId33"/>
    <p:sldId id="279" r:id="rId34"/>
    <p:sldId id="280" r:id="rId35"/>
    <p:sldId id="281" r:id="rId36"/>
    <p:sldId id="282" r:id="rId37"/>
    <p:sldId id="284" r:id="rId38"/>
    <p:sldId id="263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18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going to talk about continuous delivery</a:t>
            </a:r>
          </a:p>
          <a:p>
            <a:endParaRPr lang="en-GB" dirty="0"/>
          </a:p>
          <a:p>
            <a:r>
              <a:rPr lang="en-GB" dirty="0"/>
              <a:t>We are going to split the topic into 2 sessions: one today, and another one next Friday </a:t>
            </a:r>
          </a:p>
          <a:p>
            <a:r>
              <a:rPr lang="en-GB" dirty="0"/>
              <a:t>-   Today we’ll start with some theory now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a break and a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2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teams are making changes in the configuration of the environments manually</a:t>
            </a:r>
          </a:p>
          <a:p>
            <a:pPr marL="171450" indent="-171450">
              <a:buFontTx/>
              <a:buChar char="-"/>
            </a:pPr>
            <a:r>
              <a:rPr lang="en-GB" dirty="0"/>
              <a:t>Environments start to differ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the process is not automatic people forgets to do it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The deployment process is manual:</a:t>
            </a:r>
          </a:p>
          <a:p>
            <a:pPr marL="171450" indent="-171450">
              <a:buFontTx/>
              <a:buChar char="-"/>
            </a:pPr>
            <a:r>
              <a:rPr lang="en-GB" dirty="0"/>
              <a:t>Error prone</a:t>
            </a:r>
          </a:p>
          <a:p>
            <a:pPr marL="171450" indent="-171450">
              <a:buFontTx/>
              <a:buChar char="-"/>
            </a:pPr>
            <a:r>
              <a:rPr lang="en-GB" dirty="0"/>
              <a:t>Not easily reproducible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“This </a:t>
            </a:r>
            <a:r>
              <a:rPr lang="en-GB" dirty="0" err="1"/>
              <a:t>ain’t</a:t>
            </a:r>
            <a:r>
              <a:rPr lang="en-GB" dirty="0"/>
              <a:t> </a:t>
            </a:r>
            <a:r>
              <a:rPr lang="en-GB" dirty="0" err="1"/>
              <a:t>gonna</a:t>
            </a:r>
            <a:r>
              <a:rPr lang="en-GB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r>
              <a:rPr lang="en-GB" dirty="0"/>
              <a:t>Since the configuration and the deployment process is handled manually,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company, and pain for both teams to fix the mess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after a long weekend working until late in the night the company decides that they need </a:t>
            </a:r>
            <a:r>
              <a:rPr lang="en-GB" b="1" dirty="0"/>
              <a:t>stability</a:t>
            </a:r>
          </a:p>
          <a:p>
            <a:endParaRPr lang="en-GB" b="1" dirty="0"/>
          </a:p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to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people. Problem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</a:t>
            </a:r>
          </a:p>
          <a:p>
            <a:endParaRPr lang="en-GB" dirty="0"/>
          </a:p>
          <a:p>
            <a:r>
              <a:rPr lang="en-GB" dirty="0"/>
              <a:t>Remember that all these environments are still being manually configured, so the differences between what each team has are becoming nearly impossible to manually handle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</a:t>
            </a:r>
          </a:p>
          <a:p>
            <a:endParaRPr lang="en-GB" dirty="0"/>
          </a:p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1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 of all, the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in numbers: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Why are we here telling you about continuous delivery? </a:t>
            </a:r>
          </a:p>
          <a:p>
            <a:r>
              <a:rPr lang="en-GB" dirty="0"/>
              <a:t>Because 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CI server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application, minify the files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introduce you to the problem we are going to tell you a story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5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start having lot’s of bugs and they don’t know 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they get a QA to help them with the testing strategies</a:t>
            </a:r>
          </a:p>
          <a:p>
            <a:endParaRPr lang="en-GB" dirty="0"/>
          </a:p>
          <a:p>
            <a:r>
              <a:rPr lang="en-GB" dirty="0"/>
              <a:t>And the QA brings with him the </a:t>
            </a:r>
            <a:r>
              <a:rPr lang="en-GB" b="1" dirty="0"/>
              <a:t>idea of a test environment</a:t>
            </a:r>
          </a:p>
          <a:p>
            <a:endParaRPr lang="en-GB" b="1" dirty="0"/>
          </a:p>
          <a:p>
            <a:r>
              <a:rPr lang="en-GB" b="0" dirty="0"/>
              <a:t>So now we have the concept of “environments”. The server they were using all the time until now was </a:t>
            </a:r>
            <a:r>
              <a:rPr lang="en-GB" b="1" dirty="0"/>
              <a:t>“Production”</a:t>
            </a:r>
            <a:r>
              <a:rPr lang="en-GB" b="0" dirty="0"/>
              <a:t>, they just didn’t know</a:t>
            </a:r>
          </a:p>
          <a:p>
            <a:endParaRPr lang="en-GB" b="0" dirty="0"/>
          </a:p>
          <a:p>
            <a:r>
              <a:rPr lang="en-GB" b="0" dirty="0"/>
              <a:t>And the QA says that before going to Prod, the release has to go to the test environment, where he’ll run some tests</a:t>
            </a:r>
          </a:p>
          <a:p>
            <a:endParaRPr lang="en-GB" b="0" dirty="0"/>
          </a:p>
          <a:p>
            <a:r>
              <a:rPr lang="en-GB" b="0" dirty="0"/>
              <a:t>Now -&gt; Number of b</a:t>
            </a:r>
            <a:r>
              <a:rPr lang="en-GB" dirty="0"/>
              <a:t>ugs reduced</a:t>
            </a:r>
          </a:p>
          <a:p>
            <a:endParaRPr lang="en-GB" dirty="0"/>
          </a:p>
          <a:p>
            <a:r>
              <a:rPr lang="en-GB" dirty="0"/>
              <a:t>But… there’s more stuff to do, they </a:t>
            </a:r>
            <a:r>
              <a:rPr lang="en-GB"/>
              <a:t>need more hands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4000500" y="952500"/>
            <a:ext cx="5391150" cy="5137404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8FB0D6-DAF6-42D1-8C44-DBC81562538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660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1A4E4E-93AD-4FAC-9DF9-4B8433B0FFF4}"/>
              </a:ext>
            </a:extLst>
          </p:cNvPr>
          <p:cNvGrpSpPr/>
          <p:nvPr/>
        </p:nvGrpSpPr>
        <p:grpSpPr>
          <a:xfrm>
            <a:off x="4049466" y="590550"/>
            <a:ext cx="7519401" cy="5912809"/>
            <a:chOff x="4049466" y="590550"/>
            <a:chExt cx="7519401" cy="5912809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7877E-9A7B-4B80-A91B-3EB94FC37399}"/>
                </a:ext>
              </a:extLst>
            </p:cNvPr>
            <p:cNvSpPr/>
            <p:nvPr/>
          </p:nvSpPr>
          <p:spPr>
            <a:xfrm flipH="1">
              <a:off x="6441569" y="789099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4" name="Picture 6" descr="https://d30y9cdsu7xlg0.cloudfront.net/png/140329-200.png">
              <a:extLst>
                <a:ext uri="{FF2B5EF4-FFF2-40B4-BE49-F238E27FC236}">
                  <a16:creationId xmlns:a16="http://schemas.microsoft.com/office/drawing/2014/main" id="{D8682944-72B6-4776-BB74-44C29F688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867" y="459835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429ECC-C4B3-493B-A843-22EB33D390F0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7877E-9A7B-4B80-A91B-3EB94FC37399}"/>
                </a:ext>
              </a:extLst>
            </p:cNvPr>
            <p:cNvSpPr/>
            <p:nvPr/>
          </p:nvSpPr>
          <p:spPr>
            <a:xfrm flipH="1">
              <a:off x="6441569" y="789099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450AF6-0ED9-49AB-954F-32F63C68547B}"/>
                </a:ext>
              </a:extLst>
            </p:cNvPr>
            <p:cNvSpPr/>
            <p:nvPr/>
          </p:nvSpPr>
          <p:spPr>
            <a:xfrm rot="5400000">
              <a:off x="4860313" y="3486470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C78781-269A-4CE7-8326-D315CE12A8A9}"/>
                </a:ext>
              </a:extLst>
            </p:cNvPr>
            <p:cNvSpPr/>
            <p:nvPr/>
          </p:nvSpPr>
          <p:spPr>
            <a:xfrm rot="5400000">
              <a:off x="4838308" y="2281959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5838F6-5D69-4387-8A5B-DAE1DE25FC64}"/>
                </a:ext>
              </a:extLst>
            </p:cNvPr>
            <p:cNvSpPr/>
            <p:nvPr/>
          </p:nvSpPr>
          <p:spPr>
            <a:xfrm rot="5400000">
              <a:off x="6452654" y="874826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6681597" y="207116"/>
            <a:ext cx="1497836" cy="14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</a:t>
            </a:r>
            <a:r>
              <a:rPr lang="en-GB" sz="2000" dirty="0" err="1"/>
              <a:t>ft</a:t>
            </a:r>
            <a:r>
              <a:rPr lang="en-GB" sz="2000" dirty="0"/>
              <a:t> teams: red &amp; green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4049466" y="404091"/>
            <a:ext cx="5391150" cy="5863687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2115F1AC-6610-415E-B703-F8C55F8DD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03777" y="374042"/>
            <a:ext cx="455883" cy="8959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02D73FE-5357-4EA1-864F-A1660222A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577589" y="396255"/>
            <a:ext cx="455883" cy="895989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076" name="Picture 4" descr="Image result for github icon">
            <a:extLst>
              <a:ext uri="{FF2B5EF4-FFF2-40B4-BE49-F238E27FC236}">
                <a16:creationId xmlns:a16="http://schemas.microsoft.com/office/drawing/2014/main" id="{60D83C29-A459-4599-905C-713F3437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50" y="5749291"/>
            <a:ext cx="542758" cy="5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4705650" y="3918529"/>
            <a:ext cx="423864" cy="1028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083DD-422D-4276-9581-DBF80E5D6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5119989" y="3978708"/>
            <a:ext cx="404811" cy="95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7AFEA-9D34-477F-BFD1-951C643E6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4298538" y="4088996"/>
            <a:ext cx="376239" cy="88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A1D874-7B97-4808-97B8-402A46A5E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4862650" y="4432860"/>
            <a:ext cx="452931" cy="868908"/>
          </a:xfrm>
          <a:prstGeom prst="rect">
            <a:avLst/>
          </a:prstGeom>
        </p:spPr>
      </p:pic>
      <p:pic>
        <p:nvPicPr>
          <p:cNvPr id="14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5A6666B4-D0A9-441C-95E1-55B33666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18" y="204098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CE645A06-4630-4A09-B561-67003B5AFB89}"/>
              </a:ext>
            </a:extLst>
          </p:cNvPr>
          <p:cNvSpPr/>
          <p:nvPr/>
        </p:nvSpPr>
        <p:spPr>
          <a:xfrm>
            <a:off x="7407561" y="5387748"/>
            <a:ext cx="214700" cy="3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9735D2-3C61-4999-894A-6D16CBB4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5524800" y="3918529"/>
            <a:ext cx="423864" cy="1028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9AF84-8CD9-4CFA-A79C-BF44DDEE7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319138" y="4403667"/>
            <a:ext cx="376239" cy="886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D5E561-73A9-43F2-AB70-4592557FE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4527711" y="4298849"/>
            <a:ext cx="404811" cy="95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EECA9C-AF40-4F40-A7F5-6C43BE6F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396538" y="3918529"/>
            <a:ext cx="423864" cy="1028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2D4956-59FA-4BB0-AC83-FBD5916D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810877" y="3978708"/>
            <a:ext cx="404811" cy="951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C5A5D8-5F6D-4AAD-BB47-3CC0D6BC3A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989426" y="4088996"/>
            <a:ext cx="376239" cy="8867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E1449F-E512-4B91-A061-A1A972CA1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6586615" y="4412043"/>
            <a:ext cx="452931" cy="868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77C58A-D87A-495A-8672-270402A2A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7215688" y="3918529"/>
            <a:ext cx="423864" cy="10286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D38012-80A6-4062-AE39-A777B0BEC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218599" y="4298849"/>
            <a:ext cx="404811" cy="951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34A72-C7F7-43BB-AEF0-DF1FFC738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002750" y="4298849"/>
            <a:ext cx="404811" cy="951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CB9234-D470-4EE3-A8C6-8B01A65528B8}"/>
              </a:ext>
            </a:extLst>
          </p:cNvPr>
          <p:cNvSpPr/>
          <p:nvPr/>
        </p:nvSpPr>
        <p:spPr>
          <a:xfrm flipV="1">
            <a:off x="4049465" y="5311490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D222FCD1-FC71-44F9-89AE-A89A0D5E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74" y="320515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6620789-EB91-4A71-B783-6EF7D977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3205153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C23B28-7A31-4BF3-984C-D5932A019243}"/>
              </a:ext>
            </a:extLst>
          </p:cNvPr>
          <p:cNvSpPr/>
          <p:nvPr/>
        </p:nvSpPr>
        <p:spPr>
          <a:xfrm flipV="1">
            <a:off x="4049465" y="1706318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6753743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C9346C7-F12B-467C-BA06-F24F4F3EE0A0}"/>
              </a:ext>
            </a:extLst>
          </p:cNvPr>
          <p:cNvSpPr/>
          <p:nvPr/>
        </p:nvSpPr>
        <p:spPr>
          <a:xfrm>
            <a:off x="6418740" y="144585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634039C-F1C6-4010-9ECE-B7344B907C93}"/>
              </a:ext>
            </a:extLst>
          </p:cNvPr>
          <p:cNvSpPr/>
          <p:nvPr/>
        </p:nvSpPr>
        <p:spPr>
          <a:xfrm>
            <a:off x="6667231" y="144673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7CE21441-F917-4940-A48A-97A539AD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2047128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Up 36">
            <a:extLst>
              <a:ext uri="{FF2B5EF4-FFF2-40B4-BE49-F238E27FC236}">
                <a16:creationId xmlns:a16="http://schemas.microsoft.com/office/drawing/2014/main" id="{967C269A-FC3F-4D82-96FA-E5F523C70711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808865A4-555C-4E39-9BF6-F1B960DB0A12}"/>
              </a:ext>
            </a:extLst>
          </p:cNvPr>
          <p:cNvSpPr/>
          <p:nvPr/>
        </p:nvSpPr>
        <p:spPr>
          <a:xfrm>
            <a:off x="6759660" y="1784526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7AA44A-FD5C-4FE4-ACC2-924CA0150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76317" y="511347"/>
            <a:ext cx="455883" cy="89598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8169545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94860D7-82A5-4DE3-A6F5-BF0D1ED1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054267" y="3913050"/>
            <a:ext cx="423864" cy="10286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65A319-9C68-401C-91DE-D4EE2F0DF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468606" y="3973229"/>
            <a:ext cx="404811" cy="9515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9A0C1E-725C-4DD2-918C-92450482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7647155" y="4083517"/>
            <a:ext cx="376239" cy="8867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2C948A8-D7E7-4AF5-AC20-EEF0FD52D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8244344" y="4406564"/>
            <a:ext cx="452931" cy="868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5016CA-2C0F-49AA-A553-2F1557F17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873417" y="3913050"/>
            <a:ext cx="423864" cy="10286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152B55-8F0D-4800-B14A-D18E36FD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876328" y="4293370"/>
            <a:ext cx="404811" cy="9515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B3998A-C7EC-434A-B97B-08DA7309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660479" y="4293370"/>
            <a:ext cx="404811" cy="951527"/>
          </a:xfrm>
          <a:prstGeom prst="rect">
            <a:avLst/>
          </a:prstGeom>
        </p:spPr>
      </p:pic>
      <p:pic>
        <p:nvPicPr>
          <p:cNvPr id="49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ED3FA6B0-252E-44BE-AD13-FEE93B76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319967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rrow: Up 49">
            <a:extLst>
              <a:ext uri="{FF2B5EF4-FFF2-40B4-BE49-F238E27FC236}">
                <a16:creationId xmlns:a16="http://schemas.microsoft.com/office/drawing/2014/main" id="{7F6B2186-272B-427C-BCB2-0F05FF5B8C72}"/>
              </a:ext>
            </a:extLst>
          </p:cNvPr>
          <p:cNvSpPr/>
          <p:nvPr/>
        </p:nvSpPr>
        <p:spPr>
          <a:xfrm>
            <a:off x="8411472" y="2911358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87D0594-04E5-4F47-BBC3-70BDDB01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2041649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Up 51">
            <a:extLst>
              <a:ext uri="{FF2B5EF4-FFF2-40B4-BE49-F238E27FC236}">
                <a16:creationId xmlns:a16="http://schemas.microsoft.com/office/drawing/2014/main" id="{A921A745-C389-44CD-8DFE-2EA03A7E3FF8}"/>
              </a:ext>
            </a:extLst>
          </p:cNvPr>
          <p:cNvSpPr/>
          <p:nvPr/>
        </p:nvSpPr>
        <p:spPr>
          <a:xfrm>
            <a:off x="8417389" y="1779047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B98CD67-A7FE-40BA-BDB3-7C813541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9702072" y="3902611"/>
            <a:ext cx="423864" cy="10286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2875C51-6198-457A-BC1D-2F438AB995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116411" y="3962790"/>
            <a:ext cx="404811" cy="95152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F17327-B13F-47FF-813D-77CDFB719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9294960" y="4073078"/>
            <a:ext cx="376239" cy="8867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DAFBF4-F7C8-493C-96B6-FB7A7B34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9892149" y="4396125"/>
            <a:ext cx="452931" cy="8689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0C7589-9B0B-43DB-B39B-03E32257B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10521222" y="3902611"/>
            <a:ext cx="423864" cy="102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FEFD760-5498-4D62-8FC9-AD750F141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9524133" y="4282931"/>
            <a:ext cx="404811" cy="9515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F4549E-BCF8-4E83-B903-A5970074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308284" y="4282931"/>
            <a:ext cx="404811" cy="951527"/>
          </a:xfrm>
          <a:prstGeom prst="rect">
            <a:avLst/>
          </a:prstGeom>
        </p:spPr>
      </p:pic>
      <p:pic>
        <p:nvPicPr>
          <p:cNvPr id="60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EDCB5A5-DC08-4DDE-B143-AEFB58BF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3189235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Arrow: Up 60">
            <a:extLst>
              <a:ext uri="{FF2B5EF4-FFF2-40B4-BE49-F238E27FC236}">
                <a16:creationId xmlns:a16="http://schemas.microsoft.com/office/drawing/2014/main" id="{CBEB6372-0545-4531-9C90-C2AE3DC20544}"/>
              </a:ext>
            </a:extLst>
          </p:cNvPr>
          <p:cNvSpPr/>
          <p:nvPr/>
        </p:nvSpPr>
        <p:spPr>
          <a:xfrm>
            <a:off x="10059277" y="2900919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2326D39-0EC1-4A66-86C7-B7737F4A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203121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Up 62">
            <a:extLst>
              <a:ext uri="{FF2B5EF4-FFF2-40B4-BE49-F238E27FC236}">
                <a16:creationId xmlns:a16="http://schemas.microsoft.com/office/drawing/2014/main" id="{E257B3F9-4C78-4191-ADB6-7C8C7B7CCB35}"/>
              </a:ext>
            </a:extLst>
          </p:cNvPr>
          <p:cNvSpPr/>
          <p:nvPr/>
        </p:nvSpPr>
        <p:spPr>
          <a:xfrm>
            <a:off x="10065194" y="1768608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830F942B-A517-474E-836A-EA0BC415C689}"/>
              </a:ext>
            </a:extLst>
          </p:cNvPr>
          <p:cNvSpPr/>
          <p:nvPr/>
        </p:nvSpPr>
        <p:spPr>
          <a:xfrm>
            <a:off x="6897975" y="144608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D752BBDB-D742-49A9-91F5-3DF72E4530EA}"/>
              </a:ext>
            </a:extLst>
          </p:cNvPr>
          <p:cNvSpPr/>
          <p:nvPr/>
        </p:nvSpPr>
        <p:spPr>
          <a:xfrm>
            <a:off x="7121979" y="144409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D2FBC09B-5877-4540-964A-47525BCCDB40}"/>
              </a:ext>
            </a:extLst>
          </p:cNvPr>
          <p:cNvSpPr/>
          <p:nvPr/>
        </p:nvSpPr>
        <p:spPr>
          <a:xfrm>
            <a:off x="6171495" y="144664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664FAC29-572E-4806-99A6-9F71CD112D8C}"/>
              </a:ext>
            </a:extLst>
          </p:cNvPr>
          <p:cNvSpPr/>
          <p:nvPr/>
        </p:nvSpPr>
        <p:spPr>
          <a:xfrm>
            <a:off x="5939505" y="144141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9B301-BBD8-44F0-83F7-BAA610C5A26A}"/>
              </a:ext>
            </a:extLst>
          </p:cNvPr>
          <p:cNvGrpSpPr/>
          <p:nvPr/>
        </p:nvGrpSpPr>
        <p:grpSpPr>
          <a:xfrm>
            <a:off x="7162433" y="628946"/>
            <a:ext cx="790975" cy="612000"/>
            <a:chOff x="7039546" y="721644"/>
            <a:chExt cx="790975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E2640-189B-4CB1-97C3-68368209A45E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ECC6A51-C51C-494D-A809-78CE9ADE5D3F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54378-86E9-461F-910B-0AD4CD3D1E67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232DBA-44B1-46F9-9705-18F5BC034FCA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9BC74F-73DF-4760-A6FA-3E65816BFEB3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48DC978-612C-4978-B53B-FBF08659A45F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6" descr="https://d30y9cdsu7xlg0.cloudfront.net/png/140329-200.png">
            <a:extLst>
              <a:ext uri="{FF2B5EF4-FFF2-40B4-BE49-F238E27FC236}">
                <a16:creationId xmlns:a16="http://schemas.microsoft.com/office/drawing/2014/main" id="{9B23E846-C254-4B9E-ACD3-EFA0AFE2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80" y="168185"/>
            <a:ext cx="1245590" cy="12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A9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58" y="804334"/>
            <a:ext cx="6175684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9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3607693" y="758952"/>
            <a:ext cx="8047304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50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endParaRPr lang="en-GB" sz="2000" dirty="0"/>
          </a:p>
          <a:p>
            <a:r>
              <a:rPr lang="en-GB" sz="2000" dirty="0"/>
              <a:t>1 release =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4314551" y="1686296"/>
            <a:ext cx="6107602" cy="2198066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4331495" y="3494176"/>
            <a:ext cx="6051130" cy="613448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79945"/>
              </p:ext>
            </p:extLst>
          </p:nvPr>
        </p:nvGraphicFramePr>
        <p:xfrm>
          <a:off x="6401057" y="416996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5799652" y="346337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4D5CD-387C-4427-A62A-20AF7BFEEE2B}"/>
              </a:ext>
            </a:extLst>
          </p:cNvPr>
          <p:cNvGrpSpPr/>
          <p:nvPr/>
        </p:nvGrpSpPr>
        <p:grpSpPr>
          <a:xfrm>
            <a:off x="4373929" y="725260"/>
            <a:ext cx="6107602" cy="2198066"/>
            <a:chOff x="2659950" y="1669767"/>
            <a:chExt cx="6736842" cy="24245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C0B1C-96E7-42A4-B840-01A2000FC66C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38DF68E-6059-4FE6-9E38-80743002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F4D86B-7F1E-4CDF-ACA4-2C4641AEE54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A8513-4329-40C4-955E-6717CBBBF0A9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FD45FD6-1A92-4B1B-8405-15F9F3CE658D}"/>
              </a:ext>
            </a:extLst>
          </p:cNvPr>
          <p:cNvSpPr/>
          <p:nvPr/>
        </p:nvSpPr>
        <p:spPr>
          <a:xfrm>
            <a:off x="4390873" y="2533140"/>
            <a:ext cx="6051130" cy="613448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22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0" name="Picture 2" descr="https://martinfowler.com/books/continuousDelivery.jpg">
            <a:extLst>
              <a:ext uri="{FF2B5EF4-FFF2-40B4-BE49-F238E27FC236}">
                <a16:creationId xmlns:a16="http://schemas.microsoft.com/office/drawing/2014/main" id="{9A36478D-521A-41E0-B5B1-8E76B0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35" y="484632"/>
            <a:ext cx="2694241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mages-na.ssl-images-amazon.com/images/I/914-sUgELZL.jpg">
            <a:extLst>
              <a:ext uri="{FF2B5EF4-FFF2-40B4-BE49-F238E27FC236}">
                <a16:creationId xmlns:a16="http://schemas.microsoft.com/office/drawing/2014/main" id="{52C15230-B929-4403-BE7B-A8F448F8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484632"/>
            <a:ext cx="2383025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5C7E4-9568-4877-8483-16F6749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Further reading</a:t>
            </a:r>
          </a:p>
        </p:txBody>
      </p:sp>
      <p:pic>
        <p:nvPicPr>
          <p:cNvPr id="12" name="Picture 6" descr="https://4.bp.blogspot.com/-YdNm_OPHk2I/WCpmV7huzXI/AAAAAAAAAgc/JNOPD35kp6EK_dwG7wT4yKVzGeI_8BELQCLcB/s1600/DevOpsHandbook.png">
            <a:extLst>
              <a:ext uri="{FF2B5EF4-FFF2-40B4-BE49-F238E27FC236}">
                <a16:creationId xmlns:a16="http://schemas.microsoft.com/office/drawing/2014/main" id="{11A74233-476F-4E6D-9567-B57AA231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92" y="482579"/>
            <a:ext cx="2351943" cy="355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457950" y="2670467"/>
            <a:ext cx="423864" cy="1028662"/>
          </a:xfrm>
          <a:prstGeom prst="rect">
            <a:avLst/>
          </a:prstGeom>
        </p:spPr>
      </p:pic>
      <p:pic>
        <p:nvPicPr>
          <p:cNvPr id="11266" name="Picture 2" descr="http://www.corpstore.in/img/com.png">
            <a:extLst>
              <a:ext uri="{FF2B5EF4-FFF2-40B4-BE49-F238E27FC236}">
                <a16:creationId xmlns:a16="http://schemas.microsoft.com/office/drawing/2014/main" id="{01BE6B10-137C-44CF-B5D7-DEC4DE86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8" y="401478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local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6341269" y="952500"/>
            <a:ext cx="657224" cy="4581524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6398502" y="952500"/>
            <a:ext cx="542758" cy="4524291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6050838" y="952500"/>
            <a:ext cx="1226262" cy="4524291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r>
              <a:rPr lang="en-GB" sz="2000" dirty="0"/>
              <a:t>1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6021222" y="952500"/>
            <a:ext cx="1226262" cy="5137404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1124</TotalTime>
  <Words>2346</Words>
  <Application>Microsoft Office PowerPoint</Application>
  <PresentationFormat>Widescreen</PresentationFormat>
  <Paragraphs>512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 (i)</vt:lpstr>
      <vt:lpstr>Continuous delivery (i)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  <vt:lpstr>Further reading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133</cp:revision>
  <dcterms:created xsi:type="dcterms:W3CDTF">2017-09-14T10:25:05Z</dcterms:created>
  <dcterms:modified xsi:type="dcterms:W3CDTF">2017-09-17T15:40:35Z</dcterms:modified>
</cp:coreProperties>
</file>