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1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bc72e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Miloh</a:t>
            </a:r>
            <a:endParaRPr/>
          </a:p>
        </p:txBody>
      </p:sp>
      <p:sp>
        <p:nvSpPr>
          <p:cNvPr id="81" name="Google Shape;81;g24abc72e60a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abc72e60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Miloh</a:t>
            </a:r>
            <a:endParaRPr/>
          </a:p>
        </p:txBody>
      </p:sp>
      <p:sp>
        <p:nvSpPr>
          <p:cNvPr id="95" name="Google Shape;95;g24abc72e60a_1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bc72e60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Miloh</a:t>
            </a:r>
            <a:endParaRPr/>
          </a:p>
        </p:txBody>
      </p:sp>
      <p:sp>
        <p:nvSpPr>
          <p:cNvPr id="119" name="Google Shape;119;g24abc72e60a_1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bc72e60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Viana</a:t>
            </a:r>
            <a:endParaRPr/>
          </a:p>
        </p:txBody>
      </p:sp>
      <p:sp>
        <p:nvSpPr>
          <p:cNvPr id="132" name="Google Shape;132;g24abc72e60a_1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bc72e60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</a:t>
            </a:r>
            <a:endParaRPr/>
          </a:p>
        </p:txBody>
      </p:sp>
      <p:sp>
        <p:nvSpPr>
          <p:cNvPr id="142" name="Google Shape;142;g24abc72e60a_1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db34f8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Cesar</a:t>
            </a:r>
            <a:endParaRPr/>
          </a:p>
        </p:txBody>
      </p:sp>
      <p:sp>
        <p:nvSpPr>
          <p:cNvPr id="152" name="Google Shape;152;g24adb34f8aa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abc72e60a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Cesear</a:t>
            </a:r>
            <a:endParaRPr/>
          </a:p>
        </p:txBody>
      </p:sp>
      <p:sp>
        <p:nvSpPr>
          <p:cNvPr id="162" name="Google Shape;162;g24abc72e60a_1_2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abc72e60a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</a:t>
            </a:r>
            <a:endParaRPr/>
          </a:p>
        </p:txBody>
      </p:sp>
      <p:sp>
        <p:nvSpPr>
          <p:cNvPr id="182" name="Google Shape;182;g24abc72e60a_1_5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2">
  <p:cSld name="About Us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3">
  <p:cSld name="About Us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4">
  <p:cSld name="About Us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5">
  <p:cSld name="About Us 5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">
  <p:cSld name="Person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2">
  <p:cSld name="Persona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">
  <p:cSld name="Our Servic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2">
  <p:cSld name="Our Service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3">
  <p:cSld name="Our Service 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4">
  <p:cSld name="Our Service 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5">
  <p:cSld name="Our Service 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6">
  <p:cSld name="Our Service 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7">
  <p:cSld name="Our Service 7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8">
  <p:cSld name="Our Service 8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9">
  <p:cSld name="Our Service 9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10">
  <p:cSld name="Our Service 10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ervice 11">
  <p:cSld name="Our Service 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">
  <p:cSld name="Mockup Phon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Laptop">
  <p:cSld name="Mockup Lap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C">
  <p:cSld name="Mockup PC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jayagopal20/threads-app-reviews-dataset?select=threads_reviews.csv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utorialspoint.com/d3js/index.htm" TargetMode="External"/><Relationship Id="rId4" Type="http://schemas.openxmlformats.org/officeDocument/2006/relationships/hyperlink" Target="https://plotly.com/python/plotly-fundamentals/" TargetMode="Externa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://localhost:8000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/>
        </p:nvSpPr>
        <p:spPr>
          <a:xfrm>
            <a:off x="792845" y="1949614"/>
            <a:ext cx="4306040" cy="9605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 Data Story Analysis:</a:t>
            </a:r>
            <a:endParaRPr b="1" sz="2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Threads by Instagram</a:t>
            </a:r>
            <a:endParaRPr sz="100">
              <a:solidFill>
                <a:srgbClr val="3F3F3F"/>
              </a:solidFill>
            </a:endParaRPr>
          </a:p>
        </p:txBody>
      </p:sp>
      <p:sp>
        <p:nvSpPr>
          <p:cNvPr id="84" name="Google Shape;84;p42"/>
          <p:cNvSpPr txBox="1"/>
          <p:nvPr/>
        </p:nvSpPr>
        <p:spPr>
          <a:xfrm>
            <a:off x="823100" y="2910155"/>
            <a:ext cx="3877768" cy="35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Project 3 - Data Visualization - Group 7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Elena Gorgevska, Ankit Verma, Aina Teng, </a:t>
            </a:r>
            <a:r>
              <a:rPr lang="en-GB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Cesar</a:t>
            </a:r>
            <a:r>
              <a:rPr lang="en-GB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Zea </a:t>
            </a:r>
            <a:endParaRPr sz="12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42"/>
          <p:cNvGrpSpPr/>
          <p:nvPr/>
        </p:nvGrpSpPr>
        <p:grpSpPr>
          <a:xfrm>
            <a:off x="823100" y="1833307"/>
            <a:ext cx="347288" cy="217907"/>
            <a:chOff x="985277" y="2103034"/>
            <a:chExt cx="685800" cy="430306"/>
          </a:xfrm>
        </p:grpSpPr>
        <p:sp>
          <p:nvSpPr>
            <p:cNvPr id="86" name="Google Shape;86;p42"/>
            <p:cNvSpPr/>
            <p:nvPr/>
          </p:nvSpPr>
          <p:spPr>
            <a:xfrm>
              <a:off x="985277" y="2103034"/>
              <a:ext cx="363070" cy="430306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2"/>
            <p:cNvSpPr/>
            <p:nvPr/>
          </p:nvSpPr>
          <p:spPr>
            <a:xfrm>
              <a:off x="1308007" y="2103034"/>
              <a:ext cx="363070" cy="430306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2"/>
          <p:cNvSpPr/>
          <p:nvPr/>
        </p:nvSpPr>
        <p:spPr>
          <a:xfrm>
            <a:off x="7927789" y="-1"/>
            <a:ext cx="1216212" cy="2373287"/>
          </a:xfrm>
          <a:custGeom>
            <a:rect b="b" l="l" r="r" t="t"/>
            <a:pathLst>
              <a:path extrusionOk="0" h="3164382" w="1621616">
                <a:moveTo>
                  <a:pt x="1378366" y="0"/>
                </a:moveTo>
                <a:lnTo>
                  <a:pt x="1621616" y="0"/>
                </a:lnTo>
                <a:lnTo>
                  <a:pt x="1621616" y="3164267"/>
                </a:lnTo>
                <a:lnTo>
                  <a:pt x="1621023" y="3164382"/>
                </a:lnTo>
                <a:cubicBezTo>
                  <a:pt x="1512659" y="3164382"/>
                  <a:pt x="1404294" y="3123043"/>
                  <a:pt x="1321615" y="3040364"/>
                </a:cubicBezTo>
                <a:lnTo>
                  <a:pt x="124019" y="1842768"/>
                </a:lnTo>
                <a:cubicBezTo>
                  <a:pt x="-41339" y="1677410"/>
                  <a:pt x="-41339" y="1409310"/>
                  <a:pt x="124019" y="1243952"/>
                </a:cubicBezTo>
                <a:lnTo>
                  <a:pt x="1321615" y="46356"/>
                </a:lnTo>
                <a:lnTo>
                  <a:pt x="137836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/>
          <p:nvPr/>
        </p:nvSpPr>
        <p:spPr>
          <a:xfrm>
            <a:off x="2448745" y="1"/>
            <a:ext cx="1311539" cy="492488"/>
          </a:xfrm>
          <a:custGeom>
            <a:rect b="b" l="l" r="r" t="t"/>
            <a:pathLst>
              <a:path extrusionOk="0" h="656651" w="1748719">
                <a:moveTo>
                  <a:pt x="0" y="0"/>
                </a:moveTo>
                <a:lnTo>
                  <a:pt x="1748719" y="0"/>
                </a:lnTo>
                <a:lnTo>
                  <a:pt x="1246010" y="502709"/>
                </a:lnTo>
                <a:cubicBezTo>
                  <a:pt x="1040753" y="707965"/>
                  <a:pt x="707966" y="707965"/>
                  <a:pt x="502709" y="502709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2"/>
          <p:cNvSpPr/>
          <p:nvPr/>
        </p:nvSpPr>
        <p:spPr>
          <a:xfrm>
            <a:off x="5099327" y="2770212"/>
            <a:ext cx="2431533" cy="2373286"/>
          </a:xfrm>
          <a:custGeom>
            <a:rect b="b" l="l" r="r" t="t"/>
            <a:pathLst>
              <a:path extrusionOk="0" h="3164381" w="3242044">
                <a:moveTo>
                  <a:pt x="1621022" y="0"/>
                </a:moveTo>
                <a:cubicBezTo>
                  <a:pt x="1729387" y="0"/>
                  <a:pt x="1837751" y="41339"/>
                  <a:pt x="1920430" y="124018"/>
                </a:cubicBezTo>
                <a:lnTo>
                  <a:pt x="3118026" y="1321614"/>
                </a:lnTo>
                <a:cubicBezTo>
                  <a:pt x="3283384" y="1486972"/>
                  <a:pt x="3283384" y="1755072"/>
                  <a:pt x="3118026" y="1920430"/>
                </a:cubicBezTo>
                <a:lnTo>
                  <a:pt x="1920430" y="3118026"/>
                </a:lnTo>
                <a:lnTo>
                  <a:pt x="1863681" y="3164381"/>
                </a:lnTo>
                <a:lnTo>
                  <a:pt x="1378364" y="3164381"/>
                </a:lnTo>
                <a:lnTo>
                  <a:pt x="1321614" y="3118026"/>
                </a:lnTo>
                <a:lnTo>
                  <a:pt x="124019" y="1920430"/>
                </a:lnTo>
                <a:cubicBezTo>
                  <a:pt x="-41339" y="1755073"/>
                  <a:pt x="-41339" y="1486972"/>
                  <a:pt x="124019" y="1321614"/>
                </a:cubicBezTo>
                <a:lnTo>
                  <a:pt x="1321614" y="124018"/>
                </a:lnTo>
                <a:cubicBezTo>
                  <a:pt x="1404293" y="41339"/>
                  <a:pt x="1512658" y="0"/>
                  <a:pt x="16210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2"/>
          <p:cNvSpPr/>
          <p:nvPr/>
        </p:nvSpPr>
        <p:spPr>
          <a:xfrm>
            <a:off x="-1" y="3974990"/>
            <a:ext cx="2206488" cy="1168509"/>
          </a:xfrm>
          <a:custGeom>
            <a:rect b="b" l="l" r="r" t="t"/>
            <a:pathLst>
              <a:path extrusionOk="0" h="1733768" w="3273862">
                <a:moveTo>
                  <a:pt x="1342613" y="0"/>
                </a:moveTo>
                <a:cubicBezTo>
                  <a:pt x="1477125" y="0"/>
                  <a:pt x="1611636" y="51314"/>
                  <a:pt x="1714264" y="153942"/>
                </a:cubicBezTo>
                <a:lnTo>
                  <a:pt x="3200819" y="1640497"/>
                </a:lnTo>
                <a:cubicBezTo>
                  <a:pt x="3226476" y="1666155"/>
                  <a:pt x="3248926" y="1693805"/>
                  <a:pt x="3268169" y="1722949"/>
                </a:cubicBezTo>
                <a:lnTo>
                  <a:pt x="3273862" y="1733768"/>
                </a:lnTo>
                <a:lnTo>
                  <a:pt x="1" y="1733767"/>
                </a:lnTo>
                <a:lnTo>
                  <a:pt x="0" y="1124905"/>
                </a:lnTo>
                <a:lnTo>
                  <a:pt x="970963" y="153942"/>
                </a:lnTo>
                <a:cubicBezTo>
                  <a:pt x="1073592" y="51314"/>
                  <a:pt x="1208103" y="0"/>
                  <a:pt x="134261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92" name="Google Shape;92;p42"/>
          <p:cNvPicPr preferRelativeResize="0"/>
          <p:nvPr/>
        </p:nvPicPr>
        <p:blipFill rotWithShape="1">
          <a:blip r:embed="rId3">
            <a:alphaModFix/>
          </a:blip>
          <a:srcRect b="1722" l="55565" r="1713" t="1723"/>
          <a:stretch/>
        </p:blipFill>
        <p:spPr>
          <a:xfrm>
            <a:off x="5098884" y="-1"/>
            <a:ext cx="4045116" cy="5143499"/>
          </a:xfrm>
          <a:custGeom>
            <a:rect b="b" l="l" r="r" t="t"/>
            <a:pathLst>
              <a:path extrusionOk="0" h="6857998" w="5393488">
                <a:moveTo>
                  <a:pt x="3507848" y="5579850"/>
                </a:moveTo>
                <a:cubicBezTo>
                  <a:pt x="3616213" y="5579849"/>
                  <a:pt x="3724577" y="5621189"/>
                  <a:pt x="3807257" y="5703869"/>
                </a:cubicBezTo>
                <a:lnTo>
                  <a:pt x="4961386" y="6857998"/>
                </a:lnTo>
                <a:lnTo>
                  <a:pt x="2054311" y="6857998"/>
                </a:lnTo>
                <a:lnTo>
                  <a:pt x="3208440" y="5703869"/>
                </a:lnTo>
                <a:cubicBezTo>
                  <a:pt x="3291119" y="5621189"/>
                  <a:pt x="3399484" y="5579850"/>
                  <a:pt x="3507848" y="5579850"/>
                </a:cubicBezTo>
                <a:close/>
                <a:moveTo>
                  <a:pt x="5393488" y="3694209"/>
                </a:moveTo>
                <a:lnTo>
                  <a:pt x="5393488" y="6857998"/>
                </a:lnTo>
                <a:lnTo>
                  <a:pt x="5150105" y="6857998"/>
                </a:lnTo>
                <a:lnTo>
                  <a:pt x="5094081" y="6812234"/>
                </a:lnTo>
                <a:lnTo>
                  <a:pt x="3896484" y="5614640"/>
                </a:lnTo>
                <a:cubicBezTo>
                  <a:pt x="3731126" y="5449281"/>
                  <a:pt x="3731127" y="5181181"/>
                  <a:pt x="3896484" y="5015823"/>
                </a:cubicBezTo>
                <a:lnTo>
                  <a:pt x="5094080" y="3818228"/>
                </a:lnTo>
                <a:cubicBezTo>
                  <a:pt x="5176759" y="3735548"/>
                  <a:pt x="5285124" y="3694209"/>
                  <a:pt x="5393488" y="3694209"/>
                </a:cubicBezTo>
                <a:close/>
                <a:moveTo>
                  <a:pt x="3507256" y="1807977"/>
                </a:moveTo>
                <a:cubicBezTo>
                  <a:pt x="3615620" y="1807976"/>
                  <a:pt x="3723986" y="1849316"/>
                  <a:pt x="3806664" y="1931994"/>
                </a:cubicBezTo>
                <a:lnTo>
                  <a:pt x="5004260" y="3129591"/>
                </a:lnTo>
                <a:cubicBezTo>
                  <a:pt x="5169618" y="3294948"/>
                  <a:pt x="5169618" y="3563048"/>
                  <a:pt x="5004260" y="3728406"/>
                </a:cubicBezTo>
                <a:lnTo>
                  <a:pt x="3806664" y="4926002"/>
                </a:lnTo>
                <a:cubicBezTo>
                  <a:pt x="3641306" y="5091360"/>
                  <a:pt x="3373206" y="5091360"/>
                  <a:pt x="3207848" y="4926001"/>
                </a:cubicBezTo>
                <a:lnTo>
                  <a:pt x="2010252" y="3728406"/>
                </a:lnTo>
                <a:cubicBezTo>
                  <a:pt x="1844894" y="3563048"/>
                  <a:pt x="1844894" y="3294948"/>
                  <a:pt x="2010252" y="3129590"/>
                </a:cubicBezTo>
                <a:lnTo>
                  <a:pt x="3207848" y="1931995"/>
                </a:lnTo>
                <a:cubicBezTo>
                  <a:pt x="3290528" y="1849316"/>
                  <a:pt x="3398891" y="1807976"/>
                  <a:pt x="3507256" y="1807977"/>
                </a:cubicBezTo>
                <a:close/>
                <a:moveTo>
                  <a:pt x="2053124" y="0"/>
                </a:moveTo>
                <a:lnTo>
                  <a:pt x="4960203" y="1"/>
                </a:lnTo>
                <a:lnTo>
                  <a:pt x="3806072" y="1154131"/>
                </a:lnTo>
                <a:cubicBezTo>
                  <a:pt x="3640714" y="1319489"/>
                  <a:pt x="3372613" y="1319489"/>
                  <a:pt x="3207255" y="1154130"/>
                </a:cubicBezTo>
                <a:close/>
                <a:moveTo>
                  <a:pt x="1377641" y="0"/>
                </a:moveTo>
                <a:lnTo>
                  <a:pt x="1864406" y="0"/>
                </a:lnTo>
                <a:lnTo>
                  <a:pt x="1920431" y="45764"/>
                </a:lnTo>
                <a:lnTo>
                  <a:pt x="3118027" y="1243360"/>
                </a:lnTo>
                <a:cubicBezTo>
                  <a:pt x="3283385" y="1408718"/>
                  <a:pt x="3283385" y="1676818"/>
                  <a:pt x="3118028" y="1842175"/>
                </a:cubicBezTo>
                <a:lnTo>
                  <a:pt x="1920432" y="3039771"/>
                </a:lnTo>
                <a:cubicBezTo>
                  <a:pt x="1755074" y="3205129"/>
                  <a:pt x="1486974" y="3205130"/>
                  <a:pt x="1321616" y="3039771"/>
                </a:cubicBezTo>
                <a:lnTo>
                  <a:pt x="124020" y="1842175"/>
                </a:lnTo>
                <a:cubicBezTo>
                  <a:pt x="-41339" y="1676818"/>
                  <a:pt x="-41339" y="1408718"/>
                  <a:pt x="124020" y="1243360"/>
                </a:cubicBezTo>
                <a:lnTo>
                  <a:pt x="1321615" y="4576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/>
        </p:nvSpPr>
        <p:spPr>
          <a:xfrm>
            <a:off x="578358" y="872354"/>
            <a:ext cx="3866770" cy="862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OUR AGENDA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TOD</a:t>
            </a:r>
            <a:r>
              <a:rPr b="1" lang="en-GB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i="0" lang="en-GB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i="0" sz="2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43"/>
          <p:cNvSpPr/>
          <p:nvPr/>
        </p:nvSpPr>
        <p:spPr>
          <a:xfrm rot="2700000">
            <a:off x="-83669" y="2670146"/>
            <a:ext cx="4598100" cy="3884276"/>
          </a:xfrm>
          <a:custGeom>
            <a:rect b="b" l="l" r="r" t="t"/>
            <a:pathLst>
              <a:path extrusionOk="0" h="5179035" w="6130800">
                <a:moveTo>
                  <a:pt x="397904" y="397903"/>
                </a:moveTo>
                <a:cubicBezTo>
                  <a:pt x="643749" y="152058"/>
                  <a:pt x="983380" y="0"/>
                  <a:pt x="1358527" y="0"/>
                </a:cubicBezTo>
                <a:lnTo>
                  <a:pt x="5059004" y="0"/>
                </a:lnTo>
                <a:cubicBezTo>
                  <a:pt x="5481044" y="0"/>
                  <a:pt x="5858136" y="192449"/>
                  <a:pt x="6107310" y="494378"/>
                </a:cubicBezTo>
                <a:lnTo>
                  <a:pt x="6130800" y="525791"/>
                </a:lnTo>
                <a:lnTo>
                  <a:pt x="1477555" y="5179035"/>
                </a:lnTo>
                <a:lnTo>
                  <a:pt x="0" y="3701481"/>
                </a:lnTo>
                <a:lnTo>
                  <a:pt x="1" y="1358527"/>
                </a:lnTo>
                <a:cubicBezTo>
                  <a:pt x="0" y="983380"/>
                  <a:pt x="152058" y="643748"/>
                  <a:pt x="397904" y="397903"/>
                </a:cubicBezTo>
                <a:close/>
              </a:path>
            </a:pathLst>
          </a:cu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 txBox="1"/>
          <p:nvPr/>
        </p:nvSpPr>
        <p:spPr>
          <a:xfrm>
            <a:off x="5665382" y="1271098"/>
            <a:ext cx="2907120" cy="3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look into why we chose Threads, what our questions were, and where we found our data</a:t>
            </a:r>
            <a:endParaRPr sz="1100"/>
          </a:p>
        </p:txBody>
      </p:sp>
      <p:sp>
        <p:nvSpPr>
          <p:cNvPr id="100" name="Google Shape;100;p43"/>
          <p:cNvSpPr txBox="1"/>
          <p:nvPr/>
        </p:nvSpPr>
        <p:spPr>
          <a:xfrm>
            <a:off x="5665382" y="964408"/>
            <a:ext cx="2907120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1100"/>
          </a:p>
        </p:txBody>
      </p:sp>
      <p:sp>
        <p:nvSpPr>
          <p:cNvPr id="101" name="Google Shape;101;p43"/>
          <p:cNvSpPr/>
          <p:nvPr/>
        </p:nvSpPr>
        <p:spPr>
          <a:xfrm rot="2700000">
            <a:off x="4823448" y="1030341"/>
            <a:ext cx="616802" cy="607840"/>
          </a:xfrm>
          <a:prstGeom prst="roundRect">
            <a:avLst>
              <a:gd fmla="val 301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3"/>
          <p:cNvSpPr txBox="1"/>
          <p:nvPr/>
        </p:nvSpPr>
        <p:spPr>
          <a:xfrm>
            <a:off x="4698872" y="1198018"/>
            <a:ext cx="865953" cy="27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100"/>
          </a:p>
        </p:txBody>
      </p:sp>
      <p:sp>
        <p:nvSpPr>
          <p:cNvPr id="103" name="Google Shape;103;p43"/>
          <p:cNvSpPr txBox="1"/>
          <p:nvPr/>
        </p:nvSpPr>
        <p:spPr>
          <a:xfrm>
            <a:off x="5665382" y="2331659"/>
            <a:ext cx="2907120" cy="3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What track we chose, what tools and libraries best fit our needs, and how we cleaned our data</a:t>
            </a:r>
            <a:endParaRPr sz="1100"/>
          </a:p>
        </p:txBody>
      </p:sp>
      <p:sp>
        <p:nvSpPr>
          <p:cNvPr id="104" name="Google Shape;104;p43"/>
          <p:cNvSpPr txBox="1"/>
          <p:nvPr/>
        </p:nvSpPr>
        <p:spPr>
          <a:xfrm>
            <a:off x="5665382" y="2024969"/>
            <a:ext cx="2907120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Scope, Methods &amp; Processing</a:t>
            </a:r>
            <a:endParaRPr sz="1100"/>
          </a:p>
        </p:txBody>
      </p:sp>
      <p:sp>
        <p:nvSpPr>
          <p:cNvPr id="105" name="Google Shape;105;p43"/>
          <p:cNvSpPr/>
          <p:nvPr/>
        </p:nvSpPr>
        <p:spPr>
          <a:xfrm rot="2700000">
            <a:off x="4823448" y="2090902"/>
            <a:ext cx="616802" cy="607840"/>
          </a:xfrm>
          <a:prstGeom prst="roundRect">
            <a:avLst>
              <a:gd fmla="val 301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3"/>
          <p:cNvSpPr txBox="1"/>
          <p:nvPr/>
        </p:nvSpPr>
        <p:spPr>
          <a:xfrm>
            <a:off x="4698872" y="2258579"/>
            <a:ext cx="865953" cy="27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100"/>
          </a:p>
        </p:txBody>
      </p:sp>
      <p:sp>
        <p:nvSpPr>
          <p:cNvPr id="107" name="Google Shape;107;p43"/>
          <p:cNvSpPr txBox="1"/>
          <p:nvPr/>
        </p:nvSpPr>
        <p:spPr>
          <a:xfrm>
            <a:off x="5665382" y="3392218"/>
            <a:ext cx="2907120" cy="3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How the data is stored and accessed from the database and JavaScript libraries used</a:t>
            </a:r>
            <a:endParaRPr sz="1100"/>
          </a:p>
        </p:txBody>
      </p:sp>
      <p:sp>
        <p:nvSpPr>
          <p:cNvPr id="108" name="Google Shape;108;p43"/>
          <p:cNvSpPr txBox="1"/>
          <p:nvPr/>
        </p:nvSpPr>
        <p:spPr>
          <a:xfrm>
            <a:off x="5665382" y="3085528"/>
            <a:ext cx="2907120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Integration &amp; Front End Tech</a:t>
            </a:r>
            <a:endParaRPr sz="1100"/>
          </a:p>
        </p:txBody>
      </p:sp>
      <p:sp>
        <p:nvSpPr>
          <p:cNvPr id="109" name="Google Shape;109;p43"/>
          <p:cNvSpPr/>
          <p:nvPr/>
        </p:nvSpPr>
        <p:spPr>
          <a:xfrm rot="2700000">
            <a:off x="4823448" y="3151462"/>
            <a:ext cx="616802" cy="607840"/>
          </a:xfrm>
          <a:prstGeom prst="roundRect">
            <a:avLst>
              <a:gd fmla="val 301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 txBox="1"/>
          <p:nvPr/>
        </p:nvSpPr>
        <p:spPr>
          <a:xfrm>
            <a:off x="4698872" y="3319139"/>
            <a:ext cx="865953" cy="27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100"/>
          </a:p>
        </p:txBody>
      </p:sp>
      <p:sp>
        <p:nvSpPr>
          <p:cNvPr id="111" name="Google Shape;111;p43"/>
          <p:cNvSpPr/>
          <p:nvPr/>
        </p:nvSpPr>
        <p:spPr>
          <a:xfrm>
            <a:off x="3397453" y="1"/>
            <a:ext cx="1478434" cy="813305"/>
          </a:xfrm>
          <a:custGeom>
            <a:rect b="b" l="l" r="r" t="t"/>
            <a:pathLst>
              <a:path extrusionOk="0" h="1084406" w="1971245">
                <a:moveTo>
                  <a:pt x="19855" y="0"/>
                </a:moveTo>
                <a:lnTo>
                  <a:pt x="1951393" y="0"/>
                </a:lnTo>
                <a:lnTo>
                  <a:pt x="1952394" y="1904"/>
                </a:lnTo>
                <a:cubicBezTo>
                  <a:pt x="1990097" y="94880"/>
                  <a:pt x="1971246" y="205426"/>
                  <a:pt x="1895839" y="280832"/>
                </a:cubicBezTo>
                <a:lnTo>
                  <a:pt x="1167671" y="1009000"/>
                </a:lnTo>
                <a:cubicBezTo>
                  <a:pt x="1067129" y="1109542"/>
                  <a:pt x="904118" y="1109542"/>
                  <a:pt x="803576" y="1009000"/>
                </a:cubicBezTo>
                <a:lnTo>
                  <a:pt x="75408" y="280832"/>
                </a:lnTo>
                <a:cubicBezTo>
                  <a:pt x="1" y="205426"/>
                  <a:pt x="-18851" y="94880"/>
                  <a:pt x="18853" y="1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3"/>
          <p:cNvSpPr/>
          <p:nvPr/>
        </p:nvSpPr>
        <p:spPr>
          <a:xfrm>
            <a:off x="6892169" y="4187607"/>
            <a:ext cx="1680332" cy="955894"/>
          </a:xfrm>
          <a:custGeom>
            <a:rect b="b" l="l" r="r" t="t"/>
            <a:pathLst>
              <a:path extrusionOk="0" h="1274525" w="2240443">
                <a:moveTo>
                  <a:pt x="1120222" y="0"/>
                </a:moveTo>
                <a:cubicBezTo>
                  <a:pt x="1195108" y="0"/>
                  <a:pt x="1269994" y="28568"/>
                  <a:pt x="1327130" y="85704"/>
                </a:cubicBezTo>
                <a:lnTo>
                  <a:pt x="2154739" y="913313"/>
                </a:lnTo>
                <a:cubicBezTo>
                  <a:pt x="2240443" y="999017"/>
                  <a:pt x="2261869" y="1124659"/>
                  <a:pt x="2219017" y="1230332"/>
                </a:cubicBezTo>
                <a:lnTo>
                  <a:pt x="2195761" y="1274525"/>
                </a:lnTo>
                <a:lnTo>
                  <a:pt x="44682" y="1274525"/>
                </a:lnTo>
                <a:lnTo>
                  <a:pt x="21426" y="1230332"/>
                </a:lnTo>
                <a:cubicBezTo>
                  <a:pt x="-21426" y="1124659"/>
                  <a:pt x="0" y="999017"/>
                  <a:pt x="85705" y="913313"/>
                </a:cubicBezTo>
                <a:lnTo>
                  <a:pt x="913313" y="85704"/>
                </a:lnTo>
                <a:cubicBezTo>
                  <a:pt x="970449" y="28568"/>
                  <a:pt x="1045335" y="0"/>
                  <a:pt x="112022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3"/>
          <p:cNvGrpSpPr/>
          <p:nvPr/>
        </p:nvGrpSpPr>
        <p:grpSpPr>
          <a:xfrm>
            <a:off x="1389546" y="737542"/>
            <a:ext cx="205225" cy="123003"/>
            <a:chOff x="783273" y="1562565"/>
            <a:chExt cx="400627" cy="240117"/>
          </a:xfrm>
        </p:grpSpPr>
        <p:sp>
          <p:nvSpPr>
            <p:cNvPr id="114" name="Google Shape;114;p43"/>
            <p:cNvSpPr/>
            <p:nvPr/>
          </p:nvSpPr>
          <p:spPr>
            <a:xfrm>
              <a:off x="783273" y="1562565"/>
              <a:ext cx="202598" cy="240117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>
              <a:off x="981302" y="1562565"/>
              <a:ext cx="202598" cy="240117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, background pattern&#10;&#10;Description automatically generated" id="116" name="Google Shape;116;p43"/>
          <p:cNvPicPr preferRelativeResize="0"/>
          <p:nvPr/>
        </p:nvPicPr>
        <p:blipFill rotWithShape="1">
          <a:blip r:embed="rId3">
            <a:alphaModFix/>
          </a:blip>
          <a:srcRect b="1723" l="1713" r="51339" t="49228"/>
          <a:stretch/>
        </p:blipFill>
        <p:spPr>
          <a:xfrm>
            <a:off x="1" y="2530706"/>
            <a:ext cx="4445129" cy="2612797"/>
          </a:xfrm>
          <a:custGeom>
            <a:rect b="b" l="l" r="r" t="t"/>
            <a:pathLst>
              <a:path extrusionOk="0" h="3483729" w="5926839">
                <a:moveTo>
                  <a:pt x="2617343" y="0"/>
                </a:moveTo>
                <a:cubicBezTo>
                  <a:pt x="2838583" y="0"/>
                  <a:pt x="3059819" y="84398"/>
                  <a:pt x="3228618" y="253196"/>
                </a:cubicBezTo>
                <a:lnTo>
                  <a:pt x="5673641" y="2698220"/>
                </a:lnTo>
                <a:cubicBezTo>
                  <a:pt x="5884639" y="2909218"/>
                  <a:pt x="5963764" y="3202153"/>
                  <a:pt x="5911014" y="3474603"/>
                </a:cubicBezTo>
                <a:lnTo>
                  <a:pt x="5908786" y="3483729"/>
                </a:lnTo>
                <a:lnTo>
                  <a:pt x="0" y="3483729"/>
                </a:lnTo>
                <a:lnTo>
                  <a:pt x="0" y="2259267"/>
                </a:lnTo>
                <a:lnTo>
                  <a:pt x="2006069" y="253196"/>
                </a:lnTo>
                <a:cubicBezTo>
                  <a:pt x="2174867" y="84398"/>
                  <a:pt x="2396104" y="0"/>
                  <a:pt x="261734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/>
          <p:nvPr/>
        </p:nvSpPr>
        <p:spPr>
          <a:xfrm rot="2700000">
            <a:off x="729545" y="595952"/>
            <a:ext cx="3990057" cy="3990057"/>
          </a:xfrm>
          <a:prstGeom prst="roundRect">
            <a:avLst>
              <a:gd fmla="val 23850" name="adj"/>
            </a:avLst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4"/>
          <p:cNvSpPr/>
          <p:nvPr/>
        </p:nvSpPr>
        <p:spPr>
          <a:xfrm>
            <a:off x="0" y="3965055"/>
            <a:ext cx="1571359" cy="1178445"/>
          </a:xfrm>
          <a:custGeom>
            <a:rect b="b" l="l" r="r" t="t"/>
            <a:pathLst>
              <a:path extrusionOk="0" h="1571260" w="2095145">
                <a:moveTo>
                  <a:pt x="762000" y="0"/>
                </a:moveTo>
                <a:cubicBezTo>
                  <a:pt x="851121" y="0"/>
                  <a:pt x="940240" y="33998"/>
                  <a:pt x="1008236" y="101994"/>
                </a:cubicBezTo>
                <a:lnTo>
                  <a:pt x="1993152" y="1086909"/>
                </a:lnTo>
                <a:cubicBezTo>
                  <a:pt x="2112145" y="1205902"/>
                  <a:pt x="2127019" y="1389587"/>
                  <a:pt x="2037774" y="1524754"/>
                </a:cubicBezTo>
                <a:lnTo>
                  <a:pt x="1999785" y="1571260"/>
                </a:lnTo>
                <a:lnTo>
                  <a:pt x="0" y="1571260"/>
                </a:lnTo>
                <a:lnTo>
                  <a:pt x="0" y="617758"/>
                </a:lnTo>
                <a:lnTo>
                  <a:pt x="515764" y="101994"/>
                </a:lnTo>
                <a:cubicBezTo>
                  <a:pt x="583760" y="33998"/>
                  <a:pt x="672880" y="0"/>
                  <a:pt x="762000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4"/>
          <p:cNvSpPr/>
          <p:nvPr/>
        </p:nvSpPr>
        <p:spPr>
          <a:xfrm>
            <a:off x="1" y="1"/>
            <a:ext cx="1797266" cy="996204"/>
          </a:xfrm>
          <a:custGeom>
            <a:rect b="b" l="l" r="r" t="t"/>
            <a:pathLst>
              <a:path extrusionOk="0" h="1328272" w="2396355">
                <a:moveTo>
                  <a:pt x="0" y="0"/>
                </a:moveTo>
                <a:lnTo>
                  <a:pt x="2396355" y="0"/>
                </a:lnTo>
                <a:lnTo>
                  <a:pt x="1234779" y="1161577"/>
                </a:lnTo>
                <a:cubicBezTo>
                  <a:pt x="1012517" y="1383838"/>
                  <a:pt x="652157" y="1383838"/>
                  <a:pt x="429895" y="1161577"/>
                </a:cubicBezTo>
                <a:lnTo>
                  <a:pt x="0" y="7316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4"/>
          <p:cNvSpPr txBox="1"/>
          <p:nvPr/>
        </p:nvSpPr>
        <p:spPr>
          <a:xfrm>
            <a:off x="5432536" y="1220264"/>
            <a:ext cx="3139964" cy="15979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WHY CHOOSE  </a:t>
            </a:r>
            <a:r>
              <a:rPr b="1" lang="en-GB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r>
              <a:rPr b="1" i="0" lang="en-GB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100"/>
          </a:p>
        </p:txBody>
      </p:sp>
      <p:sp>
        <p:nvSpPr>
          <p:cNvPr id="125" name="Google Shape;125;p44"/>
          <p:cNvSpPr txBox="1"/>
          <p:nvPr/>
        </p:nvSpPr>
        <p:spPr>
          <a:xfrm>
            <a:off x="5432536" y="2975312"/>
            <a:ext cx="313996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Issues affecting Twitter/X left a market gap that Threads attempted to fill. We were interested in analyzing available data 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around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the app to see if this attempt was successful or a failure, and if so, what can be gleaned from future social media app endeavours? </a:t>
            </a:r>
            <a:endParaRPr sz="1100"/>
          </a:p>
        </p:txBody>
      </p:sp>
      <p:grpSp>
        <p:nvGrpSpPr>
          <p:cNvPr id="126" name="Google Shape;126;p44"/>
          <p:cNvGrpSpPr/>
          <p:nvPr/>
        </p:nvGrpSpPr>
        <p:grpSpPr>
          <a:xfrm>
            <a:off x="6261949" y="1085453"/>
            <a:ext cx="205225" cy="123003"/>
            <a:chOff x="783273" y="1562565"/>
            <a:chExt cx="400627" cy="240117"/>
          </a:xfrm>
        </p:grpSpPr>
        <p:sp>
          <p:nvSpPr>
            <p:cNvPr id="127" name="Google Shape;127;p44"/>
            <p:cNvSpPr/>
            <p:nvPr/>
          </p:nvSpPr>
          <p:spPr>
            <a:xfrm>
              <a:off x="783273" y="1562565"/>
              <a:ext cx="202598" cy="240117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981302" y="1562565"/>
              <a:ext cx="202598" cy="240117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, background pattern&#10;&#10;Description automatically generated" id="129" name="Google Shape;129;p44"/>
          <p:cNvPicPr preferRelativeResize="0"/>
          <p:nvPr/>
        </p:nvPicPr>
        <p:blipFill rotWithShape="1">
          <a:blip r:embed="rId3">
            <a:alphaModFix/>
          </a:blip>
          <a:srcRect b="11356" l="8945" r="47978" t="12079"/>
          <a:stretch/>
        </p:blipFill>
        <p:spPr>
          <a:xfrm>
            <a:off x="684766" y="551647"/>
            <a:ext cx="4078667" cy="4078667"/>
          </a:xfrm>
          <a:custGeom>
            <a:rect b="b" l="l" r="r" t="t"/>
            <a:pathLst>
              <a:path extrusionOk="0" h="5438222" w="5438223">
                <a:moveTo>
                  <a:pt x="2719111" y="0"/>
                </a:moveTo>
                <a:cubicBezTo>
                  <a:pt x="2900884" y="0"/>
                  <a:pt x="3082654" y="69342"/>
                  <a:pt x="3221340" y="208029"/>
                </a:cubicBezTo>
                <a:lnTo>
                  <a:pt x="5230194" y="2216882"/>
                </a:lnTo>
                <a:cubicBezTo>
                  <a:pt x="5507566" y="2494254"/>
                  <a:pt x="5507566" y="2943967"/>
                  <a:pt x="5230194" y="3221339"/>
                </a:cubicBezTo>
                <a:lnTo>
                  <a:pt x="3221340" y="5230193"/>
                </a:lnTo>
                <a:cubicBezTo>
                  <a:pt x="2943968" y="5507565"/>
                  <a:pt x="2494255" y="5507565"/>
                  <a:pt x="2216883" y="5230193"/>
                </a:cubicBezTo>
                <a:lnTo>
                  <a:pt x="208031" y="3221339"/>
                </a:lnTo>
                <a:cubicBezTo>
                  <a:pt x="-69343" y="2943967"/>
                  <a:pt x="-69343" y="2494254"/>
                  <a:pt x="208031" y="2216882"/>
                </a:cubicBezTo>
                <a:lnTo>
                  <a:pt x="2216883" y="208029"/>
                </a:lnTo>
                <a:cubicBezTo>
                  <a:pt x="2355569" y="69342"/>
                  <a:pt x="2537340" y="0"/>
                  <a:pt x="2719111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"/>
          <p:cNvSpPr txBox="1"/>
          <p:nvPr/>
        </p:nvSpPr>
        <p:spPr>
          <a:xfrm>
            <a:off x="4908549" y="632139"/>
            <a:ext cx="36639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Scope, Methods &amp; Processing</a:t>
            </a:r>
            <a:endParaRPr sz="1100"/>
          </a:p>
        </p:txBody>
      </p:sp>
      <p:sp>
        <p:nvSpPr>
          <p:cNvPr id="135" name="Google Shape;135;p45"/>
          <p:cNvSpPr txBox="1"/>
          <p:nvPr/>
        </p:nvSpPr>
        <p:spPr>
          <a:xfrm>
            <a:off x="4908549" y="1595340"/>
            <a:ext cx="3663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conduct our analysis, we did an analysis of the Instagram app "Threads" by examining user ratings and reviews.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Source: </a:t>
            </a:r>
            <a:b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- Kaggle: </a:t>
            </a:r>
            <a:r>
              <a:rPr lang="en-GB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Threads App Reviews Dataset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i="1"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contained 1) Android vs iPhone ratings and reviews, 2) Comments, 3) Number of comments, 4) Dates of comments</a:t>
            </a:r>
            <a:endParaRPr i="1"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Preparation:</a:t>
            </a:r>
            <a:endParaRPr b="1"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Roboto"/>
              <a:buChar char="-"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Python Code for Cleaning; </a:t>
            </a:r>
            <a:r>
              <a:rPr i="1"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changing date formats to comply with SQLite</a:t>
            </a:r>
            <a:endParaRPr i="1"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Analysis Methods:</a:t>
            </a:r>
            <a:endParaRPr b="1"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Data Aggregation, Data Visualization, Text Analysis </a:t>
            </a:r>
            <a:b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45"/>
          <p:cNvSpPr/>
          <p:nvPr/>
        </p:nvSpPr>
        <p:spPr>
          <a:xfrm rot="2700000">
            <a:off x="-45810" y="-1206310"/>
            <a:ext cx="3582123" cy="3988006"/>
          </a:xfrm>
          <a:custGeom>
            <a:rect b="b" l="l" r="r" t="t"/>
            <a:pathLst>
              <a:path extrusionOk="0" h="5317342" w="4776164">
                <a:moveTo>
                  <a:pt x="0" y="3561466"/>
                </a:moveTo>
                <a:lnTo>
                  <a:pt x="3561466" y="0"/>
                </a:lnTo>
                <a:lnTo>
                  <a:pt x="3637057" y="3817"/>
                </a:lnTo>
                <a:cubicBezTo>
                  <a:pt x="4276876" y="68794"/>
                  <a:pt x="4776163" y="609141"/>
                  <a:pt x="4776164" y="1266104"/>
                </a:cubicBezTo>
                <a:lnTo>
                  <a:pt x="4776163" y="4048504"/>
                </a:lnTo>
                <a:cubicBezTo>
                  <a:pt x="4776163" y="4749264"/>
                  <a:pt x="4208085" y="5317342"/>
                  <a:pt x="3507325" y="5317342"/>
                </a:cubicBezTo>
                <a:lnTo>
                  <a:pt x="1755876" y="5317342"/>
                </a:lnTo>
                <a:close/>
              </a:path>
            </a:pathLst>
          </a:cu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5"/>
          <p:cNvSpPr/>
          <p:nvPr/>
        </p:nvSpPr>
        <p:spPr>
          <a:xfrm>
            <a:off x="2117220" y="2589007"/>
            <a:ext cx="2210485" cy="2210485"/>
          </a:xfrm>
          <a:custGeom>
            <a:rect b="b" l="l" r="r" t="t"/>
            <a:pathLst>
              <a:path extrusionOk="0" h="3242044" w="3242045">
                <a:moveTo>
                  <a:pt x="1621023" y="0"/>
                </a:moveTo>
                <a:cubicBezTo>
                  <a:pt x="1729388" y="0"/>
                  <a:pt x="1837752" y="41339"/>
                  <a:pt x="1920431" y="124018"/>
                </a:cubicBezTo>
                <a:lnTo>
                  <a:pt x="3118027" y="1321614"/>
                </a:lnTo>
                <a:cubicBezTo>
                  <a:pt x="3283385" y="1486972"/>
                  <a:pt x="3283385" y="1755072"/>
                  <a:pt x="3118027" y="1920430"/>
                </a:cubicBezTo>
                <a:lnTo>
                  <a:pt x="1920431" y="3118026"/>
                </a:lnTo>
                <a:cubicBezTo>
                  <a:pt x="1755073" y="3283384"/>
                  <a:pt x="1486973" y="3283384"/>
                  <a:pt x="1321615" y="3118026"/>
                </a:cubicBezTo>
                <a:lnTo>
                  <a:pt x="124020" y="1920430"/>
                </a:lnTo>
                <a:cubicBezTo>
                  <a:pt x="-41339" y="1755072"/>
                  <a:pt x="-41339" y="1486972"/>
                  <a:pt x="124020" y="1321614"/>
                </a:cubicBezTo>
                <a:lnTo>
                  <a:pt x="1321615" y="124018"/>
                </a:lnTo>
                <a:cubicBezTo>
                  <a:pt x="1404294" y="41339"/>
                  <a:pt x="1512658" y="0"/>
                  <a:pt x="162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5"/>
          <p:cNvSpPr/>
          <p:nvPr/>
        </p:nvSpPr>
        <p:spPr>
          <a:xfrm>
            <a:off x="0" y="3464138"/>
            <a:ext cx="1771537" cy="1679363"/>
          </a:xfrm>
          <a:custGeom>
            <a:rect b="b" l="l" r="r" t="t"/>
            <a:pathLst>
              <a:path extrusionOk="0" h="2239150" w="2362049">
                <a:moveTo>
                  <a:pt x="741027" y="0"/>
                </a:moveTo>
                <a:cubicBezTo>
                  <a:pt x="849390" y="0"/>
                  <a:pt x="957755" y="41340"/>
                  <a:pt x="1040435" y="124019"/>
                </a:cubicBezTo>
                <a:lnTo>
                  <a:pt x="2238030" y="1321614"/>
                </a:lnTo>
                <a:cubicBezTo>
                  <a:pt x="2403389" y="1486972"/>
                  <a:pt x="2403389" y="1755072"/>
                  <a:pt x="2238030" y="1920430"/>
                </a:cubicBezTo>
                <a:lnTo>
                  <a:pt x="1919310" y="2239150"/>
                </a:lnTo>
                <a:lnTo>
                  <a:pt x="0" y="2239150"/>
                </a:lnTo>
                <a:lnTo>
                  <a:pt x="0" y="565637"/>
                </a:lnTo>
                <a:lnTo>
                  <a:pt x="441618" y="124019"/>
                </a:lnTo>
                <a:cubicBezTo>
                  <a:pt x="524297" y="41340"/>
                  <a:pt x="632661" y="0"/>
                  <a:pt x="74102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139" name="Google Shape;139;p45"/>
          <p:cNvPicPr preferRelativeResize="0"/>
          <p:nvPr/>
        </p:nvPicPr>
        <p:blipFill rotWithShape="1">
          <a:blip r:embed="rId4">
            <a:alphaModFix/>
          </a:blip>
          <a:srcRect b="47929" l="1713" r="59837" t="1723"/>
          <a:stretch/>
        </p:blipFill>
        <p:spPr>
          <a:xfrm>
            <a:off x="1" y="2"/>
            <a:ext cx="3640608" cy="2682074"/>
          </a:xfrm>
          <a:custGeom>
            <a:rect b="b" l="l" r="r" t="t"/>
            <a:pathLst>
              <a:path extrusionOk="0" h="3576099" w="4854144">
                <a:moveTo>
                  <a:pt x="0" y="0"/>
                </a:moveTo>
                <a:lnTo>
                  <a:pt x="4291355" y="0"/>
                </a:lnTo>
                <a:lnTo>
                  <a:pt x="4646115" y="354759"/>
                </a:lnTo>
                <a:cubicBezTo>
                  <a:pt x="4923487" y="632131"/>
                  <a:pt x="4923487" y="1081844"/>
                  <a:pt x="4646115" y="1359217"/>
                </a:cubicBezTo>
                <a:lnTo>
                  <a:pt x="2637260" y="3368070"/>
                </a:lnTo>
                <a:cubicBezTo>
                  <a:pt x="2359888" y="3645442"/>
                  <a:pt x="1910176" y="3645442"/>
                  <a:pt x="1632803" y="3368070"/>
                </a:cubicBezTo>
                <a:lnTo>
                  <a:pt x="0" y="173526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/>
          <p:nvPr/>
        </p:nvSpPr>
        <p:spPr>
          <a:xfrm rot="2700000">
            <a:off x="5833890" y="-245542"/>
            <a:ext cx="4273515" cy="4273515"/>
          </a:xfrm>
          <a:custGeom>
            <a:rect b="b" l="l" r="r" t="t"/>
            <a:pathLst>
              <a:path extrusionOk="0" h="5701569" w="5701569">
                <a:moveTo>
                  <a:pt x="0" y="2131912"/>
                </a:moveTo>
                <a:lnTo>
                  <a:pt x="2131912" y="0"/>
                </a:lnTo>
                <a:lnTo>
                  <a:pt x="2212494" y="0"/>
                </a:lnTo>
                <a:lnTo>
                  <a:pt x="5701569" y="3489075"/>
                </a:lnTo>
                <a:lnTo>
                  <a:pt x="5701569" y="4341745"/>
                </a:lnTo>
                <a:cubicBezTo>
                  <a:pt x="5701569" y="5092755"/>
                  <a:pt x="5092755" y="5701569"/>
                  <a:pt x="4341745" y="5701569"/>
                </a:cubicBezTo>
                <a:lnTo>
                  <a:pt x="1359824" y="5701569"/>
                </a:lnTo>
                <a:cubicBezTo>
                  <a:pt x="608814" y="5701569"/>
                  <a:pt x="0" y="5092755"/>
                  <a:pt x="0" y="4341745"/>
                </a:cubicBezTo>
                <a:close/>
              </a:path>
            </a:pathLst>
          </a:cu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6"/>
          <p:cNvSpPr/>
          <p:nvPr/>
        </p:nvSpPr>
        <p:spPr>
          <a:xfrm>
            <a:off x="4870671" y="4035996"/>
            <a:ext cx="2391689" cy="1107505"/>
          </a:xfrm>
          <a:custGeom>
            <a:rect b="b" l="l" r="r" t="t"/>
            <a:pathLst>
              <a:path extrusionOk="0" h="1476673" w="3188918">
                <a:moveTo>
                  <a:pt x="1594459" y="0"/>
                </a:moveTo>
                <a:cubicBezTo>
                  <a:pt x="1702824" y="0"/>
                  <a:pt x="1811188" y="41339"/>
                  <a:pt x="1893867" y="124018"/>
                </a:cubicBezTo>
                <a:lnTo>
                  <a:pt x="3091463" y="1321614"/>
                </a:lnTo>
                <a:cubicBezTo>
                  <a:pt x="3132803" y="1362954"/>
                  <a:pt x="3163807" y="1410715"/>
                  <a:pt x="3184477" y="1461686"/>
                </a:cubicBezTo>
                <a:lnTo>
                  <a:pt x="3188918" y="1476673"/>
                </a:lnTo>
                <a:lnTo>
                  <a:pt x="0" y="1476673"/>
                </a:lnTo>
                <a:lnTo>
                  <a:pt x="4442" y="1461686"/>
                </a:lnTo>
                <a:cubicBezTo>
                  <a:pt x="25112" y="1410715"/>
                  <a:pt x="56117" y="1362954"/>
                  <a:pt x="97456" y="1321614"/>
                </a:cubicBezTo>
                <a:lnTo>
                  <a:pt x="1295051" y="124018"/>
                </a:lnTo>
                <a:cubicBezTo>
                  <a:pt x="1377730" y="41339"/>
                  <a:pt x="1486094" y="0"/>
                  <a:pt x="1594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6"/>
          <p:cNvSpPr txBox="1"/>
          <p:nvPr/>
        </p:nvSpPr>
        <p:spPr>
          <a:xfrm>
            <a:off x="584980" y="142217"/>
            <a:ext cx="4427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Database Integration</a:t>
            </a:r>
            <a:endParaRPr sz="1100"/>
          </a:p>
        </p:txBody>
      </p:sp>
      <p:sp>
        <p:nvSpPr>
          <p:cNvPr id="147" name="Google Shape;147;p46"/>
          <p:cNvSpPr txBox="1"/>
          <p:nvPr/>
        </p:nvSpPr>
        <p:spPr>
          <a:xfrm>
            <a:off x="584980" y="1148280"/>
            <a:ext cx="4416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SQLite - 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this database works best with our relatively modest dataset without the advanced scalability and simultaneous user support of larger systems. 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API - 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it provides a structured, modular, and scalable way to handle data retrieval and manipulation, ensuring that the right data is delivered to the front-end for data visualization. 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Flask-powered API - 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enabled us to retrieve, process, and serve data for data visualization easily between the front-end components and the database. Structured, modular, and maintainable approach.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HTML JavaScript - 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vital for creating dynamic, interactive, and efficient web applications that provide real-time data updates, user-driven interactions, and a seamless user experience.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46"/>
          <p:cNvSpPr/>
          <p:nvPr/>
        </p:nvSpPr>
        <p:spPr>
          <a:xfrm>
            <a:off x="8347236" y="4346736"/>
            <a:ext cx="796764" cy="796765"/>
          </a:xfrm>
          <a:custGeom>
            <a:rect b="b" l="l" r="r" t="t"/>
            <a:pathLst>
              <a:path extrusionOk="0" h="1062353" w="1062352">
                <a:moveTo>
                  <a:pt x="1062352" y="0"/>
                </a:moveTo>
                <a:lnTo>
                  <a:pt x="1062352" y="1062353"/>
                </a:lnTo>
                <a:lnTo>
                  <a:pt x="0" y="10623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149" name="Google Shape;149;p46"/>
          <p:cNvPicPr preferRelativeResize="0"/>
          <p:nvPr/>
        </p:nvPicPr>
        <p:blipFill rotWithShape="1">
          <a:blip r:embed="rId3">
            <a:alphaModFix/>
          </a:blip>
          <a:srcRect b="21711" l="62807" r="1712" t="1723"/>
          <a:stretch/>
        </p:blipFill>
        <p:spPr>
          <a:xfrm>
            <a:off x="5784567" y="1"/>
            <a:ext cx="3359433" cy="4078667"/>
          </a:xfrm>
          <a:custGeom>
            <a:rect b="b" l="l" r="r" t="t"/>
            <a:pathLst>
              <a:path extrusionOk="0" h="5438222" w="4479244">
                <a:moveTo>
                  <a:pt x="2208833" y="0"/>
                </a:moveTo>
                <a:lnTo>
                  <a:pt x="3619355" y="0"/>
                </a:lnTo>
                <a:lnTo>
                  <a:pt x="4479244" y="859889"/>
                </a:lnTo>
                <a:lnTo>
                  <a:pt x="4479244" y="4188368"/>
                </a:lnTo>
                <a:lnTo>
                  <a:pt x="3452336" y="5215275"/>
                </a:lnTo>
                <a:cubicBezTo>
                  <a:pt x="3155074" y="5512538"/>
                  <a:pt x="2673114" y="5512538"/>
                  <a:pt x="2375852" y="5215275"/>
                </a:cubicBezTo>
                <a:lnTo>
                  <a:pt x="222949" y="3062371"/>
                </a:lnTo>
                <a:cubicBezTo>
                  <a:pt x="-74316" y="2765109"/>
                  <a:pt x="-74316" y="2283148"/>
                  <a:pt x="222949" y="198588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7"/>
          <p:cNvSpPr/>
          <p:nvPr/>
        </p:nvSpPr>
        <p:spPr>
          <a:xfrm rot="2700000">
            <a:off x="5833890" y="-245542"/>
            <a:ext cx="4273515" cy="4273515"/>
          </a:xfrm>
          <a:custGeom>
            <a:rect b="b" l="l" r="r" t="t"/>
            <a:pathLst>
              <a:path extrusionOk="0" h="5701569" w="5701569">
                <a:moveTo>
                  <a:pt x="0" y="2131912"/>
                </a:moveTo>
                <a:lnTo>
                  <a:pt x="2131912" y="0"/>
                </a:lnTo>
                <a:lnTo>
                  <a:pt x="2212494" y="0"/>
                </a:lnTo>
                <a:lnTo>
                  <a:pt x="5701569" y="3489075"/>
                </a:lnTo>
                <a:lnTo>
                  <a:pt x="5701569" y="4341745"/>
                </a:lnTo>
                <a:cubicBezTo>
                  <a:pt x="5701569" y="5092755"/>
                  <a:pt x="5092755" y="5701569"/>
                  <a:pt x="4341745" y="5701569"/>
                </a:cubicBezTo>
                <a:lnTo>
                  <a:pt x="1359824" y="5701569"/>
                </a:lnTo>
                <a:cubicBezTo>
                  <a:pt x="608814" y="5701569"/>
                  <a:pt x="0" y="5092755"/>
                  <a:pt x="0" y="4341745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7"/>
          <p:cNvSpPr/>
          <p:nvPr/>
        </p:nvSpPr>
        <p:spPr>
          <a:xfrm>
            <a:off x="796771" y="4035996"/>
            <a:ext cx="2391689" cy="1107505"/>
          </a:xfrm>
          <a:custGeom>
            <a:rect b="b" l="l" r="r" t="t"/>
            <a:pathLst>
              <a:path extrusionOk="0" h="1476673" w="3188918">
                <a:moveTo>
                  <a:pt x="1594459" y="0"/>
                </a:moveTo>
                <a:cubicBezTo>
                  <a:pt x="1702824" y="0"/>
                  <a:pt x="1811188" y="41339"/>
                  <a:pt x="1893867" y="124018"/>
                </a:cubicBezTo>
                <a:lnTo>
                  <a:pt x="3091463" y="1321614"/>
                </a:lnTo>
                <a:cubicBezTo>
                  <a:pt x="3132803" y="1362954"/>
                  <a:pt x="3163807" y="1410715"/>
                  <a:pt x="3184477" y="1461686"/>
                </a:cubicBezTo>
                <a:lnTo>
                  <a:pt x="3188918" y="1476673"/>
                </a:lnTo>
                <a:lnTo>
                  <a:pt x="0" y="1476673"/>
                </a:lnTo>
                <a:lnTo>
                  <a:pt x="4442" y="1461686"/>
                </a:lnTo>
                <a:cubicBezTo>
                  <a:pt x="25112" y="1410715"/>
                  <a:pt x="56117" y="1362954"/>
                  <a:pt x="97456" y="1321614"/>
                </a:cubicBezTo>
                <a:lnTo>
                  <a:pt x="1295051" y="124018"/>
                </a:lnTo>
                <a:cubicBezTo>
                  <a:pt x="1377730" y="41339"/>
                  <a:pt x="1486094" y="0"/>
                  <a:pt x="1594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584980" y="1055061"/>
            <a:ext cx="4427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Key Issues and Points to Consider</a:t>
            </a:r>
            <a:endParaRPr b="1" sz="24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584975" y="2061125"/>
            <a:ext cx="4905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Roboto"/>
              <a:buChar char="-"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D3.js and Plotly.js are complex, and result in long and complex code.  Having access to helpful literature is very important.  Consider: </a:t>
            </a:r>
            <a:r>
              <a:rPr lang="en-GB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https://www.tutorialspoint.com/d3js/index.htm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https://plotly.com/python/plotly-fundamentals/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Roboto"/>
              <a:buChar char="-"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Flask-powered APIs are tricky to make it work locally.  Tip: use the local host 8000 for the APIs.  Use ‘python.exe app1.py’ from the source to start the host that runs for the APIs, the html and the js.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Roboto"/>
              <a:buChar char="-"/>
            </a:pP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Create a ‘static’ folder for the html and the js files.</a:t>
            </a:r>
            <a:endParaRPr sz="11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47"/>
          <p:cNvSpPr/>
          <p:nvPr/>
        </p:nvSpPr>
        <p:spPr>
          <a:xfrm rot="5400000">
            <a:off x="11" y="4346736"/>
            <a:ext cx="796764" cy="796765"/>
          </a:xfrm>
          <a:custGeom>
            <a:rect b="b" l="l" r="r" t="t"/>
            <a:pathLst>
              <a:path extrusionOk="0" h="1062353" w="1062352">
                <a:moveTo>
                  <a:pt x="1062352" y="0"/>
                </a:moveTo>
                <a:lnTo>
                  <a:pt x="1062352" y="1062353"/>
                </a:lnTo>
                <a:lnTo>
                  <a:pt x="0" y="10623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159" name="Google Shape;159;p47"/>
          <p:cNvPicPr preferRelativeResize="0"/>
          <p:nvPr/>
        </p:nvPicPr>
        <p:blipFill rotWithShape="1">
          <a:blip r:embed="rId5">
            <a:alphaModFix/>
          </a:blip>
          <a:srcRect b="21713" l="62806" r="1713" t="1722"/>
          <a:stretch/>
        </p:blipFill>
        <p:spPr>
          <a:xfrm>
            <a:off x="5784567" y="1"/>
            <a:ext cx="3359433" cy="4078667"/>
          </a:xfrm>
          <a:custGeom>
            <a:rect b="b" l="l" r="r" t="t"/>
            <a:pathLst>
              <a:path extrusionOk="0" h="5438222" w="4479244">
                <a:moveTo>
                  <a:pt x="2208833" y="0"/>
                </a:moveTo>
                <a:lnTo>
                  <a:pt x="3619355" y="0"/>
                </a:lnTo>
                <a:lnTo>
                  <a:pt x="4479244" y="859889"/>
                </a:lnTo>
                <a:lnTo>
                  <a:pt x="4479244" y="4188368"/>
                </a:lnTo>
                <a:lnTo>
                  <a:pt x="3452336" y="5215275"/>
                </a:lnTo>
                <a:cubicBezTo>
                  <a:pt x="3155074" y="5512538"/>
                  <a:pt x="2673114" y="5512538"/>
                  <a:pt x="2375852" y="5215275"/>
                </a:cubicBezTo>
                <a:lnTo>
                  <a:pt x="222949" y="3062371"/>
                </a:lnTo>
                <a:cubicBezTo>
                  <a:pt x="-74316" y="2765109"/>
                  <a:pt x="-74316" y="2283148"/>
                  <a:pt x="222949" y="198588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background pattern&#10;&#10;Description automatically generated" id="164" name="Google Shape;164;p48"/>
          <p:cNvPicPr preferRelativeResize="0"/>
          <p:nvPr/>
        </p:nvPicPr>
        <p:blipFill rotWithShape="1">
          <a:blip r:embed="rId3">
            <a:alphaModFix/>
          </a:blip>
          <a:srcRect b="1722" l="38563" r="30176" t="1723"/>
          <a:stretch/>
        </p:blipFill>
        <p:spPr>
          <a:xfrm>
            <a:off x="3489158" y="0"/>
            <a:ext cx="2959768" cy="5143500"/>
          </a:xfrm>
          <a:custGeom>
            <a:rect b="b" l="l" r="r" t="t"/>
            <a:pathLst>
              <a:path extrusionOk="0" h="6858000" w="3946358">
                <a:moveTo>
                  <a:pt x="0" y="0"/>
                </a:moveTo>
                <a:lnTo>
                  <a:pt x="3946358" y="0"/>
                </a:lnTo>
                <a:lnTo>
                  <a:pt x="3946358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5" name="Google Shape;165;p48"/>
          <p:cNvSpPr txBox="1"/>
          <p:nvPr/>
        </p:nvSpPr>
        <p:spPr>
          <a:xfrm>
            <a:off x="578358" y="1312945"/>
            <a:ext cx="2489695" cy="1598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So, what story did we find?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48"/>
          <p:cNvSpPr txBox="1"/>
          <p:nvPr/>
        </p:nvSpPr>
        <p:spPr>
          <a:xfrm>
            <a:off x="578358" y="3075191"/>
            <a:ext cx="248969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Threads was big news, but because old news fast!</a:t>
            </a:r>
            <a:endParaRPr/>
          </a:p>
        </p:txBody>
      </p:sp>
      <p:sp>
        <p:nvSpPr>
          <p:cNvPr id="167" name="Google Shape;167;p48"/>
          <p:cNvSpPr txBox="1"/>
          <p:nvPr/>
        </p:nvSpPr>
        <p:spPr>
          <a:xfrm>
            <a:off x="7115399" y="980155"/>
            <a:ext cx="1445186" cy="710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Android is the main source of downloads/reviews (91% of reviews).</a:t>
            </a:r>
            <a:endParaRPr sz="1100"/>
          </a:p>
        </p:txBody>
      </p:sp>
      <p:sp>
        <p:nvSpPr>
          <p:cNvPr id="168" name="Google Shape;168;p48"/>
          <p:cNvSpPr txBox="1"/>
          <p:nvPr/>
        </p:nvSpPr>
        <p:spPr>
          <a:xfrm>
            <a:off x="7115399" y="673465"/>
            <a:ext cx="1445186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Takeaway 1</a:t>
            </a:r>
            <a:endParaRPr sz="1100"/>
          </a:p>
        </p:txBody>
      </p:sp>
      <p:sp>
        <p:nvSpPr>
          <p:cNvPr id="169" name="Google Shape;169;p48"/>
          <p:cNvSpPr/>
          <p:nvPr/>
        </p:nvSpPr>
        <p:spPr>
          <a:xfrm rot="2700000">
            <a:off x="6030023" y="780397"/>
            <a:ext cx="838023" cy="838024"/>
          </a:xfrm>
          <a:prstGeom prst="roundRect">
            <a:avLst>
              <a:gd fmla="val 23850" name="adj"/>
            </a:avLst>
          </a:prstGeom>
          <a:solidFill>
            <a:srgbClr val="E8EF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8"/>
          <p:cNvSpPr/>
          <p:nvPr/>
        </p:nvSpPr>
        <p:spPr>
          <a:xfrm>
            <a:off x="6029766" y="784952"/>
            <a:ext cx="838321" cy="838321"/>
          </a:xfrm>
          <a:custGeom>
            <a:rect b="b" l="l" r="r" t="t"/>
            <a:pathLst>
              <a:path extrusionOk="0" h="3242044" w="3242045">
                <a:moveTo>
                  <a:pt x="1621023" y="0"/>
                </a:moveTo>
                <a:cubicBezTo>
                  <a:pt x="1729388" y="0"/>
                  <a:pt x="1837752" y="41339"/>
                  <a:pt x="1920431" y="124018"/>
                </a:cubicBezTo>
                <a:lnTo>
                  <a:pt x="3118027" y="1321614"/>
                </a:lnTo>
                <a:cubicBezTo>
                  <a:pt x="3283385" y="1486972"/>
                  <a:pt x="3283385" y="1755072"/>
                  <a:pt x="3118027" y="1920430"/>
                </a:cubicBezTo>
                <a:lnTo>
                  <a:pt x="1920431" y="3118026"/>
                </a:lnTo>
                <a:cubicBezTo>
                  <a:pt x="1755073" y="3283384"/>
                  <a:pt x="1486973" y="3283384"/>
                  <a:pt x="1321615" y="3118026"/>
                </a:cubicBezTo>
                <a:lnTo>
                  <a:pt x="124020" y="1920430"/>
                </a:lnTo>
                <a:cubicBezTo>
                  <a:pt x="-41339" y="1755072"/>
                  <a:pt x="-41339" y="1486972"/>
                  <a:pt x="124020" y="1321614"/>
                </a:cubicBezTo>
                <a:lnTo>
                  <a:pt x="1321615" y="124018"/>
                </a:lnTo>
                <a:cubicBezTo>
                  <a:pt x="1404294" y="41339"/>
                  <a:pt x="1512658" y="0"/>
                  <a:pt x="162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8"/>
          <p:cNvSpPr txBox="1"/>
          <p:nvPr/>
        </p:nvSpPr>
        <p:spPr>
          <a:xfrm>
            <a:off x="7115400" y="2369799"/>
            <a:ext cx="1445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hype for Threads was short lived (lasted 4 days). Need to keep people engaged.</a:t>
            </a:r>
            <a:endParaRPr sz="1100"/>
          </a:p>
        </p:txBody>
      </p:sp>
      <p:sp>
        <p:nvSpPr>
          <p:cNvPr id="172" name="Google Shape;172;p48"/>
          <p:cNvSpPr txBox="1"/>
          <p:nvPr/>
        </p:nvSpPr>
        <p:spPr>
          <a:xfrm>
            <a:off x="7115399" y="2063113"/>
            <a:ext cx="1445186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Takeaway 2</a:t>
            </a:r>
            <a:endParaRPr b="1"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48"/>
          <p:cNvSpPr/>
          <p:nvPr/>
        </p:nvSpPr>
        <p:spPr>
          <a:xfrm rot="2700000">
            <a:off x="6030023" y="2170045"/>
            <a:ext cx="838023" cy="838024"/>
          </a:xfrm>
          <a:prstGeom prst="roundRect">
            <a:avLst>
              <a:gd fmla="val 23850" name="adj"/>
            </a:avLst>
          </a:prstGeom>
          <a:solidFill>
            <a:srgbClr val="E8EF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8"/>
          <p:cNvSpPr/>
          <p:nvPr/>
        </p:nvSpPr>
        <p:spPr>
          <a:xfrm>
            <a:off x="6029766" y="2174600"/>
            <a:ext cx="838321" cy="838321"/>
          </a:xfrm>
          <a:custGeom>
            <a:rect b="b" l="l" r="r" t="t"/>
            <a:pathLst>
              <a:path extrusionOk="0" h="3242044" w="3242045">
                <a:moveTo>
                  <a:pt x="1621023" y="0"/>
                </a:moveTo>
                <a:cubicBezTo>
                  <a:pt x="1729388" y="0"/>
                  <a:pt x="1837752" y="41339"/>
                  <a:pt x="1920431" y="124018"/>
                </a:cubicBezTo>
                <a:lnTo>
                  <a:pt x="3118027" y="1321614"/>
                </a:lnTo>
                <a:cubicBezTo>
                  <a:pt x="3283385" y="1486972"/>
                  <a:pt x="3283385" y="1755072"/>
                  <a:pt x="3118027" y="1920430"/>
                </a:cubicBezTo>
                <a:lnTo>
                  <a:pt x="1920431" y="3118026"/>
                </a:lnTo>
                <a:cubicBezTo>
                  <a:pt x="1755073" y="3283384"/>
                  <a:pt x="1486973" y="3283384"/>
                  <a:pt x="1321615" y="3118026"/>
                </a:cubicBezTo>
                <a:lnTo>
                  <a:pt x="124020" y="1920430"/>
                </a:lnTo>
                <a:cubicBezTo>
                  <a:pt x="-41339" y="1755072"/>
                  <a:pt x="-41339" y="1486972"/>
                  <a:pt x="124020" y="1321614"/>
                </a:cubicBezTo>
                <a:lnTo>
                  <a:pt x="1321615" y="124018"/>
                </a:lnTo>
                <a:cubicBezTo>
                  <a:pt x="1404294" y="41339"/>
                  <a:pt x="1512658" y="0"/>
                  <a:pt x="162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8"/>
          <p:cNvSpPr txBox="1"/>
          <p:nvPr/>
        </p:nvSpPr>
        <p:spPr>
          <a:xfrm>
            <a:off x="7115399" y="3759451"/>
            <a:ext cx="1445186" cy="710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Android users have a more positive perception of the app.  Apple users show a higher proportion of negative reviews.</a:t>
            </a:r>
            <a:endParaRPr sz="1100"/>
          </a:p>
        </p:txBody>
      </p:sp>
      <p:sp>
        <p:nvSpPr>
          <p:cNvPr id="176" name="Google Shape;176;p48"/>
          <p:cNvSpPr txBox="1"/>
          <p:nvPr/>
        </p:nvSpPr>
        <p:spPr>
          <a:xfrm>
            <a:off x="7115399" y="3452761"/>
            <a:ext cx="1445186" cy="272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Takeaway 3</a:t>
            </a:r>
            <a:endParaRPr b="1"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48"/>
          <p:cNvSpPr/>
          <p:nvPr/>
        </p:nvSpPr>
        <p:spPr>
          <a:xfrm rot="2700000">
            <a:off x="6030023" y="3559693"/>
            <a:ext cx="838023" cy="838024"/>
          </a:xfrm>
          <a:prstGeom prst="roundRect">
            <a:avLst>
              <a:gd fmla="val 23850" name="adj"/>
            </a:avLst>
          </a:prstGeom>
          <a:solidFill>
            <a:srgbClr val="E8EF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8"/>
          <p:cNvSpPr/>
          <p:nvPr/>
        </p:nvSpPr>
        <p:spPr>
          <a:xfrm>
            <a:off x="6029766" y="3564248"/>
            <a:ext cx="838321" cy="838321"/>
          </a:xfrm>
          <a:custGeom>
            <a:rect b="b" l="l" r="r" t="t"/>
            <a:pathLst>
              <a:path extrusionOk="0" h="3242044" w="3242045">
                <a:moveTo>
                  <a:pt x="1621023" y="0"/>
                </a:moveTo>
                <a:cubicBezTo>
                  <a:pt x="1729388" y="0"/>
                  <a:pt x="1837752" y="41339"/>
                  <a:pt x="1920431" y="124018"/>
                </a:cubicBezTo>
                <a:lnTo>
                  <a:pt x="3118027" y="1321614"/>
                </a:lnTo>
                <a:cubicBezTo>
                  <a:pt x="3283385" y="1486972"/>
                  <a:pt x="3283385" y="1755072"/>
                  <a:pt x="3118027" y="1920430"/>
                </a:cubicBezTo>
                <a:lnTo>
                  <a:pt x="1920431" y="3118026"/>
                </a:lnTo>
                <a:cubicBezTo>
                  <a:pt x="1755073" y="3283384"/>
                  <a:pt x="1486973" y="3283384"/>
                  <a:pt x="1321615" y="3118026"/>
                </a:cubicBezTo>
                <a:lnTo>
                  <a:pt x="124020" y="1920430"/>
                </a:lnTo>
                <a:cubicBezTo>
                  <a:pt x="-41339" y="1755072"/>
                  <a:pt x="-41339" y="1486972"/>
                  <a:pt x="124020" y="1321614"/>
                </a:cubicBezTo>
                <a:lnTo>
                  <a:pt x="1321615" y="124018"/>
                </a:lnTo>
                <a:cubicBezTo>
                  <a:pt x="1404294" y="41339"/>
                  <a:pt x="1512658" y="0"/>
                  <a:pt x="1621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8"/>
          <p:cNvSpPr txBox="1"/>
          <p:nvPr/>
        </p:nvSpPr>
        <p:spPr>
          <a:xfrm>
            <a:off x="575375" y="4301700"/>
            <a:ext cx="224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http://localhost:8000/index.html</a:t>
            </a:r>
            <a:r>
              <a:rPr lang="en-GB"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9"/>
          <p:cNvSpPr txBox="1"/>
          <p:nvPr/>
        </p:nvSpPr>
        <p:spPr>
          <a:xfrm>
            <a:off x="4486537" y="2154151"/>
            <a:ext cx="3908024" cy="9605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100"/>
          </a:p>
        </p:txBody>
      </p:sp>
      <p:grpSp>
        <p:nvGrpSpPr>
          <p:cNvPr id="185" name="Google Shape;185;p49"/>
          <p:cNvGrpSpPr/>
          <p:nvPr/>
        </p:nvGrpSpPr>
        <p:grpSpPr>
          <a:xfrm>
            <a:off x="4480698" y="2037844"/>
            <a:ext cx="347288" cy="217906"/>
            <a:chOff x="985277" y="2103034"/>
            <a:chExt cx="685800" cy="430306"/>
          </a:xfrm>
        </p:grpSpPr>
        <p:sp>
          <p:nvSpPr>
            <p:cNvPr id="186" name="Google Shape;186;p49"/>
            <p:cNvSpPr/>
            <p:nvPr/>
          </p:nvSpPr>
          <p:spPr>
            <a:xfrm>
              <a:off x="985277" y="2103034"/>
              <a:ext cx="363070" cy="430306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1308007" y="2103034"/>
              <a:ext cx="363070" cy="430306"/>
            </a:xfrm>
            <a:prstGeom prst="chevron">
              <a:avLst>
                <a:gd fmla="val 4259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49"/>
          <p:cNvSpPr/>
          <p:nvPr/>
        </p:nvSpPr>
        <p:spPr>
          <a:xfrm>
            <a:off x="8006513" y="4018667"/>
            <a:ext cx="1137488" cy="1124834"/>
          </a:xfrm>
          <a:custGeom>
            <a:rect b="b" l="l" r="r" t="t"/>
            <a:pathLst>
              <a:path extrusionOk="0" h="1499778" w="1516650">
                <a:moveTo>
                  <a:pt x="1333146" y="0"/>
                </a:moveTo>
                <a:cubicBezTo>
                  <a:pt x="1377706" y="0"/>
                  <a:pt x="1422266" y="8500"/>
                  <a:pt x="1464186" y="25499"/>
                </a:cubicBezTo>
                <a:lnTo>
                  <a:pt x="1516650" y="53107"/>
                </a:lnTo>
                <a:lnTo>
                  <a:pt x="1516650" y="1499778"/>
                </a:lnTo>
                <a:lnTo>
                  <a:pt x="44230" y="1499778"/>
                </a:lnTo>
                <a:lnTo>
                  <a:pt x="25499" y="1464185"/>
                </a:lnTo>
                <a:cubicBezTo>
                  <a:pt x="-25498" y="1338426"/>
                  <a:pt x="0" y="1188903"/>
                  <a:pt x="101995" y="1086909"/>
                </a:cubicBezTo>
                <a:lnTo>
                  <a:pt x="1086910" y="101994"/>
                </a:lnTo>
                <a:cubicBezTo>
                  <a:pt x="1154906" y="33998"/>
                  <a:pt x="1244025" y="0"/>
                  <a:pt x="133314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9"/>
          <p:cNvSpPr/>
          <p:nvPr/>
        </p:nvSpPr>
        <p:spPr>
          <a:xfrm>
            <a:off x="5659102" y="1"/>
            <a:ext cx="1593150" cy="688394"/>
          </a:xfrm>
          <a:custGeom>
            <a:rect b="b" l="l" r="r" t="t"/>
            <a:pathLst>
              <a:path extrusionOk="0" h="917859" w="2124200">
                <a:moveTo>
                  <a:pt x="0" y="0"/>
                </a:moveTo>
                <a:lnTo>
                  <a:pt x="2124200" y="0"/>
                </a:lnTo>
                <a:lnTo>
                  <a:pt x="1308336" y="815865"/>
                </a:lnTo>
                <a:cubicBezTo>
                  <a:pt x="1172344" y="951857"/>
                  <a:pt x="951856" y="951857"/>
                  <a:pt x="815864" y="8158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background pattern&#10;&#10;Description automatically generated" id="190" name="Google Shape;190;p49"/>
          <p:cNvPicPr preferRelativeResize="0"/>
          <p:nvPr/>
        </p:nvPicPr>
        <p:blipFill rotWithShape="1">
          <a:blip r:embed="rId3">
            <a:alphaModFix/>
          </a:blip>
          <a:srcRect b="1722" l="1713" r="55564" t="1723"/>
          <a:stretch/>
        </p:blipFill>
        <p:spPr>
          <a:xfrm>
            <a:off x="1" y="-1"/>
            <a:ext cx="4045115" cy="5143499"/>
          </a:xfrm>
          <a:custGeom>
            <a:rect b="b" l="l" r="r" t="t"/>
            <a:pathLst>
              <a:path extrusionOk="0" h="6857998" w="5393487">
                <a:moveTo>
                  <a:pt x="1885640" y="5579850"/>
                </a:moveTo>
                <a:cubicBezTo>
                  <a:pt x="1994004" y="5579850"/>
                  <a:pt x="2102369" y="5621189"/>
                  <a:pt x="2185048" y="5703869"/>
                </a:cubicBezTo>
                <a:lnTo>
                  <a:pt x="3339177" y="6857998"/>
                </a:lnTo>
                <a:lnTo>
                  <a:pt x="432102" y="6857998"/>
                </a:lnTo>
                <a:lnTo>
                  <a:pt x="1586231" y="5703869"/>
                </a:lnTo>
                <a:cubicBezTo>
                  <a:pt x="1668911" y="5621189"/>
                  <a:pt x="1777275" y="5579849"/>
                  <a:pt x="1885640" y="5579850"/>
                </a:cubicBezTo>
                <a:close/>
                <a:moveTo>
                  <a:pt x="0" y="3694209"/>
                </a:moveTo>
                <a:cubicBezTo>
                  <a:pt x="108364" y="3694209"/>
                  <a:pt x="216729" y="3735548"/>
                  <a:pt x="299408" y="3818228"/>
                </a:cubicBezTo>
                <a:lnTo>
                  <a:pt x="1497004" y="5015823"/>
                </a:lnTo>
                <a:cubicBezTo>
                  <a:pt x="1662361" y="5181181"/>
                  <a:pt x="1662362" y="5449281"/>
                  <a:pt x="1497004" y="5614640"/>
                </a:cubicBezTo>
                <a:lnTo>
                  <a:pt x="299407" y="6812234"/>
                </a:lnTo>
                <a:lnTo>
                  <a:pt x="243383" y="6857998"/>
                </a:lnTo>
                <a:lnTo>
                  <a:pt x="0" y="6857998"/>
                </a:lnTo>
                <a:close/>
                <a:moveTo>
                  <a:pt x="1886232" y="1807977"/>
                </a:moveTo>
                <a:cubicBezTo>
                  <a:pt x="1994597" y="1807976"/>
                  <a:pt x="2102960" y="1849316"/>
                  <a:pt x="2185640" y="1931995"/>
                </a:cubicBezTo>
                <a:lnTo>
                  <a:pt x="3383236" y="3129590"/>
                </a:lnTo>
                <a:cubicBezTo>
                  <a:pt x="3548594" y="3294948"/>
                  <a:pt x="3548594" y="3563048"/>
                  <a:pt x="3383236" y="3728406"/>
                </a:cubicBezTo>
                <a:lnTo>
                  <a:pt x="2185640" y="4926001"/>
                </a:lnTo>
                <a:cubicBezTo>
                  <a:pt x="2020282" y="5091360"/>
                  <a:pt x="1752182" y="5091360"/>
                  <a:pt x="1586824" y="4926002"/>
                </a:cubicBezTo>
                <a:lnTo>
                  <a:pt x="389228" y="3728406"/>
                </a:lnTo>
                <a:cubicBezTo>
                  <a:pt x="223870" y="3563048"/>
                  <a:pt x="223870" y="3294948"/>
                  <a:pt x="389228" y="3129591"/>
                </a:cubicBezTo>
                <a:lnTo>
                  <a:pt x="1586824" y="1931994"/>
                </a:lnTo>
                <a:cubicBezTo>
                  <a:pt x="1669502" y="1849316"/>
                  <a:pt x="1777868" y="1807976"/>
                  <a:pt x="1886232" y="1807977"/>
                </a:cubicBezTo>
                <a:close/>
                <a:moveTo>
                  <a:pt x="3529082" y="0"/>
                </a:moveTo>
                <a:lnTo>
                  <a:pt x="4015847" y="0"/>
                </a:lnTo>
                <a:lnTo>
                  <a:pt x="4071873" y="45764"/>
                </a:lnTo>
                <a:lnTo>
                  <a:pt x="5269468" y="1243360"/>
                </a:lnTo>
                <a:cubicBezTo>
                  <a:pt x="5434827" y="1408718"/>
                  <a:pt x="5434827" y="1676818"/>
                  <a:pt x="5269468" y="1842175"/>
                </a:cubicBezTo>
                <a:lnTo>
                  <a:pt x="4071872" y="3039771"/>
                </a:lnTo>
                <a:cubicBezTo>
                  <a:pt x="3906514" y="3205130"/>
                  <a:pt x="3638414" y="3205129"/>
                  <a:pt x="3473056" y="3039771"/>
                </a:cubicBezTo>
                <a:lnTo>
                  <a:pt x="2275460" y="1842175"/>
                </a:lnTo>
                <a:cubicBezTo>
                  <a:pt x="2110103" y="1676818"/>
                  <a:pt x="2110103" y="1408718"/>
                  <a:pt x="2275461" y="1243360"/>
                </a:cubicBezTo>
                <a:lnTo>
                  <a:pt x="3473057" y="45764"/>
                </a:lnTo>
                <a:close/>
                <a:moveTo>
                  <a:pt x="3340364" y="0"/>
                </a:moveTo>
                <a:lnTo>
                  <a:pt x="2186233" y="1154130"/>
                </a:lnTo>
                <a:cubicBezTo>
                  <a:pt x="2020875" y="1319489"/>
                  <a:pt x="1752774" y="1319489"/>
                  <a:pt x="1587416" y="1154131"/>
                </a:cubicBezTo>
                <a:lnTo>
                  <a:pt x="433285" y="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