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5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89" r:id="rId12"/>
    <p:sldId id="290" r:id="rId13"/>
    <p:sldId id="291" r:id="rId14"/>
    <p:sldId id="292" r:id="rId15"/>
    <p:sldId id="278" r:id="rId16"/>
    <p:sldId id="293" r:id="rId17"/>
    <p:sldId id="297" r:id="rId18"/>
    <p:sldId id="294" r:id="rId19"/>
    <p:sldId id="295" r:id="rId20"/>
    <p:sldId id="296" r:id="rId21"/>
    <p:sldId id="298" r:id="rId22"/>
    <p:sldId id="299" r:id="rId23"/>
    <p:sldId id="300" r:id="rId24"/>
    <p:sldId id="301" r:id="rId25"/>
    <p:sldId id="302" r:id="rId26"/>
    <p:sldId id="279" r:id="rId27"/>
    <p:sldId id="280" r:id="rId28"/>
    <p:sldId id="303" r:id="rId29"/>
    <p:sldId id="281" r:id="rId30"/>
    <p:sldId id="282" r:id="rId31"/>
    <p:sldId id="306" r:id="rId32"/>
    <p:sldId id="307" r:id="rId33"/>
    <p:sldId id="308" r:id="rId34"/>
    <p:sldId id="309" r:id="rId35"/>
    <p:sldId id="310" r:id="rId36"/>
    <p:sldId id="283" r:id="rId37"/>
    <p:sldId id="311" r:id="rId38"/>
    <p:sldId id="284" r:id="rId39"/>
    <p:sldId id="312" r:id="rId40"/>
    <p:sldId id="313" r:id="rId41"/>
    <p:sldId id="285" r:id="rId42"/>
    <p:sldId id="314" r:id="rId43"/>
    <p:sldId id="304" r:id="rId44"/>
    <p:sldId id="316" r:id="rId45"/>
    <p:sldId id="317" r:id="rId46"/>
    <p:sldId id="286" r:id="rId47"/>
    <p:sldId id="287" r:id="rId48"/>
    <p:sldId id="318" r:id="rId49"/>
    <p:sldId id="28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67463" autoAdjust="0"/>
  </p:normalViewPr>
  <p:slideViewPr>
    <p:cSldViewPr snapToGrid="0">
      <p:cViewPr varScale="1">
        <p:scale>
          <a:sx n="75" d="100"/>
          <a:sy n="75" d="100"/>
        </p:scale>
        <p:origin x="68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Overhead as a function of DL$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Sheet1!$E$26</c:f>
              <c:strCache>
                <c:ptCount val="1"/>
                <c:pt idx="0">
                  <c:v>Overhead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backward val="150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backward val="250"/>
            <c:dispRSqr val="0"/>
            <c:dispEq val="0"/>
          </c:trendline>
          <c:xVal>
            <c:numRef>
              <c:f>Sheet1!$D$27:$D$36</c:f>
              <c:numCache>
                <c:formatCode>General</c:formatCode>
                <c:ptCount val="10"/>
                <c:pt idx="0">
                  <c:v>310</c:v>
                </c:pt>
                <c:pt idx="1">
                  <c:v>285</c:v>
                </c:pt>
                <c:pt idx="2">
                  <c:v>300</c:v>
                </c:pt>
                <c:pt idx="3">
                  <c:v>280</c:v>
                </c:pt>
                <c:pt idx="4">
                  <c:v>285</c:v>
                </c:pt>
                <c:pt idx="5">
                  <c:v>265</c:v>
                </c:pt>
                <c:pt idx="6">
                  <c:v>270</c:v>
                </c:pt>
                <c:pt idx="7">
                  <c:v>255</c:v>
                </c:pt>
                <c:pt idx="8">
                  <c:v>260</c:v>
                </c:pt>
                <c:pt idx="9">
                  <c:v>250</c:v>
                </c:pt>
              </c:numCache>
            </c:numRef>
          </c:xVal>
          <c:yVal>
            <c:numRef>
              <c:f>Sheet1!$E$27:$E$36</c:f>
              <c:numCache>
                <c:formatCode>General</c:formatCode>
                <c:ptCount val="10"/>
                <c:pt idx="0">
                  <c:v>775</c:v>
                </c:pt>
                <c:pt idx="1">
                  <c:v>761</c:v>
                </c:pt>
                <c:pt idx="2">
                  <c:v>770</c:v>
                </c:pt>
                <c:pt idx="3">
                  <c:v>761</c:v>
                </c:pt>
                <c:pt idx="4">
                  <c:v>763</c:v>
                </c:pt>
                <c:pt idx="5">
                  <c:v>751</c:v>
                </c:pt>
                <c:pt idx="6">
                  <c:v>755</c:v>
                </c:pt>
                <c:pt idx="7">
                  <c:v>747</c:v>
                </c:pt>
                <c:pt idx="8">
                  <c:v>750</c:v>
                </c:pt>
                <c:pt idx="9">
                  <c:v>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199-42C4-B16D-B81E0A9AB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60928"/>
        <c:axId val="124899712"/>
      </c:scatterChart>
      <c:valAx>
        <c:axId val="16566092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99712"/>
        <c:crosses val="autoZero"/>
        <c:crossBetween val="midCat"/>
      </c:valAx>
      <c:valAx>
        <c:axId val="124899712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6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Marketing Costs as a function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Sheet2!$F$28</c:f>
              <c:strCache>
                <c:ptCount val="1"/>
                <c:pt idx="0">
                  <c:v>marketing costs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backward val="2670"/>
            <c:dispRSqr val="1"/>
            <c:dispEq val="1"/>
            <c:trendlineLbl>
              <c:layout>
                <c:manualLayout>
                  <c:x val="0.15899186056799097"/>
                  <c:y val="0.219763557097735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Sheet2!$E$29:$E$38</c:f>
              <c:numCache>
                <c:formatCode>General</c:formatCode>
                <c:ptCount val="10"/>
                <c:pt idx="0">
                  <c:v>3000</c:v>
                </c:pt>
                <c:pt idx="1">
                  <c:v>2980</c:v>
                </c:pt>
                <c:pt idx="2">
                  <c:v>2960</c:v>
                </c:pt>
                <c:pt idx="3">
                  <c:v>2940</c:v>
                </c:pt>
                <c:pt idx="4">
                  <c:v>2850</c:v>
                </c:pt>
                <c:pt idx="5">
                  <c:v>2880</c:v>
                </c:pt>
                <c:pt idx="6">
                  <c:v>2870</c:v>
                </c:pt>
                <c:pt idx="7">
                  <c:v>2810</c:v>
                </c:pt>
                <c:pt idx="8">
                  <c:v>2780</c:v>
                </c:pt>
                <c:pt idx="9">
                  <c:v>2670</c:v>
                </c:pt>
              </c:numCache>
            </c:numRef>
          </c:xVal>
          <c:yVal>
            <c:numRef>
              <c:f>Sheet2!$F$29:$F$38</c:f>
              <c:numCache>
                <c:formatCode>General</c:formatCode>
                <c:ptCount val="10"/>
                <c:pt idx="0">
                  <c:v>450</c:v>
                </c:pt>
                <c:pt idx="1">
                  <c:v>445</c:v>
                </c:pt>
                <c:pt idx="2">
                  <c:v>445</c:v>
                </c:pt>
                <c:pt idx="3">
                  <c:v>438</c:v>
                </c:pt>
                <c:pt idx="4">
                  <c:v>433</c:v>
                </c:pt>
                <c:pt idx="5">
                  <c:v>437</c:v>
                </c:pt>
                <c:pt idx="6">
                  <c:v>438</c:v>
                </c:pt>
                <c:pt idx="7">
                  <c:v>434</c:v>
                </c:pt>
                <c:pt idx="8">
                  <c:v>430</c:v>
                </c:pt>
                <c:pt idx="9">
                  <c:v>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5B-4726-AC9A-BDD8582FB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10528"/>
        <c:axId val="141512064"/>
      </c:scatterChart>
      <c:valAx>
        <c:axId val="141510528"/>
        <c:scaling>
          <c:orientation val="minMax"/>
          <c:max val="4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12064"/>
        <c:crosses val="autoZero"/>
        <c:crossBetween val="midCat"/>
        <c:majorUnit val="500"/>
      </c:valAx>
      <c:valAx>
        <c:axId val="141512064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10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6097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08767"/>
            <a:ext cx="10058400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8240" y="404109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680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1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A2576A3-3BEF-4A76-BD26-E57078D6E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257B598-4C65-48BC-9983-2968438D2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F9285C9-715A-4A81-8E26-FD8BA85108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© Mario Milone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D20278D-B02A-4E9D-90E7-34A12DBF29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42348"/>
            <a:ext cx="1496947" cy="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cs typeface="Segoe UI" panose="020B0502040204020203" pitchFamily="34" charset="0"/>
              </a:rPr>
              <a:t>Strategic Cost Management</a:t>
            </a:r>
            <a:br>
              <a:rPr lang="en-US" sz="4800" dirty="0">
                <a:cs typeface="Segoe UI" panose="020B0502040204020203" pitchFamily="34" charset="0"/>
              </a:rPr>
            </a:br>
            <a:r>
              <a:rPr lang="en-US" sz="4800" dirty="0">
                <a:cs typeface="Segoe UI" panose="020B0502040204020203" pitchFamily="34" charset="0"/>
              </a:rPr>
              <a:t>&amp; New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GB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11" name="Graphic 10" descr="Decision chart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2669F7B-FEE1-488C-8A2E-215FF7B668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F91E-5DA1-4F64-9371-86C9173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Mario Milone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CEE3-0AA8-4FFA-B976-A30B6A75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4F0B-0923-4398-8EEC-2FA33105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0CA4-BA5B-438D-8C42-CB2E8B5A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there is no such thing as a silver bullet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requires a lot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Intuition and reasoning is very important</a:t>
            </a:r>
          </a:p>
          <a:p>
            <a:pPr lvl="1"/>
            <a:r>
              <a:rPr lang="en-US" dirty="0"/>
              <a:t>Relevant data?</a:t>
            </a:r>
          </a:p>
          <a:p>
            <a:pPr lvl="1"/>
            <a:r>
              <a:rPr lang="en-US" dirty="0"/>
              <a:t>How to interpret the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Extrapolation is not a given</a:t>
            </a:r>
          </a:p>
          <a:p>
            <a:pPr lvl="1"/>
            <a:r>
              <a:rPr lang="en-US" dirty="0"/>
              <a:t>External validity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Are the costs really linear (when using OLS)?</a:t>
            </a:r>
          </a:p>
          <a:p>
            <a:pPr lvl="1"/>
            <a:r>
              <a:rPr lang="en-US" dirty="0"/>
              <a:t>Should we think of using non-linear estimations?</a:t>
            </a:r>
          </a:p>
          <a:p>
            <a:pPr lvl="1"/>
            <a:r>
              <a:rPr lang="en-US" dirty="0"/>
              <a:t>If so, how do we interpret them?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41077-19B2-4639-9768-3AC7FAF1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1BA2-6449-4350-A28E-07571009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4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4E0-4284-4C6C-9A91-EEA8644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A349-0CE5-48FC-B6F1-7778B3A2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company decided that as few C products as possible should be produced.</a:t>
            </a:r>
          </a:p>
          <a:p>
            <a:pPr lvl="1"/>
            <a:r>
              <a:rPr lang="en-US" dirty="0"/>
              <a:t>Increase production of product A</a:t>
            </a:r>
          </a:p>
          <a:p>
            <a:pPr lvl="1"/>
            <a:r>
              <a:rPr lang="en-US" dirty="0"/>
              <a:t>Start a promotional campaign to increase the sales of product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1037-8B27-405C-BE87-FE3C098D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8198A-A3EC-415A-9D02-DD7E3D4A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FECEE2-4554-4ED9-A313-5EA867E82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0869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244313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2184687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18558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7996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$16.60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Factory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4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Net Unit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($3.35)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1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54CA-09B9-4A27-B91F-6E93EFCD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DF57-B1C0-4202-B663-D75B718D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Before giving the green light, management asked the controller’s office to make sure the numbers are correct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controller estimated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20% of the factory OH was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50% of the marketing costs were also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19F6-DFD2-4240-B3C0-3D3A23EB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D20F-F4B7-43E8-9EF7-BC75EA0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CB-7E3D-4EE0-B921-05AB20B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42A7-1900-4112-ADC6-0C42420D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margins if the controller is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should management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can we check if the controller is correct?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298E-257D-44B9-9C86-A03456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5914-DC7A-4A3D-A5D5-99AF8F7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18A71-7973-42F8-BC6B-B6535D4AE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591162"/>
              </p:ext>
            </p:extLst>
          </p:nvPr>
        </p:nvGraphicFramePr>
        <p:xfrm>
          <a:off x="1097280" y="2344985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53">
                  <a:extLst>
                    <a:ext uri="{9D8B030D-6E8A-4147-A177-3AD203B41FA5}">
                      <a16:colId xmlns:a16="http://schemas.microsoft.com/office/drawing/2014/main" val="324431315"/>
                    </a:ext>
                  </a:extLst>
                </a:gridCol>
                <a:gridCol w="2299547">
                  <a:extLst>
                    <a:ext uri="{9D8B030D-6E8A-4147-A177-3AD203B41FA5}">
                      <a16:colId xmlns:a16="http://schemas.microsoft.com/office/drawing/2014/main" val="132184687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18558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7996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$16.60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dirty="0"/>
                        <a:t> Factory OH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4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dirty="0"/>
                        <a:t> Marketing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Net Marginal Unit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1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2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CB-7E3D-4EE0-B921-05AB20B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42A7-1900-4112-ADC6-0C42420D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get some more data</a:t>
            </a:r>
          </a:p>
          <a:p>
            <a:pPr lvl="1"/>
            <a:r>
              <a:rPr lang="en-US" dirty="0"/>
              <a:t>2 production departments: Molding and Finishing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data do we need to verify the controller’s information?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want to predict the OH Cost as a function of (for example) DL$</a:t>
            </a:r>
          </a:p>
          <a:p>
            <a:pPr lvl="1"/>
            <a:r>
              <a:rPr lang="en-US" dirty="0"/>
              <a:t>We need OH cost and DL cost data</a:t>
            </a:r>
          </a:p>
          <a:p>
            <a:pPr lvl="1"/>
            <a:r>
              <a:rPr lang="en-US" dirty="0"/>
              <a:t>We analyze both the Manufacturing OH and Marketing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298E-257D-44B9-9C86-A03456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5914-DC7A-4A3D-A5D5-99AF8F7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9F08B3-46C4-448C-9FD6-8BE6CBF0D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81030"/>
              </p:ext>
            </p:extLst>
          </p:nvPr>
        </p:nvGraphicFramePr>
        <p:xfrm>
          <a:off x="2062480" y="274489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4731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5063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0513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6514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3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5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CB-7E3D-4EE0-B921-05AB20B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4983E0-A017-439B-9634-0EF5DED5E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53390"/>
              </p:ext>
            </p:extLst>
          </p:nvPr>
        </p:nvGraphicFramePr>
        <p:xfrm>
          <a:off x="1096963" y="1846263"/>
          <a:ext cx="100583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1662020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263262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2732120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382978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228480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19505575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6856460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Direct Labor Costs (in thousands)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Overhead costs (in thousands)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Molding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Finishing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Molding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Finishing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565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907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594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885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485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90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68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734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59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00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928906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298E-257D-44B9-9C86-A03456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5914-DC7A-4A3D-A5D5-99AF8F7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1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CB-7E3D-4EE0-B921-05AB20BC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298E-257D-44B9-9C86-A03456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5914-DC7A-4A3D-A5D5-99AF8F7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DD5BAD-E274-4BBD-A8AC-45C2A37D2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294907"/>
              </p:ext>
            </p:extLst>
          </p:nvPr>
        </p:nvGraphicFramePr>
        <p:xfrm>
          <a:off x="2938203" y="1862051"/>
          <a:ext cx="5997980" cy="3541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D9A65F-E344-4129-9325-98D20B87EAD5}"/>
                  </a:ext>
                </a:extLst>
              </p:cNvPr>
              <p:cNvSpPr txBox="1"/>
              <p:nvPr/>
            </p:nvSpPr>
            <p:spPr>
              <a:xfrm>
                <a:off x="5087711" y="5654529"/>
                <a:ext cx="1875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=618+0.506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D9A65F-E344-4129-9325-98D20B87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11" y="5654529"/>
                <a:ext cx="1875577" cy="553998"/>
              </a:xfrm>
              <a:prstGeom prst="rect">
                <a:avLst/>
              </a:prstGeom>
              <a:blipFill>
                <a:blip r:embed="rId3"/>
                <a:stretch>
                  <a:fillRect l="-2606" r="-293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20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65CB-7E3D-4EE0-B921-05AB20B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DD3719-3449-472C-ACE1-FF3CFCAB6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19970"/>
              </p:ext>
            </p:extLst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7559626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31826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362028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591813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1425665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Sales in Thousands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26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+mn-lt"/>
                        </a:rPr>
                        <a:t>Product 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Product 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+mn-lt"/>
                        </a:rPr>
                        <a:t>Product 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+mn-lt"/>
                        </a:rPr>
                        <a:t>Marketing Costs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24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176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2980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30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1950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2960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006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2940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0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31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42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34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2810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712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1810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2780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69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1770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2670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6581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298E-257D-44B9-9C86-A034564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5914-DC7A-4A3D-A5D5-99AF8F7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8401-C0AC-4BE8-8461-8026961B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E8623-0753-43A2-815B-951EC770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AC99-A47F-4A2D-AEF0-CE83E3C3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32BFBF-344D-41DC-9F3B-01461526F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361953"/>
              </p:ext>
            </p:extLst>
          </p:nvPr>
        </p:nvGraphicFramePr>
        <p:xfrm>
          <a:off x="3293225" y="1981444"/>
          <a:ext cx="560554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0FFB1-C1B1-4E53-94BD-D62CEC50747E}"/>
                  </a:ext>
                </a:extLst>
              </p:cNvPr>
              <p:cNvSpPr txBox="1"/>
              <p:nvPr/>
            </p:nvSpPr>
            <p:spPr>
              <a:xfrm>
                <a:off x="5087711" y="5654529"/>
                <a:ext cx="20038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=235+0.0705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D0FFB1-C1B1-4E53-94BD-D62CEC50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11" y="5654529"/>
                <a:ext cx="2003818" cy="553998"/>
              </a:xfrm>
              <a:prstGeom prst="rect">
                <a:avLst/>
              </a:prstGeom>
              <a:blipFill>
                <a:blip r:embed="rId3"/>
                <a:stretch>
                  <a:fillRect l="-2439" r="-27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3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52ED-E25D-4A34-9292-E8130DC6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AE5B-97A8-4075-9C59-915B1150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did we learn?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Manufacturing Costs</a:t>
            </a:r>
          </a:p>
          <a:p>
            <a:pPr lvl="1"/>
            <a:r>
              <a:rPr lang="en-US" dirty="0"/>
              <a:t>Out of an average of 750 to 800 total manufacturing OH, around 620 seems to be fixed</a:t>
            </a:r>
          </a:p>
          <a:p>
            <a:pPr lvl="1"/>
            <a:r>
              <a:rPr lang="en-US" dirty="0"/>
              <a:t>Around 80% fixed costs, and 20% variable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Marketing Costs</a:t>
            </a:r>
          </a:p>
          <a:p>
            <a:pPr lvl="1"/>
            <a:r>
              <a:rPr lang="en-US" dirty="0"/>
              <a:t>Out of an average of 430-450 total marketing cost, around 235 seems to be fixed</a:t>
            </a:r>
          </a:p>
          <a:p>
            <a:pPr lvl="1"/>
            <a:r>
              <a:rPr lang="en-US" dirty="0"/>
              <a:t>Roughly 50% fixed costs, and 50% variable costs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company’s controller seems to be on track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F6ECC-A1C0-4740-99DA-F1B43096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3358-9005-4C32-8E77-AC8AE9CF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360F-25AF-42BD-8582-C495D958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</a:t>
            </a:r>
            <a:br>
              <a:rPr lang="en-GB" dirty="0"/>
            </a:br>
            <a:r>
              <a:rPr lang="en-GB" dirty="0"/>
              <a:t>Cost-Volume Profit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E87AE-40E4-46AA-8583-E6599792D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A3C30-867B-47E9-B596-8EFC086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4F3F3-90C6-4310-AC67-0A5D22E1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5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0A30-DB54-4DD0-8B51-6B7EBBFE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462F-F770-4CBF-962D-EB86E30F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we do better?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data can we use?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we be more precise?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51DCE-2C52-4E8C-B767-A53C62E9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BB8ED-EEBC-4AA5-A7FF-CC1129C8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9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0A30-DB54-4DD0-8B51-6B7EBBFE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1462F-F770-4CBF-962D-EB86E30FD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Sure. How about we let the manufacturing OH rates vary by department</a:t>
                </a:r>
              </a:p>
              <a:p>
                <a:pPr lvl="1"/>
                <a:r>
                  <a:rPr lang="en-US" dirty="0"/>
                  <a:t>Run a separate regression by department</a:t>
                </a:r>
              </a:p>
              <a:p>
                <a:pPr mar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=301,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Variable OH is 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𝑉𝑂𝐻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=0.29∗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𝑚𝑜𝑙𝑑𝑖𝑛𝑔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+0.70∗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𝑓𝑖𝑛𝑖𝑠h𝑖𝑛𝑔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1462F-F770-4CBF-962D-EB86E30FD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51DCE-2C52-4E8C-B767-A53C62E9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BB8ED-EEBC-4AA5-A7FF-CC1129C8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FD1E-9965-432E-A72B-C6EC3D03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A78D-3CD5-4DB4-B481-6C2405C3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would that impact the contribution margins of the products?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would penalize products that consume more finishing</a:t>
            </a:r>
          </a:p>
          <a:p>
            <a:pPr lvl="1"/>
            <a:r>
              <a:rPr lang="en-US" dirty="0"/>
              <a:t>Product C would look less attractive if OH varies by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F8C25-A0FB-4013-A4A1-1A91C17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461E-EBB7-4F1C-8CC5-728BD45D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5594FB-7708-459B-ACD6-A1EFCCFA9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20258"/>
              </p:ext>
            </p:extLst>
          </p:nvPr>
        </p:nvGraphicFramePr>
        <p:xfrm>
          <a:off x="2062480" y="242979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4731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5063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0513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6514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3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4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08D2-7CEA-4959-8E71-39F4E7F0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CVP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EF4D-6105-451E-A79C-751BED8E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4381-252C-4942-8603-BF5DD46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14014-2137-45B9-9D1F-50779A62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2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1579-D30C-4E61-A438-230B0F31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D10D-C503-489B-B097-6D7F8DF6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CVP uses fixed and variable cost patterns to asses the profitability of decisions</a:t>
            </a:r>
          </a:p>
          <a:p>
            <a:pPr lvl="1"/>
            <a:r>
              <a:rPr lang="en-US" dirty="0"/>
              <a:t>Product lines, investments,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of CVP</a:t>
            </a:r>
          </a:p>
          <a:p>
            <a:pPr lvl="1"/>
            <a:r>
              <a:rPr lang="en-US" dirty="0"/>
              <a:t>Determine price floors</a:t>
            </a:r>
          </a:p>
          <a:p>
            <a:pPr lvl="1"/>
            <a:r>
              <a:rPr lang="en-US" dirty="0"/>
              <a:t>Simulation and sensitivity analysis</a:t>
            </a:r>
          </a:p>
          <a:p>
            <a:pPr lvl="1"/>
            <a:r>
              <a:rPr lang="en-US" dirty="0"/>
              <a:t>Breakeven analysis</a:t>
            </a:r>
          </a:p>
          <a:p>
            <a:pPr lvl="1"/>
            <a:r>
              <a:rPr lang="en-US" dirty="0"/>
              <a:t>Operating leverage</a:t>
            </a:r>
          </a:p>
          <a:p>
            <a:pPr lvl="1"/>
            <a:r>
              <a:rPr lang="en-US" dirty="0"/>
              <a:t>Budgeting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8D86-1C94-4AF7-9333-CBF52487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D8A1D-2AD1-4E39-A1D0-7B09A20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1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80C-2E7F-4486-902C-9B1706E0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CVP Analysis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0DE7-DBE4-4EA4-B1C3-EA33C8D6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Breakeven Analysis</a:t>
            </a:r>
          </a:p>
          <a:p>
            <a:pPr lvl="1"/>
            <a:r>
              <a:rPr lang="en-US" dirty="0"/>
              <a:t>With and without uncertainty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Sensitivity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Operating Leverage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8D4E-F53A-4A36-BB06-33D6A1AC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54E4-A917-40F9-967B-72F8C41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9E9F-9123-40EB-A9E1-00619E3D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Breakeven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3A315-8192-4F60-8C15-9C41C4508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breakeven point in units (sales, $) is the number of units that causes the contribution margin to equal the fixed costs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Equivalently, it is the number of units at which total costs equal total revenues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𝐹𝑖𝑥𝑒𝑑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𝐶𝑜𝑠𝑡𝑠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(=0)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𝑄𝑡𝑦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𝑏𝑟𝑒𝑎𝑘𝑒𝑣𝑒𝑛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You can also set a targeted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𝑄𝑡𝑦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𝑏𝑟𝑒𝑎𝑘𝑒𝑣𝑒𝑛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3A315-8192-4F60-8C15-9C41C4508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7B0B-70B0-47F0-A91D-41CB95DF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9596-185A-44F2-8B10-ED20732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9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2FE1-CEA3-436C-A728-26A52619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B6C2-A2AD-4078-9478-C025A5CF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firm with 2 divisions sell 2 different products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boards does the first division need to break even?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discs does the second division need to sell to break even?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0E34-3684-439A-8E53-7EB23A6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94B5-3FB8-42BA-838C-D1DFC39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75D1B8-973C-4E6B-97FE-F01EF4E6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22960"/>
              </p:ext>
            </p:extLst>
          </p:nvPr>
        </p:nvGraphicFramePr>
        <p:xfrm>
          <a:off x="206248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4504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885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549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Cost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5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9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1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2FE1-CEA3-436C-A728-26A52619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B6C2-A2AD-4078-9478-C025A5CF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firm with 2 divisions sell 2 different products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0E34-3684-439A-8E53-7EB23A6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94B5-3FB8-42BA-838C-D1DFC39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75D1B8-973C-4E6B-97FE-F01EF4E6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97736"/>
              </p:ext>
            </p:extLst>
          </p:nvPr>
        </p:nvGraphicFramePr>
        <p:xfrm>
          <a:off x="2062480" y="25019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4504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885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549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Cost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5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9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Contribution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8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Quantity Breakeven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250,000/5 = 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120,000/3 = 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3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4CF-274B-4E29-9375-59933295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FD46-9985-46A3-9DF6-54706E19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firm’s HQ generated no revenue but costs $180,000.</a:t>
            </a:r>
          </a:p>
          <a:p>
            <a:pPr lvl="1"/>
            <a:r>
              <a:rPr lang="en-US" dirty="0"/>
              <a:t>Will the firm break even if the 2 divisions sell the breakeven amounts previously calculated?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Assume the following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breakeven number of units for each division if corporate OH is allocated on the basis of direct labor hours?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Same question if OH allocated on the basis of machine hours?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9AED-E87E-495A-943B-8B144A6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92F3-5995-46A4-9FAF-21EA7CC5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504E62-839B-4693-BEB7-208D6A41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89049"/>
              </p:ext>
            </p:extLst>
          </p:nvPr>
        </p:nvGraphicFramePr>
        <p:xfrm>
          <a:off x="2062480" y="31054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4614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705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074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7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1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3CE2-EF99-446F-B7ED-A1B196E3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0D24-0786-4744-A09E-E94A4C60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Estimating Cost Functions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CVP Analysis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Breakeven Analysis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Sensitivity Analysis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Operating Leverage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5BB76-87C1-4931-9392-8CD16444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D0B78-0D88-4109-A1F0-743D8AB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3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4CF-274B-4E29-9375-59933295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FD46-9985-46A3-9DF6-54706E19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OH allocated on the basis of DL hours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9AED-E87E-495A-943B-8B144A6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92F3-5995-46A4-9FAF-21EA7CC5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504E62-839B-4693-BEB7-208D6A41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04738"/>
              </p:ext>
            </p:extLst>
          </p:nvPr>
        </p:nvGraphicFramePr>
        <p:xfrm>
          <a:off x="2062480" y="2429793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4614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705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074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7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1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Burden rate (DL$)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250k+2/3*180k =</a:t>
                      </a:r>
                    </a:p>
                    <a:p>
                      <a:pPr algn="r"/>
                      <a:r>
                        <a:rPr lang="en-US" dirty="0"/>
                        <a:t>370,000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120k+1/3*180k=</a:t>
                      </a:r>
                    </a:p>
                    <a:p>
                      <a:pPr algn="r"/>
                      <a:r>
                        <a:rPr lang="en-US" dirty="0"/>
                        <a:t>180,000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0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Quantity Breakeven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370k/5 = 74,000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180k/3 = 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4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4CF-274B-4E29-9375-59933295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FD46-9985-46A3-9DF6-54706E19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OH allocated on the basis of Machine hours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9AED-E87E-495A-943B-8B144A6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92F3-5995-46A4-9FAF-21EA7CC5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504E62-839B-4693-BEB7-208D6A41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25877"/>
              </p:ext>
            </p:extLst>
          </p:nvPr>
        </p:nvGraphicFramePr>
        <p:xfrm>
          <a:off x="2062480" y="2429793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34614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9705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074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7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1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Burden rate (</a:t>
                      </a:r>
                      <a:r>
                        <a:rPr lang="en-US" dirty="0" err="1"/>
                        <a:t>Mhr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250k+0.5*180k =</a:t>
                      </a:r>
                    </a:p>
                    <a:p>
                      <a:pPr algn="r"/>
                      <a:r>
                        <a:rPr lang="en-US" dirty="0"/>
                        <a:t>340,000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120k+0.5*180k=</a:t>
                      </a:r>
                    </a:p>
                    <a:p>
                      <a:pPr algn="r"/>
                      <a:r>
                        <a:rPr lang="en-US" dirty="0"/>
                        <a:t>210,000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0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Quantity Breakeven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340k/5 = 68,000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180k/3 = 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5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39E-6D2B-47D2-9BCF-0107F41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Breakeven Analysis – Multiple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75964-4603-4D7A-ADA7-9D54B8FCB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When a company sells multiple products,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So there exist an infinity of possible breakeven quantities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Possible solutions</a:t>
                </a:r>
              </a:p>
              <a:p>
                <a:pPr lvl="1"/>
                <a:r>
                  <a:rPr lang="en-US" dirty="0"/>
                  <a:t>Treat each product with separate fixed cost and compute the breakeven quantities separately</a:t>
                </a:r>
              </a:p>
              <a:p>
                <a:pPr lvl="1"/>
                <a:r>
                  <a:rPr lang="en-US" dirty="0"/>
                  <a:t>Assume a fixed mix of products (gives one contribution margin to the mix)</a:t>
                </a:r>
              </a:p>
              <a:p>
                <a:pPr lvl="1"/>
                <a:r>
                  <a:rPr lang="en-US" dirty="0"/>
                  <a:t>Use a mix of product based on historical estimates (gives a Weighted Average Contribution Margin or  </a:t>
                </a:r>
                <a:r>
                  <a:rPr lang="en-US" b="1" dirty="0"/>
                  <a:t>WACM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75964-4603-4D7A-ADA7-9D54B8FCB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2E977-0F1A-46A8-973F-B2B991B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CA554-9C60-407A-AD24-42B4FA4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9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76CC-3D27-4349-8170-8CEFEF8F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Multiple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FC42-C778-4B2D-99B2-DC27DE0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company sells 3 products with fixed costs of $77,777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Weighted Average Contribution Margin per unit (WACM/unit)?</a:t>
            </a:r>
          </a:p>
          <a:p>
            <a:pPr lvl="1"/>
            <a:r>
              <a:rPr lang="en-US" dirty="0"/>
              <a:t>Weighted average o the CM (weighted by the probability of being sold)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breakeven in units and in Sales?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EE6F-81B8-438B-BF2B-ACB8CE9F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B2827-3B49-4F39-88BB-5D2901D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67D3-54DB-4070-A48D-3C61D642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45865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3305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9049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0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383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7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6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1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8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76CC-3D27-4349-8170-8CEFEF8F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Multiple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FC42-C778-4B2D-99B2-DC27DE0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company sells 3 products with </a:t>
            </a:r>
            <a:r>
              <a:rPr lang="en-US" b="1" dirty="0"/>
              <a:t>fixed costs of $77,777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EE6F-81B8-438B-BF2B-ACB8CE9F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B2827-3B49-4F39-88BB-5D2901D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67D3-54DB-4070-A48D-3C61D642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93721"/>
              </p:ext>
            </p:extLst>
          </p:nvPr>
        </p:nvGraphicFramePr>
        <p:xfrm>
          <a:off x="1629833" y="2328051"/>
          <a:ext cx="89323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693305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9049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0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383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7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6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1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(</a:t>
                      </a:r>
                      <a:r>
                        <a:rPr lang="en-US" dirty="0" err="1"/>
                        <a:t>proba</a:t>
                      </a:r>
                      <a:r>
                        <a:rPr lang="en-US" dirty="0"/>
                        <a:t>/fraction sold)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WACM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1/6*$6 + 2/6*$8 + 3/6*$16 = $11.67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Breakeven Units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77,777/11.67 = 6,666.7 units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1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Breakeven Units /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Breakeven in sales /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$66,660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9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Breakeven in Sales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7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02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FC79-6C8D-4CF6-8BB8-8BDB720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Breakeven Under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8763-EE50-4206-9EBF-05B2ED30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far, we have not incorporated the fact that the future is uncertain</a:t>
            </a:r>
          </a:p>
          <a:p>
            <a:pPr lvl="1"/>
            <a:r>
              <a:rPr lang="en-US" dirty="0"/>
              <a:t>How likely are we to break even?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try to estimate this probability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need to have an idea of the distribution of the variable of interest</a:t>
            </a:r>
          </a:p>
          <a:p>
            <a:pPr lvl="1"/>
            <a:r>
              <a:rPr lang="en-US" dirty="0"/>
              <a:t>How are sales likely to be distributed?</a:t>
            </a:r>
          </a:p>
          <a:p>
            <a:pPr lvl="1"/>
            <a:r>
              <a:rPr lang="en-US" dirty="0"/>
              <a:t>Normal Distribution?</a:t>
            </a:r>
          </a:p>
          <a:p>
            <a:pPr lvl="1"/>
            <a:r>
              <a:rPr lang="en-US" dirty="0"/>
              <a:t>Uniform Distribution?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6CE9B-8A1C-4F31-A17A-36422B04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5201E-CF5D-4069-BFB8-57BE5180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8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120C-D2B6-4D09-8679-EF14F8A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Breakeven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9F-97CD-478E-A4EF-81265DD66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Now, everything is in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𝑏𝑟𝑒𝑎𝑘𝑒𝑣𝑒𝑛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𝑏𝑟𝑒𝑎𝑘𝑒𝑣𝑒𝑛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we assume that sales volume is normally distributed with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𝑝𝑟𝑜𝑓𝑖𝑡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𝑉𝐶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the CDF of the standard normal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9F-97CD-478E-A4EF-81265DD66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FACD-F11D-47AF-BD22-EB31F437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CB24-5DD8-4897-9345-12391444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5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120C-D2B6-4D09-8679-EF14F8A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Breakeven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9F-97CD-478E-A4EF-81265DD66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Now, everything is in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𝑏𝑟𝑒𝑎𝑘𝑒𝑣𝑒𝑛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𝑏𝑟𝑒𝑎𝑘𝑒𝑣𝑒𝑛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If we assume that sales volume is uniformly distributed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𝑝𝑟𝑜𝑓𝑖𝑡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𝑉𝐶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9F-97CD-478E-A4EF-81265DD66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FACD-F11D-47AF-BD22-EB31F437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CB24-5DD8-4897-9345-12391444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358-F477-4EF9-8810-4180392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1E33C-75D5-49A8-A137-40CC87E15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What is the Breakeven point?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What is the probability of breaking even if sales volume is normally distributed with a mean of 160 and a standard deviation of 25 units?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What is the probability of breaking even if sales volume is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20,300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1E33C-75D5-49A8-A137-40CC87E15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79EBF-90C4-436F-A593-B04FFB29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17747-C15F-4AF6-8344-85A99EF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E2C7BF-343B-4CC4-A1E8-647F6D4F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54352"/>
              </p:ext>
            </p:extLst>
          </p:nvPr>
        </p:nvGraphicFramePr>
        <p:xfrm>
          <a:off x="2032000" y="225323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6822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5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Costs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93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358-F477-4EF9-8810-4180392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33C-75D5-49A8-A137-40CC87E1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79EBF-90C4-436F-A593-B04FFB29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17747-C15F-4AF6-8344-85A99EF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BE2C7BF-343B-4CC4-A1E8-647F6D4F5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150095"/>
                  </p:ext>
                </p:extLst>
              </p:nvPr>
            </p:nvGraphicFramePr>
            <p:xfrm>
              <a:off x="2032000" y="2428346"/>
              <a:ext cx="8128000" cy="2858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9833">
                      <a:extLst>
                        <a:ext uri="{9D8B030D-6E8A-4147-A177-3AD203B41FA5}">
                          <a16:colId xmlns:a16="http://schemas.microsoft.com/office/drawing/2014/main" val="1816822443"/>
                        </a:ext>
                      </a:extLst>
                    </a:gridCol>
                    <a:gridCol w="4848167">
                      <a:extLst>
                        <a:ext uri="{9D8B030D-6E8A-4147-A177-3AD203B41FA5}">
                          <a16:colId xmlns:a16="http://schemas.microsoft.com/office/drawing/2014/main" val="362950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490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Selling Price per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018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Costs per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051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Fixed Costs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$5,000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94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Breakeven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5,000/(40-12) = 179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70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179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160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.776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=</a:t>
                          </a:r>
                          <a:r>
                            <a:rPr lang="en-US" baseline="0" dirty="0"/>
                            <a:t> 22,36%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531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179−20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300−20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dirty="0"/>
                            <a:t> = 43.21%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469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BE2C7BF-343B-4CC4-A1E8-647F6D4F5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150095"/>
                  </p:ext>
                </p:extLst>
              </p:nvPr>
            </p:nvGraphicFramePr>
            <p:xfrm>
              <a:off x="2032000" y="2428346"/>
              <a:ext cx="8128000" cy="2858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9833">
                      <a:extLst>
                        <a:ext uri="{9D8B030D-6E8A-4147-A177-3AD203B41FA5}">
                          <a16:colId xmlns:a16="http://schemas.microsoft.com/office/drawing/2014/main" val="1816822443"/>
                        </a:ext>
                      </a:extLst>
                    </a:gridCol>
                    <a:gridCol w="4848167">
                      <a:extLst>
                        <a:ext uri="{9D8B030D-6E8A-4147-A177-3AD203B41FA5}">
                          <a16:colId xmlns:a16="http://schemas.microsoft.com/office/drawing/2014/main" val="362950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490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Selling Price per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018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Costs per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051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Fixed Costs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$5,000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94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Breakeven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5,000/(40-12) = 179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7071351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714" t="-373171" r="-503" b="-1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531154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 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714" t="-467470" r="-503" b="-6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9469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3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9793-0884-4B26-8E89-7DE8B292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D7D1-6CE4-4F87-B4B3-1E41B1CC8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5390-379C-46CB-928A-2DD4C3FA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3D6A-7DC7-4B01-9BFD-5AF46BBD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1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0E80-BA3E-435C-8E18-5B91091F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3774-98D8-439A-B75D-90768BCC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sensitive is our analysis to our assumptions?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will happen if</a:t>
            </a:r>
          </a:p>
          <a:p>
            <a:pPr lvl="1"/>
            <a:r>
              <a:rPr lang="en-US" dirty="0"/>
              <a:t>Quantity of unit sold decreases?</a:t>
            </a:r>
          </a:p>
          <a:p>
            <a:pPr lvl="1"/>
            <a:r>
              <a:rPr lang="en-US" dirty="0"/>
              <a:t>Prices changes?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8DFE-06B5-4215-902B-3B298DA9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9980-3761-43E4-AA8B-BC969F77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358-F477-4EF9-8810-4180392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33C-75D5-49A8-A137-40CC87E1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 us use the same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would happen if price decrease by 10%?</a:t>
            </a:r>
          </a:p>
          <a:p>
            <a:pPr lvl="1"/>
            <a:r>
              <a:rPr lang="en-US" dirty="0"/>
              <a:t>How would it change the breakeven point?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79EBF-90C4-436F-A593-B04FFB29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17747-C15F-4AF6-8344-85A99EF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E2C7BF-343B-4CC4-A1E8-647F6D4F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2983"/>
              </p:ext>
            </p:extLst>
          </p:nvPr>
        </p:nvGraphicFramePr>
        <p:xfrm>
          <a:off x="2032000" y="242834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833">
                  <a:extLst>
                    <a:ext uri="{9D8B030D-6E8A-4147-A177-3AD203B41FA5}">
                      <a16:colId xmlns:a16="http://schemas.microsoft.com/office/drawing/2014/main" val="1816822443"/>
                    </a:ext>
                  </a:extLst>
                </a:gridCol>
                <a:gridCol w="4848167">
                  <a:extLst>
                    <a:ext uri="{9D8B030D-6E8A-4147-A177-3AD203B41FA5}">
                      <a16:colId xmlns:a16="http://schemas.microsoft.com/office/drawing/2014/main" val="36295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Costs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Breakeven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5,000/(40-12) = 179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3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D358-F477-4EF9-8810-4180392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33C-75D5-49A8-A137-40CC87E1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10% decrease in price increases the breakeven point by 16%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79EBF-90C4-436F-A593-B04FFB29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17747-C15F-4AF6-8344-85A99EF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E2C7BF-343B-4CC4-A1E8-647F6D4F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37274"/>
              </p:ext>
            </p:extLst>
          </p:nvPr>
        </p:nvGraphicFramePr>
        <p:xfrm>
          <a:off x="2032000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833">
                  <a:extLst>
                    <a:ext uri="{9D8B030D-6E8A-4147-A177-3AD203B41FA5}">
                      <a16:colId xmlns:a16="http://schemas.microsoft.com/office/drawing/2014/main" val="1816822443"/>
                    </a:ext>
                  </a:extLst>
                </a:gridCol>
                <a:gridCol w="4848167">
                  <a:extLst>
                    <a:ext uri="{9D8B030D-6E8A-4147-A177-3AD203B41FA5}">
                      <a16:colId xmlns:a16="http://schemas.microsoft.com/office/drawing/2014/main" val="36295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selling Price (10% 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Costs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5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Breakeven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5,000/(40-12) = 179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Breakeven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5,000/(36-12) = 208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+16.2%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9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79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E98A-73A4-4492-9EDD-80D2506F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FA0D8-A12E-4E4A-A593-100E7848C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Sensitivity analysis of the impact of changes in sales / contribution margin on operating income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Operating leverage highlights the impact of fixed cost on that analysis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Degree of operating leverage (DOL)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𝐷𝑂𝐿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𝐶𝑜𝑛𝑡𝑟𝑖𝑏𝑢𝑡𝑖𝑜𝑛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𝑀𝑎𝑟𝑔𝑖𝑛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𝑂𝑝𝑒𝑟𝑎𝑡𝑖𝑛𝑔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𝑝𝑟𝑜𝑓𝑖𝑡𝑠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𝐷𝑂𝐿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FA0D8-A12E-4E4A-A593-100E7848C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CF242-C7FD-4C93-8B35-04EFAA73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4278C-D523-40D3-B0FC-1266CA3E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5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71EB-8CCC-4CFF-9793-1D8F13A1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F0A-0B3F-41FA-A764-5AE05D1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the DOL and the effect on profit if sales increase by 100 units (10%)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C2898-E1B2-40E1-B22F-DD789F5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40D8-EB8F-48FA-9636-CF92240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D68233-E479-42D4-876E-858B6B5F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789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51487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8390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64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Tech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Tech Firm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8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4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Anticipated Sales  (units)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6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30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71EB-8CCC-4CFF-9793-1D8F13A1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F0A-0B3F-41FA-A764-5AE05D1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C2898-E1B2-40E1-B22F-DD789F5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40D8-EB8F-48FA-9636-CF92240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D68233-E479-42D4-876E-858B6B5F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13862"/>
              </p:ext>
            </p:extLst>
          </p:nvPr>
        </p:nvGraphicFramePr>
        <p:xfrm>
          <a:off x="2032000" y="2316480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51487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8390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64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Tech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Tech Firm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8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 Price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4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Anticipated Sales  (units)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Operating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6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Effect on profit if sales increase by 100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$4,000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8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19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FBEB-6037-4B18-A765-3D463250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1A2-AC47-4E31-BE26-88C54077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have tools to understand how costs behave.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Estimating cost functions can be done using quantitative methods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r>
              <a:rPr lang="en-US" dirty="0"/>
              <a:t>Or other fancy prediction methods you like</a:t>
            </a:r>
          </a:p>
          <a:p>
            <a:pPr lvl="1"/>
            <a:r>
              <a:rPr lang="en-US" dirty="0"/>
              <a:t>But always need to interpret the results and use economic intuition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have tools to understand how profits behave</a:t>
            </a:r>
          </a:p>
          <a:p>
            <a:pPr lvl="1"/>
            <a:r>
              <a:rPr lang="en-US" dirty="0"/>
              <a:t>Breakeven analysis gives important information for strategic decision</a:t>
            </a:r>
          </a:p>
          <a:p>
            <a:pPr lvl="1"/>
            <a:r>
              <a:rPr lang="en-US" dirty="0"/>
              <a:t>Uncertainty can be captured and sensitivity analysis allows to plan for different scenarios</a:t>
            </a:r>
          </a:p>
          <a:p>
            <a:pPr lvl="1"/>
            <a:r>
              <a:rPr lang="en-US" dirty="0"/>
              <a:t>Don’t forget about operating leverage!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7217-542C-4AFF-B829-8CFA53EB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8795-4A34-4B94-BE9B-2820BF59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7DFC-E4CB-43D7-85D9-7DC7123D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22B9-34D0-4149-83E3-C321E1E9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2B9-0105-4A66-80EE-2AC67F19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EC95FD5-62CF-4EB5-9505-026B42EC8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273" y="211836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FC37859-47D0-46B8-9D78-6C262D800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273" y="356616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5CDED29-EA95-4EB9-B33C-126B2C50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473" y="1737360"/>
            <a:ext cx="1435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+mn-lt"/>
              </a:rPr>
              <a:t>Pure fixed cost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308273E-84C9-4F1A-813D-258DCDF6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929" y="2077251"/>
            <a:ext cx="508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cos</a:t>
            </a:r>
            <a:r>
              <a:rPr lang="en-US" sz="1400" dirty="0"/>
              <a:t>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A26DF55D-C63D-43FE-B5D5-3BAB89D5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73" y="3522292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volume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BE43524-FE42-4BA9-8783-97AE91A05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273" y="2804160"/>
            <a:ext cx="1600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2DEAA8A-8DEF-4238-98A8-48F59211F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873" y="211836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242F74B-944E-419E-BB72-24666966A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873" y="356616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B82A138A-5C1D-46E3-9853-C3488E47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73" y="1737360"/>
            <a:ext cx="170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+mn-lt"/>
              </a:rPr>
              <a:t>Pure variable cost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A03ADFAF-5BD0-4D75-94E4-0ECD646B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600" y="2118360"/>
            <a:ext cx="525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cost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071DC270-3A21-4883-9AA8-32DE37CD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073" y="3522292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volume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F3A9CB0-F33A-4141-8BC4-DABB9FEFD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9873" y="2804160"/>
            <a:ext cx="16002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41">
            <a:extLst>
              <a:ext uri="{FF2B5EF4-FFF2-40B4-BE49-F238E27FC236}">
                <a16:creationId xmlns:a16="http://schemas.microsoft.com/office/drawing/2014/main" id="{53AE365A-74FA-4961-8CBE-F30DB99F5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073" y="211836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42">
            <a:extLst>
              <a:ext uri="{FF2B5EF4-FFF2-40B4-BE49-F238E27FC236}">
                <a16:creationId xmlns:a16="http://schemas.microsoft.com/office/drawing/2014/main" id="{A1D326ED-67C2-4D9D-9066-871E1FBA4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073" y="356616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Text Box 43">
            <a:extLst>
              <a:ext uri="{FF2B5EF4-FFF2-40B4-BE49-F238E27FC236}">
                <a16:creationId xmlns:a16="http://schemas.microsoft.com/office/drawing/2014/main" id="{747A0703-9D4D-4609-BE1C-4B9BD547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673" y="1762760"/>
            <a:ext cx="14370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+mn-lt"/>
              </a:rPr>
              <a:t>Step-fixed cost</a:t>
            </a:r>
          </a:p>
        </p:txBody>
      </p:sp>
      <p:sp>
        <p:nvSpPr>
          <p:cNvPr id="21" name="Text Box 44">
            <a:extLst>
              <a:ext uri="{FF2B5EF4-FFF2-40B4-BE49-F238E27FC236}">
                <a16:creationId xmlns:a16="http://schemas.microsoft.com/office/drawing/2014/main" id="{1C754A94-39C2-4F91-9487-A9CDD09E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28" y="2102087"/>
            <a:ext cx="525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cost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9ED5B6BF-B4C8-4E48-943C-009FE353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273" y="3522292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volume</a:t>
            </a:r>
          </a:p>
        </p:txBody>
      </p:sp>
      <p:sp>
        <p:nvSpPr>
          <p:cNvPr id="23" name="Line 46">
            <a:extLst>
              <a:ext uri="{FF2B5EF4-FFF2-40B4-BE49-F238E27FC236}">
                <a16:creationId xmlns:a16="http://schemas.microsoft.com/office/drawing/2014/main" id="{A685DBA9-5DCA-47D5-8D62-97F1966FB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073" y="3261360"/>
            <a:ext cx="441325" cy="11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4" name="Line 47">
            <a:extLst>
              <a:ext uri="{FF2B5EF4-FFF2-40B4-BE49-F238E27FC236}">
                <a16:creationId xmlns:a16="http://schemas.microsoft.com/office/drawing/2014/main" id="{3502B022-4673-4660-8916-A4AF574CD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273" y="4469024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EE4D6BE6-2E7D-485B-AE3B-D3F229DFE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273" y="591682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F57E7859-FABE-409E-AD7F-8EA3D474E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073" y="3972137"/>
            <a:ext cx="17396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+mn-lt"/>
              </a:rPr>
              <a:t>Semi-variable cost</a:t>
            </a: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5DA0D457-44B3-4B34-9AA6-041621E2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929" y="4469023"/>
            <a:ext cx="525272" cy="34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cost</a:t>
            </a:r>
          </a:p>
        </p:txBody>
      </p:sp>
      <p:sp>
        <p:nvSpPr>
          <p:cNvPr id="28" name="Text Box 51">
            <a:extLst>
              <a:ext uri="{FF2B5EF4-FFF2-40B4-BE49-F238E27FC236}">
                <a16:creationId xmlns:a16="http://schemas.microsoft.com/office/drawing/2014/main" id="{13F2C0AF-CA70-40E9-9AAD-DB1AB2B1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073" y="5872956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volume</a:t>
            </a:r>
          </a:p>
        </p:txBody>
      </p:sp>
      <p:sp>
        <p:nvSpPr>
          <p:cNvPr id="29" name="Line 52">
            <a:extLst>
              <a:ext uri="{FF2B5EF4-FFF2-40B4-BE49-F238E27FC236}">
                <a16:creationId xmlns:a16="http://schemas.microsoft.com/office/drawing/2014/main" id="{28E399AE-9234-4455-AAC6-5A4835126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5273" y="4545224"/>
            <a:ext cx="1828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30" name="Line 53">
            <a:extLst>
              <a:ext uri="{FF2B5EF4-FFF2-40B4-BE49-F238E27FC236}">
                <a16:creationId xmlns:a16="http://schemas.microsoft.com/office/drawing/2014/main" id="{B5C06134-DE84-4B3C-8843-9D8AD6AE5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873" y="4469024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31" name="Line 54">
            <a:extLst>
              <a:ext uri="{FF2B5EF4-FFF2-40B4-BE49-F238E27FC236}">
                <a16:creationId xmlns:a16="http://schemas.microsoft.com/office/drawing/2014/main" id="{2C1CBB24-B7FD-4C16-9C17-4372B55EB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873" y="591682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32" name="Text Box 55">
            <a:extLst>
              <a:ext uri="{FF2B5EF4-FFF2-40B4-BE49-F238E27FC236}">
                <a16:creationId xmlns:a16="http://schemas.microsoft.com/office/drawing/2014/main" id="{308A3033-BAB0-4658-BF2D-D35BEBB8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073" y="3961024"/>
            <a:ext cx="15072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+mn-lt"/>
              </a:rPr>
              <a:t>Curvilinear cost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0974ABBC-1CC3-4D72-B57E-17D8FE7ED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118" y="4469023"/>
            <a:ext cx="525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cost</a:t>
            </a: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AF057EE6-08C2-4C5F-9C37-491893E9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873" y="5872956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volume</a:t>
            </a:r>
          </a:p>
        </p:txBody>
      </p:sp>
      <p:sp>
        <p:nvSpPr>
          <p:cNvPr id="35" name="Line 59">
            <a:extLst>
              <a:ext uri="{FF2B5EF4-FFF2-40B4-BE49-F238E27FC236}">
                <a16:creationId xmlns:a16="http://schemas.microsoft.com/office/drawing/2014/main" id="{BCA07EBC-F538-4EC0-894E-4A637BC0E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945" y="4457912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60">
            <a:extLst>
              <a:ext uri="{FF2B5EF4-FFF2-40B4-BE49-F238E27FC236}">
                <a16:creationId xmlns:a16="http://schemas.microsoft.com/office/drawing/2014/main" id="{2423103F-5117-45AE-ADE1-337ED2160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8945" y="590571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49EABD4C-027E-4D1D-80DC-5DA2DD8A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273" y="3961024"/>
            <a:ext cx="1434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+mn-lt"/>
              </a:rPr>
              <a:t>Learning curve</a:t>
            </a:r>
          </a:p>
        </p:txBody>
      </p:sp>
      <p:sp>
        <p:nvSpPr>
          <p:cNvPr id="38" name="Text Box 62">
            <a:extLst>
              <a:ext uri="{FF2B5EF4-FFF2-40B4-BE49-F238E27FC236}">
                <a16:creationId xmlns:a16="http://schemas.microsoft.com/office/drawing/2014/main" id="{0B503E93-BF02-40FB-928B-6AE78C4C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189" y="4472032"/>
            <a:ext cx="525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cost</a:t>
            </a:r>
          </a:p>
        </p:txBody>
      </p:sp>
      <p:sp>
        <p:nvSpPr>
          <p:cNvPr id="39" name="Text Box 63">
            <a:extLst>
              <a:ext uri="{FF2B5EF4-FFF2-40B4-BE49-F238E27FC236}">
                <a16:creationId xmlns:a16="http://schemas.microsoft.com/office/drawing/2014/main" id="{B119E881-9DA9-495D-A568-38121320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270" y="5872956"/>
            <a:ext cx="8047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+mn-lt"/>
              </a:rPr>
              <a:t>volume</a:t>
            </a:r>
          </a:p>
        </p:txBody>
      </p:sp>
      <p:sp>
        <p:nvSpPr>
          <p:cNvPr id="40" name="Line 71">
            <a:extLst>
              <a:ext uri="{FF2B5EF4-FFF2-40B4-BE49-F238E27FC236}">
                <a16:creationId xmlns:a16="http://schemas.microsoft.com/office/drawing/2014/main" id="{9A7A34C7-D75F-492C-A87E-F6356789A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7473" y="2651760"/>
            <a:ext cx="441325" cy="11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72">
            <a:extLst>
              <a:ext uri="{FF2B5EF4-FFF2-40B4-BE49-F238E27FC236}">
                <a16:creationId xmlns:a16="http://schemas.microsoft.com/office/drawing/2014/main" id="{3DE9E6B9-8E3F-4959-8248-042591B75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273" y="2956560"/>
            <a:ext cx="441325" cy="11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73">
            <a:extLst>
              <a:ext uri="{FF2B5EF4-FFF2-40B4-BE49-F238E27FC236}">
                <a16:creationId xmlns:a16="http://schemas.microsoft.com/office/drawing/2014/main" id="{8C817DDF-EE29-4745-BCCE-AABF074A2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4673" y="2346960"/>
            <a:ext cx="441325" cy="11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74">
            <a:extLst>
              <a:ext uri="{FF2B5EF4-FFF2-40B4-BE49-F238E27FC236}">
                <a16:creationId xmlns:a16="http://schemas.microsoft.com/office/drawing/2014/main" id="{F7069EDA-CCA4-4276-B29B-67BB7F82D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9873" y="5383424"/>
            <a:ext cx="533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4" name="Line 75">
            <a:extLst>
              <a:ext uri="{FF2B5EF4-FFF2-40B4-BE49-F238E27FC236}">
                <a16:creationId xmlns:a16="http://schemas.microsoft.com/office/drawing/2014/main" id="{14C7454B-45E5-4BF1-9567-A1A591E63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273" y="5002424"/>
            <a:ext cx="914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73DE36F3-286B-4565-870D-17F3A335F381}"/>
              </a:ext>
            </a:extLst>
          </p:cNvPr>
          <p:cNvSpPr>
            <a:spLocks/>
          </p:cNvSpPr>
          <p:nvPr/>
        </p:nvSpPr>
        <p:spPr bwMode="auto">
          <a:xfrm>
            <a:off x="4869873" y="5002424"/>
            <a:ext cx="13716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28" y="384"/>
              </a:cxn>
              <a:cxn ang="0">
                <a:pos x="864" y="0"/>
              </a:cxn>
            </a:cxnLst>
            <a:rect l="0" t="0" r="r" b="b"/>
            <a:pathLst>
              <a:path w="864" h="576">
                <a:moveTo>
                  <a:pt x="0" y="576"/>
                </a:moveTo>
                <a:cubicBezTo>
                  <a:pt x="192" y="528"/>
                  <a:pt x="384" y="480"/>
                  <a:pt x="528" y="384"/>
                </a:cubicBezTo>
                <a:cubicBezTo>
                  <a:pt x="672" y="288"/>
                  <a:pt x="768" y="144"/>
                  <a:pt x="864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46" name="Freeform 79">
            <a:extLst>
              <a:ext uri="{FF2B5EF4-FFF2-40B4-BE49-F238E27FC236}">
                <a16:creationId xmlns:a16="http://schemas.microsoft.com/office/drawing/2014/main" id="{BA18D6C2-D122-4136-85B0-F35A4D2BA002}"/>
              </a:ext>
            </a:extLst>
          </p:cNvPr>
          <p:cNvSpPr>
            <a:spLocks/>
          </p:cNvSpPr>
          <p:nvPr/>
        </p:nvSpPr>
        <p:spPr bwMode="auto">
          <a:xfrm>
            <a:off x="7563070" y="4926224"/>
            <a:ext cx="15240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336" y="240"/>
              </a:cxn>
              <a:cxn ang="0">
                <a:pos x="960" y="0"/>
              </a:cxn>
            </a:cxnLst>
            <a:rect l="0" t="0" r="r" b="b"/>
            <a:pathLst>
              <a:path w="960" h="576">
                <a:moveTo>
                  <a:pt x="0" y="576"/>
                </a:moveTo>
                <a:cubicBezTo>
                  <a:pt x="88" y="456"/>
                  <a:pt x="176" y="336"/>
                  <a:pt x="336" y="240"/>
                </a:cubicBezTo>
                <a:cubicBezTo>
                  <a:pt x="496" y="144"/>
                  <a:pt x="728" y="72"/>
                  <a:pt x="96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8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B5E2-7604-40B7-BF0F-E09BDC5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Assume that costs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Standard Cost Method</a:t>
                </a:r>
              </a:p>
              <a:p>
                <a:pPr lvl="1"/>
                <a:r>
                  <a:rPr lang="en-US" dirty="0"/>
                  <a:t>Gather information and estimate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Analysis of individual cost items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Visual fit</a:t>
                </a:r>
              </a:p>
              <a:p>
                <a:pPr lvl="1"/>
                <a:r>
                  <a:rPr lang="en-US" dirty="0"/>
                  <a:t>scatter plot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B84F-F5FD-4163-AA7B-F96276F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6D8-B2C3-474C-9159-1CF63AD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B5E2-7604-40B7-BF0F-E09BDC5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Regression Analysis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Dependent Variable (Cost)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Independent Variable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Fixed portion of the cost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Variable portion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1 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B84F-F5FD-4163-AA7B-F96276F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6D8-B2C3-474C-9159-1CF63AD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B5E2-7604-40B7-BF0F-E09BDC5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You can add more stuff: Multiple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Variable portion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1 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Variable portion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1 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DB1DE-1F28-4919-A93A-8C447D3AC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B84F-F5FD-4163-AA7B-F96276F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6D8-B2C3-474C-9159-1CF63AD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29DB-D880-4F85-9FA9-CF83CE2C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702A-0480-49B8-9497-3E8E76CE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use regression analysis for?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Classifying total costs into variable and fixed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Separating total OH into FOH and VOH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Estimating manufacturing input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Estimating OH consumption patterns and selecting OH allocation 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multiple bases to allocate OH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FF1B8-7265-486A-B899-07ABB70A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Mario Milone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C7694-02B3-420B-9950-D5D4771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69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2576</Words>
  <Application>Microsoft Office PowerPoint</Application>
  <PresentationFormat>Widescreen</PresentationFormat>
  <Paragraphs>854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Retrospect</vt:lpstr>
      <vt:lpstr>Strategic Cost Management &amp; New Technologies</vt:lpstr>
      <vt:lpstr>Session 3 Cost-Volume Profit</vt:lpstr>
      <vt:lpstr>Outline</vt:lpstr>
      <vt:lpstr>Estimating Cost Functions</vt:lpstr>
      <vt:lpstr>Cost Behavior</vt:lpstr>
      <vt:lpstr>Estimating Cost Functions</vt:lpstr>
      <vt:lpstr>Estimating Cost Functions</vt:lpstr>
      <vt:lpstr>Estimating Cost Functions</vt:lpstr>
      <vt:lpstr>Estimating Cost Functions</vt:lpstr>
      <vt:lpstr>Estimating Cost Functions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CVP Analysis</vt:lpstr>
      <vt:lpstr>CVP Analysis</vt:lpstr>
      <vt:lpstr>CVP Analysis - Outline</vt:lpstr>
      <vt:lpstr>Breakeven Analysis</vt:lpstr>
      <vt:lpstr>Example 1</vt:lpstr>
      <vt:lpstr>Example 1</vt:lpstr>
      <vt:lpstr>Example 1</vt:lpstr>
      <vt:lpstr>Example 1</vt:lpstr>
      <vt:lpstr>Example 1</vt:lpstr>
      <vt:lpstr>Breakeven Analysis – Multiple Products</vt:lpstr>
      <vt:lpstr>Example 2 – Multiple Products</vt:lpstr>
      <vt:lpstr>Example 2 – Multiple Products</vt:lpstr>
      <vt:lpstr>Breakeven Under Uncertainty</vt:lpstr>
      <vt:lpstr>Breakeven Under Uncertainty</vt:lpstr>
      <vt:lpstr>Breakeven Under Uncertainty</vt:lpstr>
      <vt:lpstr>Example</vt:lpstr>
      <vt:lpstr>Example</vt:lpstr>
      <vt:lpstr>Sensitivity Analysis</vt:lpstr>
      <vt:lpstr>Example</vt:lpstr>
      <vt:lpstr>Example</vt:lpstr>
      <vt:lpstr>Operating Leverage</vt:lpstr>
      <vt:lpstr>Example</vt:lpstr>
      <vt:lpstr>Example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2020-03-15T23:52:47Z</dcterms:created>
  <dcterms:modified xsi:type="dcterms:W3CDTF">2020-04-16T15:39:19Z</dcterms:modified>
</cp:coreProperties>
</file>