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12192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92DB5-F8A6-21E1-FB95-26D121796146}">
  <a:tblStyle styleId="{44C92DB5-F8A6-21E1-FB95-26D121796146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FF0431F-1881-0B1D-1FAC-BD693A0E34BE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C8F7E-7AD1-48A0-BC1C-89613914C85F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F24E9-ECCD-428D-B014-0425654C3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F24E9-ECCD-428D-B014-0425654C3C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399" cy="29609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0" y="4308766"/>
            <a:ext cx="10058399" cy="12898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8"/>
          <p:cNvCxnSpPr>
            <a:cxnSpLocks/>
          </p:cNvCxnSpPr>
          <p:nvPr/>
        </p:nvCxnSpPr>
        <p:spPr bwMode="auto">
          <a:xfrm>
            <a:off x="1158239" y="404109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097280" y="6459784"/>
            <a:ext cx="2468040" cy="3651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414777"/>
            <a:ext cx="2628900" cy="575742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414777"/>
            <a:ext cx="7734299" cy="5757421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9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9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8"/>
          <p:cNvCxnSpPr>
            <a:cxnSpLocks/>
          </p:cNvCxnSpPr>
          <p:nvPr/>
        </p:nvCxnSpPr>
        <p:spPr bwMode="auto">
          <a:xfrm>
            <a:off x="1207657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97278" y="1845733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7920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6051"/>
            <a:ext cx="4937760" cy="73628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97280" y="2582334"/>
            <a:ext cx="4937760" cy="337819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17920" y="1846051"/>
            <a:ext cx="4937760" cy="73628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7920" y="2582334"/>
            <a:ext cx="4937760" cy="337819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5"/>
          <p:cNvSpPr/>
          <p:nvPr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pic>
        <p:nvPicPr>
          <p:cNvPr id="8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15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4040070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457200" y="594357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926080"/>
            <a:ext cx="3200400" cy="337912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00600" y="6459784"/>
            <a:ext cx="4648199" cy="36512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 bwMode="auto">
          <a:xfrm>
            <a:off x="0" y="4952999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/>
          <p:cNvSpPr/>
          <p:nvPr/>
        </p:nvSpPr>
        <p:spPr bwMode="auto">
          <a:xfrm>
            <a:off x="14" y="491507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1097280" y="5074920"/>
            <a:ext cx="10113263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4" y="0"/>
            <a:ext cx="12191985" cy="4915075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97280" y="5907022"/>
            <a:ext cx="10113263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pic>
        <p:nvPicPr>
          <p:cNvPr id="11" name="Picture 9" descr="A close up of a sign&#10;&#10;Description automatically generated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0" y="6400800"/>
            <a:ext cx="1219199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8"/>
          <p:cNvSpPr/>
          <p:nvPr/>
        </p:nvSpPr>
        <p:spPr bwMode="auto">
          <a:xfrm>
            <a:off x="0" y="6334315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286602"/>
            <a:ext cx="10058399" cy="1450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5733"/>
            <a:ext cx="1005839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686184" y="6459784"/>
            <a:ext cx="48228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0457" y="6459784"/>
            <a:ext cx="1312024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AF1B4E-90EC-4A51-B6E5-B702C054ECB0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1193531" y="17378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633999" y="4550229"/>
            <a:ext cx="10909073" cy="1057655"/>
          </a:xfrm>
        </p:spPr>
        <p:txBody>
          <a:bodyPr/>
          <a:lstStyle/>
          <a:p>
            <a:pPr>
              <a:defRPr/>
            </a:pPr>
            <a:r>
              <a:rPr lang="en-US" sz="4300">
                <a:cs typeface="Segoe UI"/>
              </a:rPr>
              <a:t>Strategic Cost Management</a:t>
            </a:r>
            <a:br>
              <a:rPr lang="en-US" sz="4300">
                <a:cs typeface="Segoe UI"/>
              </a:rPr>
            </a:br>
            <a:r>
              <a:rPr lang="en-US" sz="4300">
                <a:cs typeface="Segoe UI"/>
              </a:rPr>
              <a:t>&amp; New Technologies</a:t>
            </a:r>
            <a:endParaRPr sz="720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633999" y="5727515"/>
            <a:ext cx="10925101" cy="515476"/>
          </a:xfrm>
        </p:spPr>
        <p:txBody>
          <a:bodyPr/>
          <a:lstStyle/>
          <a:p>
            <a:pPr>
              <a:defRPr/>
            </a:pPr>
            <a:r>
              <a:rPr lang="en-GB" sz="2000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Prof. Mario Milone								MGT(P)495</a:t>
            </a:r>
            <a:endParaRPr/>
          </a:p>
        </p:txBody>
      </p:sp>
      <p:pic>
        <p:nvPicPr>
          <p:cNvPr id="6" name="Graphic 6" descr="Head with gears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5458" y="1199004"/>
            <a:ext cx="2484888" cy="2484888"/>
          </a:xfrm>
          <a:prstGeom prst="rect">
            <a:avLst/>
          </a:prstGeom>
        </p:spPr>
      </p:pic>
      <p:pic>
        <p:nvPicPr>
          <p:cNvPr id="7" name="Graphic 4" descr="Databas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36064" y="1203042"/>
            <a:ext cx="2476811" cy="2476811"/>
          </a:xfrm>
          <a:prstGeom prst="rect">
            <a:avLst/>
          </a:prstGeom>
        </p:spPr>
      </p:pic>
      <p:pic>
        <p:nvPicPr>
          <p:cNvPr id="8" name="Graphic 8" descr="Statistics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28593" y="1185940"/>
            <a:ext cx="2511016" cy="2511016"/>
          </a:xfrm>
          <a:prstGeom prst="rect">
            <a:avLst/>
          </a:prstGeom>
        </p:spPr>
      </p:pic>
      <p:pic>
        <p:nvPicPr>
          <p:cNvPr id="9" name="Graphic 10" descr="Decision chart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055327" y="1197575"/>
            <a:ext cx="2487746" cy="2487746"/>
          </a:xfrm>
          <a:prstGeom prst="rect">
            <a:avLst/>
          </a:prstGeom>
        </p:spPr>
      </p:pic>
      <p:pic>
        <p:nvPicPr>
          <p:cNvPr id="10" name="Picture 12" descr="A close up of a sign&#10;&#10;Description automatically generated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405848" y="4657913"/>
            <a:ext cx="3152153" cy="842285"/>
          </a:xfrm>
          <a:prstGeom prst="rect">
            <a:avLst/>
          </a:prstGeom>
        </p:spPr>
      </p:pic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© Mario Milone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  <a:endCxn id="5" idx="0"/>
          </p:cNvCxnSpPr>
          <p:nvPr/>
        </p:nvCxnSpPr>
        <p:spPr bwMode="auto">
          <a:xfrm rot="5399976">
            <a:off x="5695326" y="2578023"/>
            <a:ext cx="1320162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  <a:endCxn id="7" idx="0"/>
          </p:cNvCxnSpPr>
          <p:nvPr/>
        </p:nvCxnSpPr>
        <p:spPr bwMode="auto">
          <a:xfrm>
            <a:off x="6355406" y="1917941"/>
            <a:ext cx="1956737" cy="1320162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endCxn id="9" idx="0"/>
          </p:cNvCxnSpPr>
          <p:nvPr/>
        </p:nvCxnSpPr>
        <p:spPr bwMode="auto">
          <a:xfrm>
            <a:off x="6355406" y="1917940"/>
            <a:ext cx="3762801" cy="1320163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Activity-Based Costing</a:t>
            </a:r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666101-BBB5-AAF7-FE76-4D22113F00AB}" type="slidenum">
              <a:rPr lang="en-US"/>
              <a:t>10</a:t>
            </a:fld>
            <a:endParaRPr lang="en-US"/>
          </a:p>
        </p:txBody>
      </p:sp>
      <p:cxnSp>
        <p:nvCxnSpPr>
          <p:cNvPr id="13" name="Straight Connector 12"/>
          <p:cNvCxnSpPr>
            <a:cxnSpLocks/>
            <a:stCxn id="14" idx="0"/>
            <a:endCxn id="15" idx="0"/>
          </p:cNvCxnSpPr>
          <p:nvPr/>
        </p:nvCxnSpPr>
        <p:spPr bwMode="auto">
          <a:xfrm rot="10799989" flipV="1">
            <a:off x="2493250" y="1917943"/>
            <a:ext cx="3862158" cy="132016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 bwMode="auto">
          <a:xfrm>
            <a:off x="2592608" y="4391230"/>
            <a:ext cx="2143125" cy="649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Product A</a:t>
            </a: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5283846" y="4434526"/>
            <a:ext cx="2143125" cy="649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Product B</a:t>
            </a:r>
          </a:p>
        </p:txBody>
      </p:sp>
      <p:sp>
        <p:nvSpPr>
          <p:cNvPr id="18" name="Flowchart: Alternate Process 17"/>
          <p:cNvSpPr/>
          <p:nvPr/>
        </p:nvSpPr>
        <p:spPr bwMode="auto">
          <a:xfrm>
            <a:off x="7975082" y="4434526"/>
            <a:ext cx="2143125" cy="649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Product Z</a:t>
            </a:r>
          </a:p>
        </p:txBody>
      </p:sp>
      <p:cxnSp>
        <p:nvCxnSpPr>
          <p:cNvPr id="14" name="Straight Connector 13"/>
          <p:cNvCxnSpPr>
            <a:cxnSpLocks/>
            <a:stCxn id="19" idx="0"/>
            <a:endCxn id="20" idx="0"/>
          </p:cNvCxnSpPr>
          <p:nvPr/>
        </p:nvCxnSpPr>
        <p:spPr bwMode="auto">
          <a:xfrm rot="16199969" flipH="1" flipV="1">
            <a:off x="4716960" y="1599656"/>
            <a:ext cx="1320160" cy="1956735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/>
          <p:cNvSpPr/>
          <p:nvPr/>
        </p:nvSpPr>
        <p:spPr bwMode="auto">
          <a:xfrm>
            <a:off x="4735734" y="1917943"/>
            <a:ext cx="3239346" cy="785828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800"/>
              <a:t>Overhead Costs</a:t>
            </a:r>
          </a:p>
        </p:txBody>
      </p:sp>
      <p:sp>
        <p:nvSpPr>
          <p:cNvPr id="21" name="Flowchart: Alternate Process 20"/>
          <p:cNvSpPr/>
          <p:nvPr/>
        </p:nvSpPr>
        <p:spPr bwMode="auto">
          <a:xfrm>
            <a:off x="5283846" y="5525571"/>
            <a:ext cx="2143125" cy="64943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Direct Material</a:t>
            </a:r>
          </a:p>
          <a:p>
            <a:pPr algn="ctr">
              <a:defRPr/>
            </a:pPr>
            <a:r>
              <a:t>Direct Labor</a:t>
            </a:r>
          </a:p>
        </p:txBody>
      </p:sp>
      <p:sp>
        <p:nvSpPr>
          <p:cNvPr id="22" name="Flowchart: Alternate Process 21"/>
          <p:cNvSpPr/>
          <p:nvPr/>
        </p:nvSpPr>
        <p:spPr bwMode="auto">
          <a:xfrm>
            <a:off x="2592608" y="5525571"/>
            <a:ext cx="2143125" cy="64943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Direct Material</a:t>
            </a:r>
          </a:p>
          <a:p>
            <a:pPr algn="ctr">
              <a:defRPr/>
            </a:pPr>
            <a:r>
              <a:t>Direct Labor</a:t>
            </a:r>
          </a:p>
        </p:txBody>
      </p:sp>
      <p:sp>
        <p:nvSpPr>
          <p:cNvPr id="23" name="Flowchart: Alternate Process 22"/>
          <p:cNvSpPr/>
          <p:nvPr/>
        </p:nvSpPr>
        <p:spPr bwMode="auto">
          <a:xfrm>
            <a:off x="7975082" y="5525571"/>
            <a:ext cx="2143125" cy="64943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Direct Material</a:t>
            </a:r>
          </a:p>
          <a:p>
            <a:pPr algn="ctr">
              <a:defRPr/>
            </a:pPr>
            <a:r>
              <a:t>Direct Labor</a:t>
            </a:r>
          </a:p>
        </p:txBody>
      </p:sp>
      <p:cxnSp>
        <p:nvCxnSpPr>
          <p:cNvPr id="24" name="Straight Connector 23"/>
          <p:cNvCxnSpPr>
            <a:cxnSpLocks/>
            <a:stCxn id="22" idx="0"/>
            <a:endCxn id="16" idx="2"/>
          </p:cNvCxnSpPr>
          <p:nvPr/>
        </p:nvCxnSpPr>
        <p:spPr bwMode="auto">
          <a:xfrm rot="16199969">
            <a:off x="3421716" y="5283117"/>
            <a:ext cx="484908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21" idx="0"/>
            <a:endCxn id="17" idx="2"/>
          </p:cNvCxnSpPr>
          <p:nvPr/>
        </p:nvCxnSpPr>
        <p:spPr bwMode="auto">
          <a:xfrm rot="16199969">
            <a:off x="6134600" y="5304764"/>
            <a:ext cx="441612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23" idx="0"/>
            <a:endCxn id="18" idx="2"/>
          </p:cNvCxnSpPr>
          <p:nvPr/>
        </p:nvCxnSpPr>
        <p:spPr bwMode="auto">
          <a:xfrm rot="16199969">
            <a:off x="8825838" y="5304764"/>
            <a:ext cx="441612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 bwMode="auto">
          <a:xfrm>
            <a:off x="1758749" y="3238104"/>
            <a:ext cx="1469001" cy="649431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Activity 1</a:t>
            </a:r>
          </a:p>
        </p:txBody>
      </p:sp>
      <p:sp>
        <p:nvSpPr>
          <p:cNvPr id="20" name="Flowchart: Alternate Process 19"/>
          <p:cNvSpPr/>
          <p:nvPr/>
        </p:nvSpPr>
        <p:spPr bwMode="auto">
          <a:xfrm>
            <a:off x="3664172" y="3238104"/>
            <a:ext cx="1469001" cy="649431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Activity 2</a:t>
            </a:r>
          </a:p>
        </p:txBody>
      </p:sp>
      <p:cxnSp>
        <p:nvCxnSpPr>
          <p:cNvPr id="27" name="Straight Connector 26"/>
          <p:cNvCxnSpPr>
            <a:cxnSpLocks/>
            <a:stCxn id="20" idx="2"/>
            <a:endCxn id="16" idx="0"/>
          </p:cNvCxnSpPr>
          <p:nvPr/>
        </p:nvCxnSpPr>
        <p:spPr bwMode="auto">
          <a:xfrm rot="5399976">
            <a:off x="3779575" y="3772132"/>
            <a:ext cx="503694" cy="73450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5" idx="2"/>
            <a:endCxn id="27" idx="1"/>
          </p:cNvCxnSpPr>
          <p:nvPr/>
        </p:nvCxnSpPr>
        <p:spPr bwMode="auto">
          <a:xfrm rot="5399976" flipV="1">
            <a:off x="2826863" y="3553922"/>
            <a:ext cx="503694" cy="1170922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  <a:stCxn id="28" idx="0"/>
            <a:endCxn id="17" idx="0"/>
          </p:cNvCxnSpPr>
          <p:nvPr/>
        </p:nvCxnSpPr>
        <p:spPr bwMode="auto">
          <a:xfrm rot="10799989" flipH="1" flipV="1">
            <a:off x="2493250" y="3887535"/>
            <a:ext cx="3862158" cy="54699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29" idx="0"/>
          </p:cNvCxnSpPr>
          <p:nvPr/>
        </p:nvCxnSpPr>
        <p:spPr bwMode="auto">
          <a:xfrm rot="5399976" flipV="1">
            <a:off x="5508792" y="871993"/>
            <a:ext cx="546990" cy="6578076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32" idx="0"/>
            <a:endCxn id="29" idx="1"/>
          </p:cNvCxnSpPr>
          <p:nvPr/>
        </p:nvCxnSpPr>
        <p:spPr bwMode="auto">
          <a:xfrm rot="5399976" flipV="1">
            <a:off x="5103545" y="3182663"/>
            <a:ext cx="546990" cy="1956735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stCxn id="27" idx="0"/>
            <a:endCxn id="30" idx="1"/>
          </p:cNvCxnSpPr>
          <p:nvPr/>
        </p:nvCxnSpPr>
        <p:spPr bwMode="auto">
          <a:xfrm rot="10799989" flipH="1" flipV="1">
            <a:off x="4398673" y="3887535"/>
            <a:ext cx="4672653" cy="54699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Alternate Process 4"/>
          <p:cNvSpPr/>
          <p:nvPr/>
        </p:nvSpPr>
        <p:spPr bwMode="auto">
          <a:xfrm>
            <a:off x="5620905" y="3238104"/>
            <a:ext cx="1469000" cy="649431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Activity 3</a:t>
            </a:r>
          </a:p>
        </p:txBody>
      </p:sp>
      <p:cxnSp>
        <p:nvCxnSpPr>
          <p:cNvPr id="33" name="Straight Connector 32"/>
          <p:cNvCxnSpPr>
            <a:cxnSpLocks/>
            <a:stCxn id="5" idx="2"/>
            <a:endCxn id="28" idx="1"/>
          </p:cNvCxnSpPr>
          <p:nvPr/>
        </p:nvCxnSpPr>
        <p:spPr bwMode="auto">
          <a:xfrm rot="5399976">
            <a:off x="4757942" y="2793765"/>
            <a:ext cx="503694" cy="2691234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  <a:stCxn id="35" idx="0"/>
            <a:endCxn id="31" idx="1"/>
          </p:cNvCxnSpPr>
          <p:nvPr/>
        </p:nvCxnSpPr>
        <p:spPr bwMode="auto">
          <a:xfrm rot="5399976" flipV="1">
            <a:off x="6081912" y="4161031"/>
            <a:ext cx="546990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  <a:stCxn id="33" idx="0"/>
            <a:endCxn id="32" idx="1"/>
          </p:cNvCxnSpPr>
          <p:nvPr/>
        </p:nvCxnSpPr>
        <p:spPr bwMode="auto">
          <a:xfrm rot="10799989" flipH="1" flipV="1">
            <a:off x="6355407" y="3887535"/>
            <a:ext cx="2715918" cy="54699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 bwMode="auto">
          <a:xfrm>
            <a:off x="7577644" y="3238104"/>
            <a:ext cx="1469000" cy="649431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Activity 4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9383707" y="3238104"/>
            <a:ext cx="1469000" cy="649431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Activity 5</a:t>
            </a:r>
          </a:p>
        </p:txBody>
      </p:sp>
      <p:cxnSp>
        <p:nvCxnSpPr>
          <p:cNvPr id="36" name="Straight Connector 35"/>
          <p:cNvCxnSpPr>
            <a:cxnSpLocks/>
            <a:stCxn id="7" idx="2"/>
          </p:cNvCxnSpPr>
          <p:nvPr/>
        </p:nvCxnSpPr>
        <p:spPr bwMode="auto">
          <a:xfrm rot="5399976" flipV="1">
            <a:off x="8418240" y="3781440"/>
            <a:ext cx="546989" cy="75918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  <a:stCxn id="9" idx="2"/>
          </p:cNvCxnSpPr>
          <p:nvPr/>
        </p:nvCxnSpPr>
        <p:spPr bwMode="auto">
          <a:xfrm rot="5399976">
            <a:off x="9321271" y="3637588"/>
            <a:ext cx="546988" cy="1046882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  <a:stCxn id="36" idx="0"/>
          </p:cNvCxnSpPr>
          <p:nvPr/>
        </p:nvCxnSpPr>
        <p:spPr bwMode="auto">
          <a:xfrm rot="10799989" flipV="1">
            <a:off x="6355406" y="3887535"/>
            <a:ext cx="1956737" cy="546989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7" idx="0"/>
          </p:cNvCxnSpPr>
          <p:nvPr/>
        </p:nvCxnSpPr>
        <p:spPr bwMode="auto">
          <a:xfrm rot="10799989" flipV="1">
            <a:off x="6355406" y="3887535"/>
            <a:ext cx="3762801" cy="546988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38" idx="0"/>
          </p:cNvCxnSpPr>
          <p:nvPr/>
        </p:nvCxnSpPr>
        <p:spPr bwMode="auto">
          <a:xfrm rot="5399976">
            <a:off x="5736311" y="1815396"/>
            <a:ext cx="503694" cy="4647972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9" idx="0"/>
          </p:cNvCxnSpPr>
          <p:nvPr/>
        </p:nvCxnSpPr>
        <p:spPr bwMode="auto">
          <a:xfrm rot="5399976">
            <a:off x="6639342" y="912364"/>
            <a:ext cx="503693" cy="6454036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Why Activity-Based Costing?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Instead of having a top</a:t>
            </a:r>
            <a:r>
              <a:rPr lang="en-US" dirty="0"/>
              <a:t>-</a:t>
            </a:r>
            <a:r>
              <a:rPr dirty="0"/>
              <a:t>down approach to determine cost pools, ABC </a:t>
            </a:r>
            <a:r>
              <a:rPr lang="en-US" dirty="0"/>
              <a:t>is more</a:t>
            </a:r>
            <a:r>
              <a:rPr dirty="0"/>
              <a:t> bottom</a:t>
            </a:r>
            <a:r>
              <a:rPr lang="en-US" dirty="0"/>
              <a:t>-</a:t>
            </a:r>
            <a:r>
              <a:rPr dirty="0"/>
              <a:t>up, starting from the activities.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The idea is that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Products consume activities</a:t>
            </a:r>
          </a:p>
          <a:p>
            <a:pPr lvl="1">
              <a:buFont typeface="Arial"/>
              <a:buChar char="•"/>
              <a:defRPr/>
            </a:pP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Activities consume resources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E8DA21-9B29-14DB-B2E9-A92478CC1ED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When to use ABC?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Significant indirect costs in proportion to direct costs</a:t>
            </a:r>
          </a:p>
          <a:p>
            <a:pPr>
              <a:buFont typeface="Arial"/>
              <a:buChar char="•"/>
              <a:defRPr/>
            </a:pPr>
            <a:r>
              <a:t> Complex products</a:t>
            </a:r>
          </a:p>
          <a:p>
            <a:pPr lvl="1">
              <a:buFont typeface="Arial"/>
              <a:buChar char="•"/>
              <a:defRPr/>
            </a:pPr>
            <a:r>
              <a:t>Many inputs and processes</a:t>
            </a:r>
          </a:p>
          <a:p>
            <a:pPr lvl="0">
              <a:buFont typeface="Arial"/>
              <a:buChar char="•"/>
              <a:defRPr/>
            </a:pPr>
            <a:r>
              <a:t> Heterogeneous products</a:t>
            </a:r>
          </a:p>
          <a:p>
            <a:pPr lvl="1">
              <a:buFont typeface="Arial"/>
              <a:buChar char="•"/>
              <a:defRPr/>
            </a:pPr>
            <a:r>
              <a:t>High-volume standard products as well as low-volume complex  products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Clues to move to ABC</a:t>
            </a:r>
          </a:p>
          <a:p>
            <a:pPr lvl="1">
              <a:buFont typeface="Arial"/>
              <a:buChar char="•"/>
              <a:defRPr/>
            </a:pPr>
            <a:r>
              <a:t>Low-volume products are profitable while high-volume ones are not</a:t>
            </a:r>
          </a:p>
          <a:p>
            <a:pPr lvl="1">
              <a:buFont typeface="Arial"/>
              <a:buChar char="•"/>
              <a:defRPr/>
            </a:pPr>
            <a:r>
              <a:t>Market prices seem at odd with costs</a:t>
            </a:r>
          </a:p>
          <a:p>
            <a:pPr lvl="1">
              <a:buFont typeface="Arial"/>
              <a:buChar char="•"/>
              <a:defRPr/>
            </a:pPr>
            <a:r>
              <a:t>Operations have changed but not the costing system</a:t>
            </a:r>
          </a:p>
          <a:p>
            <a:pPr lvl="1">
              <a:buFont typeface="Arial"/>
              <a:buChar char="•"/>
              <a:defRPr/>
            </a:pPr>
            <a:r>
              <a:t>Higher sales but decline in overall income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A9E64E-2E4E-756B-1170-DB8E683A809B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ABC -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 marL="305908" indent="-305908">
              <a:buAutoNum type="arabicPeriod"/>
              <a:defRPr/>
            </a:pPr>
            <a:r>
              <a:rPr dirty="0"/>
              <a:t>Identify the </a:t>
            </a:r>
            <a:r>
              <a:rPr b="1" dirty="0"/>
              <a:t>activities </a:t>
            </a:r>
            <a:r>
              <a:rPr dirty="0"/>
              <a:t>that consume the resources</a:t>
            </a:r>
          </a:p>
          <a:p>
            <a:pPr lvl="1">
              <a:defRPr/>
            </a:pPr>
            <a:r>
              <a:rPr dirty="0"/>
              <a:t>And determine the cost for each activities</a:t>
            </a:r>
          </a:p>
          <a:p>
            <a:pPr marL="305908" indent="-305908">
              <a:buAutoNum type="arabicPeriod"/>
              <a:defRPr/>
            </a:pPr>
            <a:endParaRPr dirty="0"/>
          </a:p>
          <a:p>
            <a:pPr marL="305908" indent="-305908">
              <a:buAutoNum type="arabicPeriod"/>
              <a:defRPr/>
            </a:pPr>
            <a:r>
              <a:rPr dirty="0"/>
              <a:t>Identify the </a:t>
            </a:r>
            <a:r>
              <a:rPr b="1" dirty="0"/>
              <a:t>cost drivers</a:t>
            </a:r>
            <a:r>
              <a:rPr dirty="0"/>
              <a:t> associated with each activity</a:t>
            </a:r>
          </a:p>
          <a:p>
            <a:pPr lvl="1">
              <a:defRPr/>
            </a:pPr>
            <a:r>
              <a:rPr dirty="0"/>
              <a:t>And determine their consumptions for each activity</a:t>
            </a:r>
          </a:p>
          <a:p>
            <a:pPr lvl="1">
              <a:defRPr/>
            </a:pPr>
            <a:r>
              <a:rPr dirty="0"/>
              <a:t>Note: Drivers </a:t>
            </a:r>
            <a:r>
              <a:rPr b="1" dirty="0"/>
              <a:t>cause </a:t>
            </a:r>
            <a:r>
              <a:rPr dirty="0"/>
              <a:t>activities</a:t>
            </a:r>
          </a:p>
          <a:p>
            <a:pPr marL="305908" lvl="0" indent="-305908">
              <a:buAutoNum type="arabicPeriod"/>
              <a:defRPr/>
            </a:pPr>
            <a:endParaRPr dirty="0"/>
          </a:p>
          <a:p>
            <a:pPr marL="305908" lvl="0" indent="-305908">
              <a:buAutoNum type="arabicPeriod"/>
              <a:defRPr/>
            </a:pPr>
            <a:r>
              <a:rPr dirty="0"/>
              <a:t>Compute the cost driver </a:t>
            </a:r>
            <a:r>
              <a:rPr b="1" dirty="0"/>
              <a:t>rate </a:t>
            </a:r>
            <a:r>
              <a:rPr dirty="0"/>
              <a:t>for each activity</a:t>
            </a:r>
          </a:p>
          <a:p>
            <a:pPr marL="305908" lvl="0" indent="-305908">
              <a:buAutoNum type="arabicPeriod"/>
              <a:defRPr/>
            </a:pPr>
            <a:endParaRPr dirty="0"/>
          </a:p>
          <a:p>
            <a:pPr marL="305908" lvl="0" indent="-305908">
              <a:buAutoNum type="arabicPeriod"/>
              <a:defRPr/>
            </a:pPr>
            <a:r>
              <a:rPr dirty="0"/>
              <a:t>Allocate costs based on products' </a:t>
            </a:r>
            <a:r>
              <a:rPr b="1" dirty="0"/>
              <a:t>use </a:t>
            </a:r>
            <a:r>
              <a:rPr dirty="0"/>
              <a:t>of activities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B92DA-4EDD-FC1A-411A-ABA181F329B7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Activities and Cost Drivers - Examples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96B0DA-1FF2-6861-A640-017CBF8E9E00}" type="slidenum">
              <a:rPr lang="en-US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/>
          </p:cNvGraphicFramePr>
          <p:nvPr/>
        </p:nvGraphicFramePr>
        <p:xfrm>
          <a:off x="2027235" y="2881301"/>
          <a:ext cx="8127998" cy="1828800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Identified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Identified Cost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Preparing cafeteria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Number of students in the dorm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Taking customer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Number of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Setting up equipments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Number of setups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Purchasing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Number of purchase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Cost Hierarchy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615CB19-58DA-C5C2-A5AE-75ADCEE74C2D}" type="slidenum">
              <a:rPr lang="en-US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/>
          </p:cNvGraphicFramePr>
          <p:nvPr/>
        </p:nvGraphicFramePr>
        <p:xfrm>
          <a:off x="2027234" y="1958343"/>
          <a:ext cx="8824674" cy="3962400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294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1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1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/>
                        <a:t>Hierarchy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/>
                        <a:t>Costs (examples)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2000"/>
                        <a:t>Cost Driver (examples)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 b="1"/>
                        <a:t>Volume related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Supplies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DL costs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Machine repair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Number of units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 rowSpan="3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 b="1"/>
                        <a:t>Batch related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Setup costs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Setup hours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Material handling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Production runs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Shipping costs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Number of shipments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 b="1"/>
                        <a:t>Product related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Compliance Costs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Number of products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Design and Specific. costs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 b="1"/>
                        <a:t>Facility related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General plant costs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Number of facilities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2000"/>
                        <a:t>Plant administration costs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ABC VS Traditional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A72888-C90E-BF77-98F6-711867012087}" type="slidenum">
              <a:rPr lang="en-US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/>
          </p:cNvGraphicFramePr>
          <p:nvPr/>
        </p:nvGraphicFramePr>
        <p:xfrm>
          <a:off x="1297823" y="2540577"/>
          <a:ext cx="9685480" cy="2564528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484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3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Traditional Costing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2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One or few cost pools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Many cost pools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63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Heterogeneous </a:t>
                      </a:r>
                      <a:r>
                        <a:t>cost pools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Cost pools more </a:t>
                      </a:r>
                      <a:r>
                        <a:rPr b="1"/>
                        <a:t>homogeneous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55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Allocation base rarely captures cost driver</a:t>
                      </a:r>
                    </a:p>
                    <a:p>
                      <a:pPr>
                        <a:defRPr/>
                      </a:pPr>
                      <a:r>
                        <a:t>(e.g. DL costs)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Allocation bases more likely to capture cost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28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Cost driver is </a:t>
                      </a:r>
                      <a:r>
                        <a:rPr b="1"/>
                        <a:t>volume related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Cost drivers are </a:t>
                      </a:r>
                      <a:r>
                        <a:rPr b="1"/>
                        <a:t>not necessarily volume related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So far, a traditional costing system is used:</a:t>
            </a:r>
          </a:p>
          <a:p>
            <a:pPr lvl="1">
              <a:buFont typeface="Arial"/>
              <a:buChar char="•"/>
              <a:defRPr/>
            </a:pPr>
            <a:r>
              <a:rPr b="1" dirty="0"/>
              <a:t>Manufacturing OH</a:t>
            </a:r>
            <a:r>
              <a:rPr dirty="0"/>
              <a:t> costs allocated based on </a:t>
            </a:r>
            <a:r>
              <a:rPr b="1" dirty="0"/>
              <a:t>DL hours</a:t>
            </a:r>
            <a:endParaRPr dirty="0"/>
          </a:p>
          <a:p>
            <a:pPr lvl="1">
              <a:buFont typeface="Arial"/>
              <a:buChar char="•"/>
              <a:defRPr/>
            </a:pPr>
            <a:r>
              <a:rPr b="1" dirty="0"/>
              <a:t>Customer service</a:t>
            </a:r>
            <a:r>
              <a:rPr dirty="0"/>
              <a:t> costs allocated based on </a:t>
            </a:r>
            <a:r>
              <a:rPr b="1" dirty="0"/>
              <a:t>revenue</a:t>
            </a:r>
            <a:endParaRPr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408E5A-3FCF-3A1A-7145-BC1BF1D6F003}" type="slidenum">
              <a:rPr lang="en-US"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31999" y="2111551"/>
          <a:ext cx="8127999" cy="2194560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# of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Requirements in DLH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Total Manufacturing OH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$1,550,000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Customer Service costs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$500,000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Total DL Hours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77,500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Markup of 50% on the products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A7BAB9-B5FC-3491-1936-A6A56DD91F6D}" type="slidenum">
              <a:rPr lang="en-US"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62479" y="2415289"/>
          <a:ext cx="8127999" cy="2194560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OH rate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$20 / DLH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Manufacturing 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Total unit product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38A663F-07B2-5462-F3FE-77C7EC1A3A11}" type="slidenum">
              <a:rPr lang="en-US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/>
          </p:cNvGraphicFramePr>
          <p:nvPr/>
        </p:nvGraphicFramePr>
        <p:xfrm>
          <a:off x="1322727" y="1982334"/>
          <a:ext cx="9720000" cy="3733789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Product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Product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Sales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$975,000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$3,900,000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$625,000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Manufacturing 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$1,250,000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Gross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$325,000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$1,300,000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0"/>
                        <a:t>Customer Service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0"/>
                        <a:t>$100,000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0"/>
                        <a:t>$400,000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Operating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$900,000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Session 4</a:t>
            </a:r>
            <a:br>
              <a:rPr lang="en-GB"/>
            </a:br>
            <a:r>
              <a:rPr lang="en-GB"/>
              <a:t>Activity-Based Costing (ABC)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Sales of product A have </a:t>
            </a:r>
            <a:r>
              <a:rPr b="1"/>
              <a:t>increased </a:t>
            </a:r>
            <a:r>
              <a:t>steadily but company income has </a:t>
            </a:r>
            <a:r>
              <a:rPr b="1"/>
              <a:t>declined</a:t>
            </a:r>
            <a:endParaRPr/>
          </a:p>
          <a:p>
            <a:pPr lvl="1">
              <a:buFont typeface="Arial"/>
              <a:buChar char="•"/>
              <a:defRPr/>
            </a:pPr>
            <a:r>
              <a:t>Management is unhappy with the traditional costing system</a:t>
            </a:r>
          </a:p>
          <a:p>
            <a:pPr lvl="1">
              <a:buFont typeface="Arial"/>
              <a:buChar char="•"/>
              <a:defRPr/>
            </a:pPr>
            <a:r>
              <a:t>They have decided to try activity-based costing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Additionally, management has observed that</a:t>
            </a:r>
          </a:p>
          <a:p>
            <a:pPr lvl="1">
              <a:buFont typeface="Arial"/>
              <a:buChar char="•"/>
              <a:defRPr/>
            </a:pPr>
            <a:r>
              <a:t>The cost of labor is relatively stable</a:t>
            </a:r>
          </a:p>
          <a:p>
            <a:pPr lvl="1">
              <a:buFont typeface="Arial"/>
              <a:buChar char="•"/>
              <a:defRPr/>
            </a:pPr>
            <a:r>
              <a:t>Therefore, it does not behave like a unit-driver cost</a:t>
            </a:r>
          </a:p>
          <a:p>
            <a:pPr lvl="1">
              <a:buFont typeface="Arial"/>
              <a:buChar char="•"/>
              <a:defRPr/>
            </a:pPr>
            <a:r>
              <a:t>Labor will be combined with OH and the total </a:t>
            </a:r>
            <a:r>
              <a:rPr i="1"/>
              <a:t>conversion cost</a:t>
            </a:r>
            <a:r>
              <a:t> will be assigned using ABC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751FD17-5DC0-1A66-90E0-B6E9816C62F1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br>
              <a:rPr/>
            </a:br>
            <a:r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D83FB5-0CA0-B562-3F4F-BA342FECB492}" type="slidenum">
              <a:rPr lang="en-US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/>
          </p:cNvGraphicFramePr>
          <p:nvPr/>
        </p:nvGraphicFramePr>
        <p:xfrm>
          <a:off x="2031999" y="3049760"/>
          <a:ext cx="8127998" cy="1097280"/>
        </p:xfrm>
        <a:graphic>
          <a:graphicData uri="http://schemas.openxmlformats.org/drawingml/2006/table">
            <a:tbl>
              <a:tblPr bandRow="1">
                <a:tableStyleId>{6FF0431F-1881-0B1D-1FAC-BD693A0E34BE}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Traditional 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$1,550,000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Labor (77,500 hours @ $10)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Total Conversion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$2,325,000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The following activities and costs have been identified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BF7DC57-BEDE-D219-7B51-FEE983EEA3A3}" type="slidenum">
              <a:rPr lang="en-US"/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62479" y="2915151"/>
          <a:ext cx="8127998" cy="2560320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Machine Setups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$800,000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Quality Inspections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Production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Machine Hours 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$650,000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Material receipts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Total conversion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$2,325,000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We now need to determine the drivers ...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E4C72F-8151-748C-8F96-786CA9048479}" type="slidenum">
              <a:rPr lang="en-US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388129" y="2720322"/>
          <a:ext cx="9463999" cy="2245353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Product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# of </a:t>
                      </a:r>
                      <a:r>
                        <a:t>Machine Setups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# of </a:t>
                      </a:r>
                      <a:r>
                        <a:t>Quality Inspections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# of </a:t>
                      </a:r>
                      <a:r>
                        <a:t>Production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# of </a:t>
                      </a:r>
                      <a:r>
                        <a:t>Machine Hours 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# of </a:t>
                      </a:r>
                      <a:r>
                        <a:t>Material receipts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... and compute the cost driver rates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636441A-DB48-41C3-E16C-2EA5CBE34397}" type="slidenum">
              <a:rPr lang="en-US"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388127" y="2720321"/>
          <a:ext cx="9535999" cy="2674617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8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Total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# of Machine Setups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$800,000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# of Quality Inspections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inspection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# of Production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# of Machine Hours 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$650,000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# of Material receipts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receipt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$2,325,000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So we can finally compute the product costs</a:t>
            </a:r>
          </a:p>
          <a:p>
            <a:pPr>
              <a:buFont typeface="Arial"/>
              <a:buChar char="•"/>
              <a:defRPr/>
            </a:pPr>
            <a:r>
              <a:t> For </a:t>
            </a:r>
            <a:r>
              <a:rPr b="1"/>
              <a:t>Product A</a:t>
            </a:r>
            <a:r>
              <a:t>, we have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33250C8-B0C0-7D99-3DE5-FF75A9502C0C}" type="slidenum">
              <a:rPr lang="en-US"/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388127" y="2720321"/>
          <a:ext cx="9463999" cy="3431537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8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ABC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Total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Machine Setups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Quality Inspections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Production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Machine Hours 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Material receipts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Total OH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$1,087,500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Number of units 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Conversion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So we can finally compute the product costs</a:t>
            </a:r>
          </a:p>
          <a:p>
            <a:pPr>
              <a:buFont typeface="Arial"/>
              <a:buChar char="•"/>
              <a:defRPr/>
            </a:pPr>
            <a:r>
              <a:t> For </a:t>
            </a:r>
            <a:r>
              <a:rPr b="1"/>
              <a:t>Product B</a:t>
            </a:r>
            <a:r>
              <a:t>, we have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4F03E92-9EC1-A5F5-89C2-44B705450CFC}" type="slidenum">
              <a:rPr lang="en-US"/>
              <a:t>26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388127" y="2720321"/>
          <a:ext cx="9463999" cy="3431537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8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ABC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Total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Machine Setups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Quality Inspections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Production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Machine Hours worked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$455,000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Material receipts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$162,500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Total OH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$1,237,500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Number of units 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Conversion 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$49.50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06368FC-67D6-6FB0-2716-F6A10C9E2BDE}" type="slidenum">
              <a:rPr lang="en-US"/>
              <a:t>27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/>
          </p:cNvGraphicFramePr>
          <p:nvPr/>
        </p:nvGraphicFramePr>
        <p:xfrm>
          <a:off x="2062479" y="2780543"/>
          <a:ext cx="8127998" cy="1463040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406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Conversion 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$1,087,500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$1,237,500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Total 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$2,325,000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dirty="0"/>
              <a:t> Let's compute the </a:t>
            </a:r>
            <a:r>
              <a:rPr b="1" dirty="0"/>
              <a:t>product costs</a:t>
            </a:r>
            <a:r>
              <a:rPr dirty="0"/>
              <a:t> using ABC</a:t>
            </a:r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endParaRPr dirty="0"/>
          </a:p>
          <a:p>
            <a:pPr>
              <a:buFont typeface="Arial"/>
              <a:buChar char="•"/>
              <a:defRPr/>
            </a:pPr>
            <a:r>
              <a:rPr dirty="0"/>
              <a:t> ABC usually results in a shift of OH from high-volume standard products to low-volume more complex products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Very common result. Many companies have found that low-volume specialized products have greater OH costs than previously realized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212989-4477-F980-FC63-68DC1B7E9EA0}" type="slidenum">
              <a:rPr lang="en-US"/>
              <a:t>28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27235" y="2273200"/>
          <a:ext cx="8127999" cy="2194560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Activity-Based Costing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Product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$217.50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Total Unit Cost 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$257.50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$78.50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With Tradition Costing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$104.00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dirty="0"/>
              <a:t> Based on these results, the management decides to also use ABC to assign its $500,000 </a:t>
            </a:r>
            <a:r>
              <a:rPr b="1" dirty="0"/>
              <a:t>customer service costs</a:t>
            </a:r>
            <a:endParaRPr dirty="0"/>
          </a:p>
          <a:p>
            <a:pPr lvl="1">
              <a:buFont typeface="Arial"/>
              <a:buChar char="•"/>
              <a:defRPr/>
            </a:pPr>
            <a:r>
              <a:rPr b="1" dirty="0"/>
              <a:t>Activity</a:t>
            </a:r>
            <a:r>
              <a:rPr dirty="0"/>
              <a:t>: Customer consultations</a:t>
            </a:r>
          </a:p>
          <a:p>
            <a:pPr lvl="1">
              <a:buFont typeface="Arial"/>
              <a:buChar char="•"/>
              <a:defRPr/>
            </a:pPr>
            <a:r>
              <a:rPr b="1" dirty="0"/>
              <a:t>Driver</a:t>
            </a:r>
            <a:r>
              <a:rPr dirty="0"/>
              <a:t>: Number of customer consultations per unit sold</a:t>
            </a:r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r>
              <a:rPr dirty="0"/>
              <a:t> Let's now compare the costs between traditional costing and ABC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708E9F1-10FA-8496-AECF-E0FA7C9AA366}" type="slidenum">
              <a:rPr lang="en-US"/>
              <a:t>29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2062478" y="3210469"/>
          <a:ext cx="8127996" cy="2194560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203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Consultation /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Total Consultations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Cost / Consultation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Cost per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$300,000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Outline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Courier New"/>
              <a:buChar char="o"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/>
              <a:t> </a:t>
            </a:r>
          </a:p>
          <a:p>
            <a:pPr>
              <a:buFont typeface="Courier New"/>
              <a:buChar char="o"/>
              <a:defRPr/>
            </a:pPr>
            <a:r>
              <a:rPr lang="en-GB"/>
              <a:t> ABC Costing</a:t>
            </a:r>
          </a:p>
          <a:p>
            <a:pPr>
              <a:buFont typeface="Courier New"/>
              <a:buChar char="o"/>
              <a:defRPr/>
            </a:pPr>
            <a:endParaRPr/>
          </a:p>
          <a:p>
            <a:pPr>
              <a:buFont typeface="Courier New"/>
              <a:buChar char="o"/>
              <a:defRPr/>
            </a:pPr>
            <a:endParaRPr lang="en-GB"/>
          </a:p>
          <a:p>
            <a:pPr>
              <a:buFont typeface="Courier New"/>
              <a:buChar char="o"/>
              <a:defRPr/>
            </a:pPr>
            <a:r>
              <a:rPr lang="en-GB"/>
              <a:t> Time Driven ABC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Remember, under </a:t>
            </a:r>
            <a:r>
              <a:rPr b="1"/>
              <a:t>Traditional Costing</a:t>
            </a:r>
            <a:r>
              <a:t>, we had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51833D-F187-0ED3-7075-A95918870186}" type="slidenum">
              <a:rPr lang="en-US"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231236" y="2263754"/>
          <a:ext cx="9720000" cy="3809997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8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Product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Product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Sales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$975,000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$3,900,000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$625,000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Manufacturing 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$1,250,000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Gross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$325,000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$1,300,000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0"/>
                        <a:t>Customer Service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0"/>
                        <a:t>$100,000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0"/>
                        <a:t>$400,000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Operating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$900,000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Under </a:t>
            </a:r>
            <a:r>
              <a:rPr b="1"/>
              <a:t>ABC</a:t>
            </a:r>
            <a:r>
              <a:t>, we now have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66F170-5EE2-FE67-96E7-3DC27E7BBD47}" type="slidenum">
              <a:rPr lang="en-US"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231236" y="2263754"/>
          <a:ext cx="9720000" cy="3431537"/>
        </p:xfrm>
        <a:graphic>
          <a:graphicData uri="http://schemas.openxmlformats.org/drawingml/2006/table">
            <a:tbl>
              <a:tblPr firstRow="1" bandRow="1">
                <a:tableStyleId>{6FF0431F-1881-0B1D-1FAC-BD693A0E34BE}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857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Product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Product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Sales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$156.00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Sales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$975,000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$3,900,000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Conversion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$217.50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$1,087,500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$49.50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$1,237,500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Gross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$(62,50)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$(312,500)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$77.50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$1,937,500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0"/>
                        <a:t>Customer Service costs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0"/>
                        <a:t>$200,000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0"/>
                        <a:t>$300,000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Operating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$(512,500)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$1,637,500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What should the management decide?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Maybe increase the price of product A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Maybe the price of product B is too high</a:t>
            </a:r>
          </a:p>
          <a:p>
            <a:pPr lvl="1">
              <a:buFont typeface="Arial"/>
              <a:buChar char="•"/>
              <a:defRPr/>
            </a:pPr>
            <a:r>
              <a:t>Reducing its price may increase profits through higher demand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E44E530-15BF-AB96-74E8-16276CE2483F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Pros and Cons of ABC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Pros</a:t>
            </a:r>
          </a:p>
          <a:p>
            <a:pPr lvl="1">
              <a:buFont typeface="Arial"/>
              <a:buChar char="•"/>
              <a:defRPr/>
            </a:pPr>
            <a:r>
              <a:t>Better measurements of the activities driving the costs</a:t>
            </a:r>
          </a:p>
          <a:p>
            <a:pPr lvl="1">
              <a:buFont typeface="Arial"/>
              <a:buChar char="•"/>
              <a:defRPr/>
            </a:pPr>
            <a:r>
              <a:t>More accurate and informative</a:t>
            </a:r>
          </a:p>
          <a:p>
            <a:pPr lvl="1">
              <a:buFont typeface="Arial"/>
              <a:buChar char="•"/>
              <a:defRPr/>
            </a:pPr>
            <a:r>
              <a:t>Leads to better decisions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Cons</a:t>
            </a:r>
          </a:p>
          <a:p>
            <a:pPr lvl="1">
              <a:buFont typeface="Arial"/>
              <a:buChar char="•"/>
              <a:defRPr/>
            </a:pPr>
            <a:r>
              <a:t>Very expensive to develop, implement, and maintain</a:t>
            </a:r>
          </a:p>
          <a:p>
            <a:pPr lvl="1">
              <a:buFont typeface="Arial"/>
              <a:buChar char="•"/>
              <a:defRPr/>
            </a:pPr>
            <a:r>
              <a:t>As well as very time-consuming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702DEE-1931-D742-F682-EDFEE5A6EF95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Takeaways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Traditional method focuses on labor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ABC focuses on </a:t>
            </a:r>
            <a:r>
              <a:rPr b="1"/>
              <a:t>activities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</a:t>
            </a:r>
            <a:r>
              <a:rPr b="1"/>
              <a:t>Causality </a:t>
            </a:r>
            <a:r>
              <a:t>is crucial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Useful when activities are </a:t>
            </a:r>
            <a:r>
              <a:rPr b="1"/>
              <a:t>heterogeneous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Popular in financial and health care industry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6818E38-6989-23B8-076A-6526AECDC2A9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399" cy="3566160"/>
          </a:xfrm>
        </p:spPr>
        <p:txBody>
          <a:bodyPr anchor="b" anchorCtr="0"/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t>Time Driven ABC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097280" y="4453128"/>
            <a:ext cx="10058399" cy="1143000"/>
          </a:xfrm>
        </p:spPr>
        <p:txBody>
          <a:bodyPr lIns="91440" rIns="91440" anchor="t" anchorCtr="0"/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9A9CA3A-FA50-C20C-4738-D1B2F13F27E5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Time Driven ABC (TDABC)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TDABC are ABC systems that use time to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Calculate the cost of a resource</a:t>
            </a:r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t>Allocate the costs to cost objects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1AAFF5-F156-A90A-0764-B5BF6DC45C76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Boston Children's Hospital (BCH)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Market leader among pediatric hospitals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Handles complex and rare cases in expensive facilities</a:t>
            </a:r>
          </a:p>
          <a:p>
            <a:pPr lvl="1">
              <a:buFont typeface="Arial"/>
              <a:buChar char="•"/>
              <a:defRPr/>
            </a:pPr>
            <a:r>
              <a:t>Expensive equipment and personal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But also treats normal range of children's ailments and injuries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E62505-3377-BC76-7602-502BB27F6E7F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BCH challenges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Competitive pressure driving business away from high cost BCH</a:t>
            </a:r>
          </a:p>
          <a:p>
            <a:pPr>
              <a:buFont typeface="Arial"/>
              <a:buChar char="•"/>
              <a:defRPr/>
            </a:pPr>
            <a:r>
              <a:t> Pressure from payers (government, insurers ...)</a:t>
            </a:r>
          </a:p>
          <a:p>
            <a:pPr>
              <a:buFont typeface="Arial"/>
              <a:buChar char="•"/>
              <a:defRPr/>
            </a:pPr>
            <a:r>
              <a:t> Want to attract more patients with complex conditions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Existing cost system seems broken</a:t>
            </a:r>
          </a:p>
          <a:p>
            <a:pPr lvl="1">
              <a:buFont typeface="Arial"/>
              <a:buChar char="•"/>
              <a:defRPr/>
            </a:pPr>
            <a:r>
              <a:t>Average across complex and simple cases</a:t>
            </a:r>
          </a:p>
          <a:p>
            <a:pPr lvl="1">
              <a:buFont typeface="Arial"/>
              <a:buChar char="•"/>
              <a:defRPr/>
            </a:pPr>
            <a:r>
              <a:t>Opportunity for process improvements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B5F788-F775-7C4A-A37D-5A609592703B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BCH current cost system: RCC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t> RCC: Ratio of Cost to Charges</a:t>
            </a:r>
          </a:p>
          <a:p>
            <a:pPr>
              <a:buFont typeface="Arial"/>
              <a:buChar char="•"/>
              <a:defRPr/>
            </a:pPr>
            <a:r>
              <a:t> Assumes that costs are proportional to charges</a:t>
            </a:r>
          </a:p>
          <a:p>
            <a:pPr lvl="1">
              <a:buFont typeface="Arial"/>
              <a:buChar char="•"/>
              <a:defRPr/>
            </a:pPr>
            <a:r>
              <a:t>Divide costs by charges to get RCC rate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F7D08D-5A37-DFCB-3E54-6B83DA6A6B8C}" type="slidenum">
              <a:rPr lang="en-US"/>
              <a:t>39</a:t>
            </a:fld>
            <a:endParaRPr lang="en-US"/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667721" y="3081617"/>
            <a:ext cx="2894852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Dept. Traceable Expenses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4066250" y="3081617"/>
            <a:ext cx="289485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Hospital shared costs</a:t>
            </a: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2914126" y="4052791"/>
            <a:ext cx="1889843" cy="93382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Total Costs</a:t>
            </a:r>
          </a:p>
          <a:p>
            <a:pPr algn="ctr">
              <a:defRPr/>
            </a:pPr>
            <a:r>
              <a:rPr sz="2000"/>
              <a:t>$4.2M</a:t>
            </a: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7661618" y="3081616"/>
            <a:ext cx="289485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Physicians practices' charges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8164122" y="4052791"/>
            <a:ext cx="1889842" cy="93382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Total Charges</a:t>
            </a:r>
          </a:p>
          <a:p>
            <a:pPr algn="ctr">
              <a:defRPr/>
            </a:pPr>
            <a:r>
              <a:rPr sz="2000"/>
              <a:t>$7.0M</a:t>
            </a:r>
          </a:p>
        </p:txBody>
      </p:sp>
      <p:sp>
        <p:nvSpPr>
          <p:cNvPr id="13" name="Flowchart: Alternate Process 12"/>
          <p:cNvSpPr/>
          <p:nvPr/>
        </p:nvSpPr>
        <p:spPr bwMode="auto">
          <a:xfrm>
            <a:off x="5568093" y="4519705"/>
            <a:ext cx="1889842" cy="612648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RCC Rate</a:t>
            </a:r>
          </a:p>
          <a:p>
            <a:pPr algn="ctr">
              <a:defRPr/>
            </a:pPr>
            <a:r>
              <a:rPr sz="2000"/>
              <a:t>0.6</a:t>
            </a: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4374559" y="5453528"/>
            <a:ext cx="4276911" cy="612648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000"/>
              <a:t>Cost = Charge * RCC rate</a:t>
            </a:r>
          </a:p>
        </p:txBody>
      </p:sp>
      <p:cxnSp>
        <p:nvCxnSpPr>
          <p:cNvPr id="15" name="Straight Connector 14"/>
          <p:cNvCxnSpPr>
            <a:cxnSpLocks/>
            <a:stCxn id="8" idx="2"/>
            <a:endCxn id="10" idx="0"/>
          </p:cNvCxnSpPr>
          <p:nvPr/>
        </p:nvCxnSpPr>
        <p:spPr bwMode="auto">
          <a:xfrm rot="5399977" flipV="1">
            <a:off x="2807834" y="3001578"/>
            <a:ext cx="358527" cy="174390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9" idx="2"/>
            <a:endCxn id="15" idx="1"/>
          </p:cNvCxnSpPr>
          <p:nvPr/>
        </p:nvCxnSpPr>
        <p:spPr bwMode="auto">
          <a:xfrm rot="5399977">
            <a:off x="4507098" y="3046214"/>
            <a:ext cx="358527" cy="165462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11" idx="2"/>
            <a:endCxn id="12" idx="0"/>
          </p:cNvCxnSpPr>
          <p:nvPr/>
        </p:nvCxnSpPr>
        <p:spPr bwMode="auto">
          <a:xfrm rot="5399977">
            <a:off x="8929780" y="3873528"/>
            <a:ext cx="358527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2" idx="1"/>
            <a:endCxn id="13" idx="3"/>
          </p:cNvCxnSpPr>
          <p:nvPr/>
        </p:nvCxnSpPr>
        <p:spPr bwMode="auto">
          <a:xfrm rot="10799989" flipV="1">
            <a:off x="7457936" y="4519704"/>
            <a:ext cx="706186" cy="30632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10" idx="3"/>
            <a:endCxn id="13" idx="1"/>
          </p:cNvCxnSpPr>
          <p:nvPr/>
        </p:nvCxnSpPr>
        <p:spPr bwMode="auto">
          <a:xfrm>
            <a:off x="4803970" y="4519705"/>
            <a:ext cx="764122" cy="30632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13" idx="2"/>
            <a:endCxn id="14" idx="0"/>
          </p:cNvCxnSpPr>
          <p:nvPr/>
        </p:nvCxnSpPr>
        <p:spPr bwMode="auto">
          <a:xfrm rot="5399977">
            <a:off x="6352427" y="5292941"/>
            <a:ext cx="321174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ABC Costing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Dept. of Plastic and Oral Surgery (DPOS)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dirty="0"/>
              <a:t> Focus on 3 conditions encountered at BCH's DPOS</a:t>
            </a:r>
          </a:p>
          <a:p>
            <a:pPr lvl="0">
              <a:buFont typeface="Arial"/>
              <a:buChar char="•"/>
              <a:defRPr/>
            </a:pPr>
            <a:endParaRPr dirty="0"/>
          </a:p>
          <a:p>
            <a:pPr lvl="0">
              <a:buFont typeface="Arial"/>
              <a:buChar char="•"/>
              <a:defRPr/>
            </a:pPr>
            <a:r>
              <a:rPr dirty="0"/>
              <a:t> </a:t>
            </a:r>
            <a:r>
              <a:rPr b="1" dirty="0"/>
              <a:t>Plagiocephaly</a:t>
            </a: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Common disorder characterized by flattening of the head or face</a:t>
            </a:r>
          </a:p>
          <a:p>
            <a:pPr lvl="0">
              <a:buFont typeface="Arial"/>
              <a:buChar char="•"/>
              <a:defRPr/>
            </a:pPr>
            <a:r>
              <a:rPr dirty="0"/>
              <a:t> </a:t>
            </a:r>
            <a:r>
              <a:rPr b="1" dirty="0"/>
              <a:t>Neoplasm</a:t>
            </a: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Harmless cutaneous growths that includes common skin lesions</a:t>
            </a:r>
          </a:p>
          <a:p>
            <a:pPr lvl="0">
              <a:buFont typeface="Arial"/>
              <a:buChar char="•"/>
              <a:defRPr/>
            </a:pPr>
            <a:r>
              <a:rPr dirty="0"/>
              <a:t> </a:t>
            </a:r>
            <a:r>
              <a:rPr b="1" dirty="0"/>
              <a:t>Craniosynostosis</a:t>
            </a:r>
            <a:endParaRPr dirty="0"/>
          </a:p>
          <a:p>
            <a:pPr lvl="1">
              <a:buFont typeface="Arial"/>
              <a:buChar char="•"/>
              <a:defRPr/>
            </a:pPr>
            <a:r>
              <a:rPr dirty="0"/>
              <a:t>Deformity that arose when sutures (connections separating an infant's skill bones) fused earlier than normal</a:t>
            </a:r>
          </a:p>
          <a:p>
            <a:pPr lvl="1">
              <a:buFont typeface="Arial"/>
              <a:buChar char="•"/>
              <a:defRPr/>
            </a:pPr>
            <a:r>
              <a:rPr dirty="0"/>
              <a:t>Far more serious condition than Plagiocephaly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085FBE7-B1E8-8F84-9F2F-FA5FAC6D7B58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RCC at DPOS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D4E8D3-AD6B-8DAF-5FD1-69A33B191192}" type="slidenum">
              <a:rPr lang="en-US"/>
              <a:t>41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/>
          </p:cNvGraphicFramePr>
          <p:nvPr/>
        </p:nvGraphicFramePr>
        <p:xfrm>
          <a:off x="2492038" y="1969246"/>
          <a:ext cx="7080408" cy="1828800"/>
        </p:xfrm>
        <a:graphic>
          <a:graphicData uri="http://schemas.openxmlformats.org/drawingml/2006/table">
            <a:tbl>
              <a:tblPr firstRow="1" bandRow="1">
                <a:tableStyleId>{44C92DB5-F8A6-21E1-FB95-26D121796146}</a:tableStyleId>
              </a:tblPr>
              <a:tblGrid>
                <a:gridCol w="354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Data: Plastic and Oral Surgery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$12,449,500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$7,469,700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t>Reimbursements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$7,967,680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RCC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359646" y="4278106"/>
          <a:ext cx="9594855" cy="1463040"/>
        </p:xfrm>
        <a:graphic>
          <a:graphicData uri="http://schemas.openxmlformats.org/drawingml/2006/table">
            <a:tbl>
              <a:tblPr firstRow="1" bandRow="1">
                <a:tableStyleId>{44C92DB5-F8A6-21E1-FB95-26D121796146}</a:tableStyleId>
              </a:tblPr>
              <a:tblGrid>
                <a:gridCol w="191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Avg. Reimbursem.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RCC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RCC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Plagiocephaly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Neoplasm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Craniosynostosis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BCH facts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Dr Meara, Chief of the DPOS  examined the costs of providing care to patients with cleft palates and several other conditions treated in the department</a:t>
            </a:r>
          </a:p>
          <a:p>
            <a:pPr marL="0" indent="0">
              <a:buNone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He learned that 40% of the costs of the 18 months of care for certain patients were incurred during the few days they sent in the ICU after surgery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He decided to start a pilot and apply TDABC to the DPOS to measure costs more accurately</a:t>
            </a:r>
          </a:p>
          <a:p>
            <a:pPr lvl="1"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1DE30A-A6A6-EAC1-A30A-D12B49414CF3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TDABC Approach - Data Requirements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Gather detailed costs of resources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Map out every administrative and clinical process involved in the treatments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Estimate the time each treatment uses for each resource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Focus on the initial clinical visit to complete the costing quickly</a:t>
            </a:r>
          </a:p>
          <a:p>
            <a:pPr lvl="1">
              <a:buFont typeface="Arial"/>
              <a:buChar char="•"/>
              <a:defRPr/>
            </a:pPr>
            <a:r>
              <a:t>and compare TDABC with RCC cost estimates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A3762D-E52D-5C49-AA8C-D465A2705D7B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TDABC in DPOS: Cost per unit of capacity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8386" y="1737360"/>
          <a:ext cx="10058400" cy="4270497"/>
        </p:xfrm>
        <a:graphic>
          <a:graphicData uri="http://schemas.openxmlformats.org/drawingml/2006/table">
            <a:tbl>
              <a:tblPr firstRow="1" bandRow="1">
                <a:tableStyleId>{44C92DB5-F8A6-21E1-FB95-26D121796146}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09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40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400"/>
                        <a:t>Surgeon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400"/>
                        <a:t>ASR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400"/>
                        <a:t>Registered Nurse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sz="1400"/>
                        <a:t>Clinical 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Weeks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Less: Vacations/Holidays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Less: Training and Leave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 b="1"/>
                        <a:t>Working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 b="1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 b="1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 b="1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 b="1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Hours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Less: Breaks/Meetings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Available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Research and Teaching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Clinical Hours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Clinical Min.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</a:t>
                      </a:r>
                      <a:endParaRPr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 b="1"/>
                        <a:t>Capacity (Min. per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 b="1"/>
                        <a:t>87,120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 b="1"/>
                        <a:t>89,700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14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89,700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en-US" sz="14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89,700</a:t>
                      </a:r>
                      <a:endParaRPr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/>
                        <a:t>Annual Cost per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$522,720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$89,700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$134,550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/>
                        <a:t>$71,760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39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400" b="1"/>
                        <a:t>Cost per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 b="1"/>
                        <a:t>$6.00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 b="1"/>
                        <a:t>$1.00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 b="1"/>
                        <a:t>$1.50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sz="1400" b="1"/>
                        <a:t>$0.80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66F91C0-BB57-4581-B168-19BDB49E3215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TDABC: Time - </a:t>
            </a:r>
            <a:r>
              <a:rPr b="1"/>
              <a:t>Plagiocephaly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E6C87C-730E-7ADF-717F-0D73CA2B320E}" type="slidenum">
              <a:rPr lang="en-US"/>
              <a:t>45</a:t>
            </a:fld>
            <a:endParaRPr lang="en-US"/>
          </a:p>
        </p:txBody>
      </p:sp>
      <p:sp>
        <p:nvSpPr>
          <p:cNvPr id="7" name="Right Arrow 46"/>
          <p:cNvSpPr/>
          <p:nvPr/>
        </p:nvSpPr>
        <p:spPr bwMode="auto">
          <a:xfrm>
            <a:off x="1635720" y="3361665"/>
            <a:ext cx="274940" cy="2170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388978" y="2956274"/>
            <a:ext cx="1206086" cy="108497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Check in with ASR</a:t>
            </a:r>
            <a:endParaRPr/>
          </a:p>
        </p:txBody>
      </p:sp>
      <p:sp>
        <p:nvSpPr>
          <p:cNvPr id="9" name="Content Placeholder 7"/>
          <p:cNvSpPr>
            <a:spLocks/>
          </p:cNvSpPr>
          <p:nvPr/>
        </p:nvSpPr>
        <p:spPr bwMode="auto">
          <a:xfrm>
            <a:off x="2002929" y="2956275"/>
            <a:ext cx="1659853" cy="108497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Prep, take to room, height and weight</a:t>
            </a:r>
            <a:endParaRPr/>
          </a:p>
        </p:txBody>
      </p:sp>
      <p:sp>
        <p:nvSpPr>
          <p:cNvPr id="10" name="Right Arrow 46"/>
          <p:cNvSpPr/>
          <p:nvPr/>
        </p:nvSpPr>
        <p:spPr bwMode="auto">
          <a:xfrm>
            <a:off x="3712360" y="3361665"/>
            <a:ext cx="274938" cy="2170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" name="Content Placeholder 7"/>
          <p:cNvSpPr>
            <a:spLocks/>
          </p:cNvSpPr>
          <p:nvPr/>
        </p:nvSpPr>
        <p:spPr bwMode="auto">
          <a:xfrm>
            <a:off x="4058034" y="2956549"/>
            <a:ext cx="1838431" cy="108438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Take history, new patient documentation</a:t>
            </a:r>
            <a:endParaRPr/>
          </a:p>
        </p:txBody>
      </p:sp>
      <p:sp>
        <p:nvSpPr>
          <p:cNvPr id="12" name="Right Arrow 46"/>
          <p:cNvSpPr/>
          <p:nvPr/>
        </p:nvSpPr>
        <p:spPr bwMode="auto">
          <a:xfrm>
            <a:off x="5938269" y="3361665"/>
            <a:ext cx="282712" cy="2170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" name="Content Placeholder 7"/>
          <p:cNvSpPr>
            <a:spLocks/>
          </p:cNvSpPr>
          <p:nvPr/>
        </p:nvSpPr>
        <p:spPr bwMode="auto">
          <a:xfrm>
            <a:off x="6276944" y="2956549"/>
            <a:ext cx="1529301" cy="1084386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Consult with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MD</a:t>
            </a:r>
            <a:endParaRPr/>
          </a:p>
        </p:txBody>
      </p:sp>
      <p:sp>
        <p:nvSpPr>
          <p:cNvPr id="14" name="Right Arrow 46"/>
          <p:cNvSpPr/>
          <p:nvPr/>
        </p:nvSpPr>
        <p:spPr bwMode="auto">
          <a:xfrm>
            <a:off x="7848050" y="3361665"/>
            <a:ext cx="282712" cy="2170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5" name="Content Placeholder 7"/>
          <p:cNvSpPr>
            <a:spLocks/>
          </p:cNvSpPr>
          <p:nvPr/>
        </p:nvSpPr>
        <p:spPr bwMode="auto">
          <a:xfrm>
            <a:off x="8223555" y="2956549"/>
            <a:ext cx="1529301" cy="108438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Helmet RX</a:t>
            </a:r>
            <a:endParaRPr/>
          </a:p>
        </p:txBody>
      </p:sp>
      <p:sp>
        <p:nvSpPr>
          <p:cNvPr id="16" name="Right Arrow 46"/>
          <p:cNvSpPr/>
          <p:nvPr/>
        </p:nvSpPr>
        <p:spPr bwMode="auto">
          <a:xfrm>
            <a:off x="9794663" y="3361665"/>
            <a:ext cx="282713" cy="2170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7" name="Content Placeholder 7"/>
          <p:cNvSpPr>
            <a:spLocks/>
          </p:cNvSpPr>
          <p:nvPr/>
        </p:nvSpPr>
        <p:spPr bwMode="auto">
          <a:xfrm>
            <a:off x="10146210" y="2967780"/>
            <a:ext cx="1496109" cy="108497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Check-out</a:t>
            </a:r>
            <a:endParaRPr/>
          </a:p>
        </p:txBody>
      </p:sp>
      <p:sp>
        <p:nvSpPr>
          <p:cNvPr id="18" name="Oval 9"/>
          <p:cNvSpPr/>
          <p:nvPr/>
        </p:nvSpPr>
        <p:spPr bwMode="auto">
          <a:xfrm>
            <a:off x="1456932" y="3855164"/>
            <a:ext cx="324198" cy="349154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3</a:t>
            </a:r>
            <a:endParaRPr/>
          </a:p>
        </p:txBody>
      </p:sp>
      <p:sp>
        <p:nvSpPr>
          <p:cNvPr id="19" name="Oval 115"/>
          <p:cNvSpPr/>
          <p:nvPr/>
        </p:nvSpPr>
        <p:spPr bwMode="auto">
          <a:xfrm>
            <a:off x="3477032" y="3855164"/>
            <a:ext cx="324198" cy="349154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5</a:t>
            </a:r>
            <a:endParaRPr/>
          </a:p>
        </p:txBody>
      </p:sp>
      <p:sp>
        <p:nvSpPr>
          <p:cNvPr id="20" name="Oval 116"/>
          <p:cNvSpPr/>
          <p:nvPr/>
        </p:nvSpPr>
        <p:spPr bwMode="auto">
          <a:xfrm>
            <a:off x="5716406" y="3855164"/>
            <a:ext cx="324198" cy="349154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20</a:t>
            </a:r>
            <a:endParaRPr/>
          </a:p>
        </p:txBody>
      </p:sp>
      <p:sp>
        <p:nvSpPr>
          <p:cNvPr id="21" name="Oval 117"/>
          <p:cNvSpPr/>
          <p:nvPr/>
        </p:nvSpPr>
        <p:spPr bwMode="auto">
          <a:xfrm>
            <a:off x="7644303" y="3855164"/>
            <a:ext cx="324198" cy="349154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18</a:t>
            </a:r>
            <a:endParaRPr/>
          </a:p>
        </p:txBody>
      </p:sp>
      <p:sp>
        <p:nvSpPr>
          <p:cNvPr id="22" name="Oval 118"/>
          <p:cNvSpPr/>
          <p:nvPr/>
        </p:nvSpPr>
        <p:spPr bwMode="auto">
          <a:xfrm>
            <a:off x="9590918" y="3855164"/>
            <a:ext cx="324198" cy="349154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3</a:t>
            </a:r>
            <a:endParaRPr/>
          </a:p>
        </p:txBody>
      </p:sp>
      <p:sp>
        <p:nvSpPr>
          <p:cNvPr id="23" name="Oval 119"/>
          <p:cNvSpPr/>
          <p:nvPr/>
        </p:nvSpPr>
        <p:spPr bwMode="auto">
          <a:xfrm>
            <a:off x="11504190" y="3866670"/>
            <a:ext cx="324198" cy="349154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5</a:t>
            </a:r>
            <a:endParaRPr/>
          </a:p>
        </p:txBody>
      </p:sp>
      <p:sp>
        <p:nvSpPr>
          <p:cNvPr id="24" name="Content Placeholder 2"/>
          <p:cNvSpPr>
            <a:spLocks/>
          </p:cNvSpPr>
          <p:nvPr/>
        </p:nvSpPr>
        <p:spPr bwMode="auto">
          <a:xfrm>
            <a:off x="1595064" y="5569922"/>
            <a:ext cx="689499" cy="336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1311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/>
              <a:t>Key</a:t>
            </a:r>
            <a:endParaRPr lang="en-US" sz="2000"/>
          </a:p>
        </p:txBody>
      </p:sp>
      <p:sp>
        <p:nvSpPr>
          <p:cNvPr id="25" name="Content Placeholder 7"/>
          <p:cNvSpPr>
            <a:spLocks/>
          </p:cNvSpPr>
          <p:nvPr/>
        </p:nvSpPr>
        <p:spPr bwMode="auto">
          <a:xfrm>
            <a:off x="3198659" y="5284848"/>
            <a:ext cx="1556866" cy="90628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Clinical Assistant</a:t>
            </a:r>
            <a:endParaRPr/>
          </a:p>
        </p:txBody>
      </p:sp>
      <p:sp>
        <p:nvSpPr>
          <p:cNvPr id="26" name="Content Placeholder 7"/>
          <p:cNvSpPr>
            <a:spLocks/>
          </p:cNvSpPr>
          <p:nvPr/>
        </p:nvSpPr>
        <p:spPr bwMode="auto">
          <a:xfrm>
            <a:off x="5080156" y="5284848"/>
            <a:ext cx="1694635" cy="90628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Ambulatory Service Representative</a:t>
            </a:r>
            <a:endParaRPr/>
          </a:p>
        </p:txBody>
      </p:sp>
      <p:sp>
        <p:nvSpPr>
          <p:cNvPr id="27" name="Content Placeholder 7"/>
          <p:cNvSpPr>
            <a:spLocks/>
          </p:cNvSpPr>
          <p:nvPr/>
        </p:nvSpPr>
        <p:spPr bwMode="auto">
          <a:xfrm>
            <a:off x="7099422" y="5285093"/>
            <a:ext cx="1556866" cy="90579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Registered Nurse</a:t>
            </a:r>
            <a:endParaRPr/>
          </a:p>
        </p:txBody>
      </p:sp>
      <p:sp>
        <p:nvSpPr>
          <p:cNvPr id="28" name="Content Placeholder 7"/>
          <p:cNvSpPr>
            <a:spLocks/>
          </p:cNvSpPr>
          <p:nvPr/>
        </p:nvSpPr>
        <p:spPr bwMode="auto">
          <a:xfrm>
            <a:off x="8980919" y="5285093"/>
            <a:ext cx="1556866" cy="90579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Physician</a:t>
            </a:r>
            <a:endParaRPr/>
          </a:p>
        </p:txBody>
      </p:sp>
      <p:sp>
        <p:nvSpPr>
          <p:cNvPr id="29" name="Oval 135"/>
          <p:cNvSpPr/>
          <p:nvPr/>
        </p:nvSpPr>
        <p:spPr bwMode="auto">
          <a:xfrm>
            <a:off x="2551449" y="5551920"/>
            <a:ext cx="372138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TDABC: Time - </a:t>
            </a:r>
            <a:r>
              <a:rPr lang="en-US" sz="4800" b="1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Neoplasm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04DA29C-AC3E-F67F-6614-4441B00CE18A}" type="slidenum">
              <a:rPr lang="en-US"/>
              <a:t>46</a:t>
            </a:fld>
            <a:endParaRPr lang="en-US"/>
          </a:p>
        </p:txBody>
      </p:sp>
      <p:sp>
        <p:nvSpPr>
          <p:cNvPr id="7" name="Right Arrow 46"/>
          <p:cNvSpPr/>
          <p:nvPr/>
        </p:nvSpPr>
        <p:spPr bwMode="auto">
          <a:xfrm>
            <a:off x="1429834" y="3424715"/>
            <a:ext cx="302628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" name="Content Placeholder 7"/>
          <p:cNvSpPr>
            <a:spLocks/>
          </p:cNvSpPr>
          <p:nvPr/>
        </p:nvSpPr>
        <p:spPr bwMode="auto">
          <a:xfrm>
            <a:off x="311202" y="2962191"/>
            <a:ext cx="1070332" cy="115639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Patient chart prep. Check-in</a:t>
            </a:r>
            <a:endParaRPr/>
          </a:p>
        </p:txBody>
      </p:sp>
      <p:sp>
        <p:nvSpPr>
          <p:cNvPr id="9" name="Content Placeholder 7"/>
          <p:cNvSpPr>
            <a:spLocks/>
          </p:cNvSpPr>
          <p:nvPr/>
        </p:nvSpPr>
        <p:spPr bwMode="auto">
          <a:xfrm>
            <a:off x="1741263" y="2937053"/>
            <a:ext cx="1324078" cy="115639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Prep, take to room, height and weight</a:t>
            </a:r>
            <a:endParaRPr/>
          </a:p>
        </p:txBody>
      </p:sp>
      <p:sp>
        <p:nvSpPr>
          <p:cNvPr id="10" name="Right Arrow 46"/>
          <p:cNvSpPr/>
          <p:nvPr/>
        </p:nvSpPr>
        <p:spPr bwMode="auto">
          <a:xfrm>
            <a:off x="3119970" y="3399576"/>
            <a:ext cx="302628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" name="Content Placeholder 7"/>
          <p:cNvSpPr>
            <a:spLocks/>
          </p:cNvSpPr>
          <p:nvPr/>
        </p:nvSpPr>
        <p:spPr bwMode="auto">
          <a:xfrm>
            <a:off x="3422599" y="2962504"/>
            <a:ext cx="1475540" cy="115576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Take history, new patient documentation</a:t>
            </a:r>
            <a:endParaRPr/>
          </a:p>
        </p:txBody>
      </p:sp>
      <p:sp>
        <p:nvSpPr>
          <p:cNvPr id="12" name="Right Arrow 46"/>
          <p:cNvSpPr/>
          <p:nvPr/>
        </p:nvSpPr>
        <p:spPr bwMode="auto">
          <a:xfrm>
            <a:off x="4948628" y="3424715"/>
            <a:ext cx="302628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" name="Content Placeholder 7"/>
          <p:cNvSpPr>
            <a:spLocks/>
          </p:cNvSpPr>
          <p:nvPr/>
        </p:nvSpPr>
        <p:spPr bwMode="auto">
          <a:xfrm>
            <a:off x="5282748" y="2962504"/>
            <a:ext cx="855024" cy="1155768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Consult with</a:t>
            </a:r>
            <a:br>
              <a:rPr lang="en-US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MD</a:t>
            </a:r>
            <a:endParaRPr/>
          </a:p>
        </p:txBody>
      </p:sp>
      <p:sp>
        <p:nvSpPr>
          <p:cNvPr id="14" name="Right Arrow 46"/>
          <p:cNvSpPr/>
          <p:nvPr/>
        </p:nvSpPr>
        <p:spPr bwMode="auto">
          <a:xfrm>
            <a:off x="6189986" y="3424715"/>
            <a:ext cx="302628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5" name="Content Placeholder 7"/>
          <p:cNvSpPr>
            <a:spLocks/>
          </p:cNvSpPr>
          <p:nvPr/>
        </p:nvSpPr>
        <p:spPr bwMode="auto">
          <a:xfrm>
            <a:off x="6621269" y="2962191"/>
            <a:ext cx="1440313" cy="115639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Explain scheduling, PA, call to schedule</a:t>
            </a:r>
            <a:endParaRPr/>
          </a:p>
        </p:txBody>
      </p:sp>
      <p:sp>
        <p:nvSpPr>
          <p:cNvPr id="16" name="Right Arrow 46"/>
          <p:cNvSpPr/>
          <p:nvPr/>
        </p:nvSpPr>
        <p:spPr bwMode="auto">
          <a:xfrm>
            <a:off x="8113328" y="3424715"/>
            <a:ext cx="302628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7" name="Content Placeholder 7"/>
          <p:cNvSpPr>
            <a:spLocks/>
          </p:cNvSpPr>
          <p:nvPr/>
        </p:nvSpPr>
        <p:spPr bwMode="auto">
          <a:xfrm>
            <a:off x="8441057" y="2962191"/>
            <a:ext cx="1648082" cy="115639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Book surgery (+10 if complex pt.), billing, pre-op patient call</a:t>
            </a:r>
            <a:endParaRPr/>
          </a:p>
        </p:txBody>
      </p:sp>
      <p:sp>
        <p:nvSpPr>
          <p:cNvPr id="18" name="Right Arrow 46"/>
          <p:cNvSpPr/>
          <p:nvPr/>
        </p:nvSpPr>
        <p:spPr bwMode="auto">
          <a:xfrm>
            <a:off x="10141353" y="3424715"/>
            <a:ext cx="302628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9" name="Content Placeholder 7"/>
          <p:cNvSpPr>
            <a:spLocks/>
          </p:cNvSpPr>
          <p:nvPr/>
        </p:nvSpPr>
        <p:spPr bwMode="auto">
          <a:xfrm>
            <a:off x="10476908" y="2962191"/>
            <a:ext cx="829936" cy="115639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Check-out</a:t>
            </a:r>
            <a:endParaRPr/>
          </a:p>
        </p:txBody>
      </p:sp>
      <p:sp>
        <p:nvSpPr>
          <p:cNvPr id="20" name="Oval 120"/>
          <p:cNvSpPr/>
          <p:nvPr/>
        </p:nvSpPr>
        <p:spPr bwMode="auto">
          <a:xfrm>
            <a:off x="11169833" y="3907377"/>
            <a:ext cx="317381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5</a:t>
            </a:r>
            <a:endParaRPr/>
          </a:p>
        </p:txBody>
      </p:sp>
      <p:sp>
        <p:nvSpPr>
          <p:cNvPr id="21" name="Oval 121"/>
          <p:cNvSpPr/>
          <p:nvPr/>
        </p:nvSpPr>
        <p:spPr bwMode="auto">
          <a:xfrm>
            <a:off x="2926342" y="3882238"/>
            <a:ext cx="317381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5</a:t>
            </a:r>
            <a:endParaRPr/>
          </a:p>
        </p:txBody>
      </p:sp>
      <p:sp>
        <p:nvSpPr>
          <p:cNvPr id="22" name="Oval 122"/>
          <p:cNvSpPr/>
          <p:nvPr/>
        </p:nvSpPr>
        <p:spPr bwMode="auto">
          <a:xfrm>
            <a:off x="1256545" y="3907377"/>
            <a:ext cx="317381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6</a:t>
            </a:r>
            <a:endParaRPr/>
          </a:p>
        </p:txBody>
      </p:sp>
      <p:sp>
        <p:nvSpPr>
          <p:cNvPr id="23" name="Oval 123"/>
          <p:cNvSpPr/>
          <p:nvPr/>
        </p:nvSpPr>
        <p:spPr bwMode="auto">
          <a:xfrm>
            <a:off x="4763536" y="3907377"/>
            <a:ext cx="317381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20</a:t>
            </a:r>
            <a:endParaRPr/>
          </a:p>
        </p:txBody>
      </p:sp>
      <p:sp>
        <p:nvSpPr>
          <p:cNvPr id="24" name="Oval 124"/>
          <p:cNvSpPr/>
          <p:nvPr/>
        </p:nvSpPr>
        <p:spPr bwMode="auto">
          <a:xfrm>
            <a:off x="5974063" y="3907377"/>
            <a:ext cx="317381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22</a:t>
            </a:r>
            <a:endParaRPr/>
          </a:p>
        </p:txBody>
      </p:sp>
      <p:sp>
        <p:nvSpPr>
          <p:cNvPr id="25" name="Oval 125"/>
          <p:cNvSpPr/>
          <p:nvPr/>
        </p:nvSpPr>
        <p:spPr bwMode="auto">
          <a:xfrm>
            <a:off x="7927803" y="3907377"/>
            <a:ext cx="317381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 </a:t>
            </a:r>
            <a:endParaRPr/>
          </a:p>
        </p:txBody>
      </p:sp>
      <p:sp>
        <p:nvSpPr>
          <p:cNvPr id="26" name="Oval 126"/>
          <p:cNvSpPr/>
          <p:nvPr/>
        </p:nvSpPr>
        <p:spPr bwMode="auto">
          <a:xfrm>
            <a:off x="9942170" y="3907377"/>
            <a:ext cx="317381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19</a:t>
            </a:r>
            <a:endParaRPr/>
          </a:p>
        </p:txBody>
      </p:sp>
      <p:sp>
        <p:nvSpPr>
          <p:cNvPr id="27" name="Oval 136"/>
          <p:cNvSpPr/>
          <p:nvPr/>
        </p:nvSpPr>
        <p:spPr bwMode="auto">
          <a:xfrm>
            <a:off x="7815735" y="3746599"/>
            <a:ext cx="596284" cy="6991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25.5</a:t>
            </a:r>
            <a:endParaRPr/>
          </a:p>
        </p:txBody>
      </p:sp>
      <p:sp>
        <p:nvSpPr>
          <p:cNvPr id="28" name="Content Placeholder 2"/>
          <p:cNvSpPr>
            <a:spLocks/>
          </p:cNvSpPr>
          <p:nvPr/>
        </p:nvSpPr>
        <p:spPr bwMode="auto">
          <a:xfrm>
            <a:off x="1595063" y="5569922"/>
            <a:ext cx="689499" cy="336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1311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/>
              <a:t>Key</a:t>
            </a:r>
            <a:endParaRPr lang="en-US" sz="2000"/>
          </a:p>
        </p:txBody>
      </p:sp>
      <p:sp>
        <p:nvSpPr>
          <p:cNvPr id="29" name="Content Placeholder 7"/>
          <p:cNvSpPr>
            <a:spLocks/>
          </p:cNvSpPr>
          <p:nvPr/>
        </p:nvSpPr>
        <p:spPr bwMode="auto">
          <a:xfrm>
            <a:off x="3198658" y="5284848"/>
            <a:ext cx="1556866" cy="90628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Clinical Assistant</a:t>
            </a:r>
            <a:endParaRPr/>
          </a:p>
        </p:txBody>
      </p:sp>
      <p:sp>
        <p:nvSpPr>
          <p:cNvPr id="30" name="Content Placeholder 7"/>
          <p:cNvSpPr>
            <a:spLocks/>
          </p:cNvSpPr>
          <p:nvPr/>
        </p:nvSpPr>
        <p:spPr bwMode="auto">
          <a:xfrm>
            <a:off x="5080155" y="5284848"/>
            <a:ext cx="1694635" cy="90628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Ambulatory Service Representative</a:t>
            </a:r>
            <a:endParaRPr/>
          </a:p>
        </p:txBody>
      </p:sp>
      <p:sp>
        <p:nvSpPr>
          <p:cNvPr id="31" name="Content Placeholder 7"/>
          <p:cNvSpPr>
            <a:spLocks/>
          </p:cNvSpPr>
          <p:nvPr/>
        </p:nvSpPr>
        <p:spPr bwMode="auto">
          <a:xfrm>
            <a:off x="7099421" y="5285093"/>
            <a:ext cx="1556866" cy="90579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Registered Nurse</a:t>
            </a:r>
            <a:endParaRPr/>
          </a:p>
        </p:txBody>
      </p:sp>
      <p:sp>
        <p:nvSpPr>
          <p:cNvPr id="32" name="Content Placeholder 7"/>
          <p:cNvSpPr>
            <a:spLocks/>
          </p:cNvSpPr>
          <p:nvPr/>
        </p:nvSpPr>
        <p:spPr bwMode="auto">
          <a:xfrm>
            <a:off x="8980918" y="5285093"/>
            <a:ext cx="1556866" cy="90579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Physician</a:t>
            </a:r>
            <a:endParaRPr/>
          </a:p>
        </p:txBody>
      </p:sp>
      <p:sp>
        <p:nvSpPr>
          <p:cNvPr id="33" name="Oval 135"/>
          <p:cNvSpPr/>
          <p:nvPr/>
        </p:nvSpPr>
        <p:spPr bwMode="auto">
          <a:xfrm>
            <a:off x="2551448" y="5551920"/>
            <a:ext cx="372138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TDABC: Time - </a:t>
            </a:r>
            <a:r>
              <a:rPr lang="en-US" sz="4800" b="1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Craniosynostosis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4C44C7-D539-F8CA-37F6-CDB5D9D75704}" type="slidenum">
              <a:rPr lang="en-US"/>
              <a:t>47</a:t>
            </a:fld>
            <a:endParaRPr lang="en-US"/>
          </a:p>
        </p:txBody>
      </p:sp>
      <p:sp>
        <p:nvSpPr>
          <p:cNvPr id="7" name="Right Arrow 46"/>
          <p:cNvSpPr/>
          <p:nvPr/>
        </p:nvSpPr>
        <p:spPr bwMode="auto">
          <a:xfrm>
            <a:off x="1407657" y="3407583"/>
            <a:ext cx="305600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" name="Content Placeholder 7"/>
          <p:cNvSpPr>
            <a:spLocks/>
          </p:cNvSpPr>
          <p:nvPr/>
        </p:nvSpPr>
        <p:spPr bwMode="auto">
          <a:xfrm>
            <a:off x="461098" y="2945059"/>
            <a:ext cx="898985" cy="115639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Check in with ASR</a:t>
            </a:r>
          </a:p>
        </p:txBody>
      </p:sp>
      <p:sp>
        <p:nvSpPr>
          <p:cNvPr id="9" name="Content Placeholder 7"/>
          <p:cNvSpPr>
            <a:spLocks/>
          </p:cNvSpPr>
          <p:nvPr/>
        </p:nvSpPr>
        <p:spPr bwMode="auto">
          <a:xfrm>
            <a:off x="1719764" y="2945060"/>
            <a:ext cx="1340826" cy="115639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Prep, take to room, height and weight</a:t>
            </a:r>
            <a:endParaRPr/>
          </a:p>
        </p:txBody>
      </p:sp>
      <p:sp>
        <p:nvSpPr>
          <p:cNvPr id="10" name="Right Arrow 46"/>
          <p:cNvSpPr/>
          <p:nvPr/>
        </p:nvSpPr>
        <p:spPr bwMode="auto">
          <a:xfrm>
            <a:off x="3044932" y="3407583"/>
            <a:ext cx="299172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" name="Content Placeholder 7"/>
          <p:cNvSpPr>
            <a:spLocks/>
          </p:cNvSpPr>
          <p:nvPr/>
        </p:nvSpPr>
        <p:spPr bwMode="auto">
          <a:xfrm>
            <a:off x="4728168" y="2925513"/>
            <a:ext cx="1511848" cy="115576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Take history, new patient documentation</a:t>
            </a:r>
            <a:endParaRPr/>
          </a:p>
        </p:txBody>
      </p:sp>
      <p:sp>
        <p:nvSpPr>
          <p:cNvPr id="12" name="Right Arrow 46"/>
          <p:cNvSpPr/>
          <p:nvPr/>
        </p:nvSpPr>
        <p:spPr bwMode="auto">
          <a:xfrm>
            <a:off x="6216226" y="3387723"/>
            <a:ext cx="305600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" name="Content Placeholder 7"/>
          <p:cNvSpPr>
            <a:spLocks/>
          </p:cNvSpPr>
          <p:nvPr/>
        </p:nvSpPr>
        <p:spPr bwMode="auto">
          <a:xfrm>
            <a:off x="7921540" y="2945372"/>
            <a:ext cx="1014446" cy="1155768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Consult with MD</a:t>
            </a:r>
            <a:endParaRPr/>
          </a:p>
        </p:txBody>
      </p:sp>
      <p:sp>
        <p:nvSpPr>
          <p:cNvPr id="14" name="Right Arrow 46"/>
          <p:cNvSpPr/>
          <p:nvPr/>
        </p:nvSpPr>
        <p:spPr bwMode="auto">
          <a:xfrm>
            <a:off x="8972203" y="3407583"/>
            <a:ext cx="305600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5" name="Content Placeholder 7"/>
          <p:cNvSpPr>
            <a:spLocks/>
          </p:cNvSpPr>
          <p:nvPr/>
        </p:nvSpPr>
        <p:spPr bwMode="auto">
          <a:xfrm>
            <a:off x="9330556" y="2925513"/>
            <a:ext cx="1105908" cy="115639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Make referrals</a:t>
            </a:r>
            <a:endParaRPr/>
          </a:p>
        </p:txBody>
      </p:sp>
      <p:sp>
        <p:nvSpPr>
          <p:cNvPr id="16" name="Right Arrow 46"/>
          <p:cNvSpPr/>
          <p:nvPr/>
        </p:nvSpPr>
        <p:spPr bwMode="auto">
          <a:xfrm>
            <a:off x="10471454" y="3388036"/>
            <a:ext cx="305600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7" name="Content Placeholder 7"/>
          <p:cNvSpPr>
            <a:spLocks/>
          </p:cNvSpPr>
          <p:nvPr/>
        </p:nvSpPr>
        <p:spPr bwMode="auto">
          <a:xfrm>
            <a:off x="10889098" y="2925513"/>
            <a:ext cx="730799" cy="115639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Check-out</a:t>
            </a:r>
            <a:endParaRPr/>
          </a:p>
        </p:txBody>
      </p:sp>
      <p:sp>
        <p:nvSpPr>
          <p:cNvPr id="18" name="Content Placeholder 7"/>
          <p:cNvSpPr>
            <a:spLocks/>
          </p:cNvSpPr>
          <p:nvPr/>
        </p:nvSpPr>
        <p:spPr bwMode="auto">
          <a:xfrm>
            <a:off x="3431262" y="2945060"/>
            <a:ext cx="913142" cy="115639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Take Photos</a:t>
            </a:r>
            <a:endParaRPr/>
          </a:p>
        </p:txBody>
      </p:sp>
      <p:sp>
        <p:nvSpPr>
          <p:cNvPr id="19" name="Right Arrow 46"/>
          <p:cNvSpPr/>
          <p:nvPr/>
        </p:nvSpPr>
        <p:spPr bwMode="auto">
          <a:xfrm>
            <a:off x="4358107" y="3407583"/>
            <a:ext cx="286957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0" name="Content Placeholder 7"/>
          <p:cNvSpPr>
            <a:spLocks/>
          </p:cNvSpPr>
          <p:nvPr/>
        </p:nvSpPr>
        <p:spPr bwMode="auto">
          <a:xfrm>
            <a:off x="6623573" y="2945372"/>
            <a:ext cx="919574" cy="115576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Pull up CT scan</a:t>
            </a:r>
            <a:endParaRPr/>
          </a:p>
        </p:txBody>
      </p:sp>
      <p:sp>
        <p:nvSpPr>
          <p:cNvPr id="21" name="Right Arrow 46"/>
          <p:cNvSpPr/>
          <p:nvPr/>
        </p:nvSpPr>
        <p:spPr bwMode="auto">
          <a:xfrm>
            <a:off x="7564050" y="3407583"/>
            <a:ext cx="305600" cy="2313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2" name="Oval 127"/>
          <p:cNvSpPr/>
          <p:nvPr/>
        </p:nvSpPr>
        <p:spPr bwMode="auto">
          <a:xfrm>
            <a:off x="1255032" y="3895212"/>
            <a:ext cx="320498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3</a:t>
            </a:r>
            <a:endParaRPr/>
          </a:p>
        </p:txBody>
      </p:sp>
      <p:sp>
        <p:nvSpPr>
          <p:cNvPr id="23" name="Oval 128"/>
          <p:cNvSpPr/>
          <p:nvPr/>
        </p:nvSpPr>
        <p:spPr bwMode="auto">
          <a:xfrm>
            <a:off x="3024621" y="3895212"/>
            <a:ext cx="320498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5</a:t>
            </a:r>
            <a:endParaRPr/>
          </a:p>
        </p:txBody>
      </p:sp>
      <p:sp>
        <p:nvSpPr>
          <p:cNvPr id="24" name="Oval 129"/>
          <p:cNvSpPr/>
          <p:nvPr/>
        </p:nvSpPr>
        <p:spPr bwMode="auto">
          <a:xfrm>
            <a:off x="4259355" y="3895212"/>
            <a:ext cx="320498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5</a:t>
            </a:r>
            <a:endParaRPr/>
          </a:p>
        </p:txBody>
      </p:sp>
      <p:sp>
        <p:nvSpPr>
          <p:cNvPr id="25" name="Oval 130"/>
          <p:cNvSpPr/>
          <p:nvPr/>
        </p:nvSpPr>
        <p:spPr bwMode="auto">
          <a:xfrm>
            <a:off x="6202037" y="3875352"/>
            <a:ext cx="320498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20</a:t>
            </a:r>
            <a:endParaRPr/>
          </a:p>
        </p:txBody>
      </p:sp>
      <p:sp>
        <p:nvSpPr>
          <p:cNvPr id="26" name="Oval 131"/>
          <p:cNvSpPr/>
          <p:nvPr/>
        </p:nvSpPr>
        <p:spPr bwMode="auto">
          <a:xfrm>
            <a:off x="7473798" y="3895212"/>
            <a:ext cx="320498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3</a:t>
            </a:r>
            <a:endParaRPr/>
          </a:p>
        </p:txBody>
      </p:sp>
      <p:sp>
        <p:nvSpPr>
          <p:cNvPr id="27" name="Oval 132"/>
          <p:cNvSpPr/>
          <p:nvPr/>
        </p:nvSpPr>
        <p:spPr bwMode="auto">
          <a:xfrm>
            <a:off x="8876728" y="3895212"/>
            <a:ext cx="320498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40</a:t>
            </a:r>
            <a:endParaRPr/>
          </a:p>
        </p:txBody>
      </p:sp>
      <p:sp>
        <p:nvSpPr>
          <p:cNvPr id="28" name="Oval 133"/>
          <p:cNvSpPr/>
          <p:nvPr/>
        </p:nvSpPr>
        <p:spPr bwMode="auto">
          <a:xfrm>
            <a:off x="10377200" y="3875665"/>
            <a:ext cx="344180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2.5</a:t>
            </a:r>
            <a:endParaRPr/>
          </a:p>
        </p:txBody>
      </p:sp>
      <p:sp>
        <p:nvSpPr>
          <p:cNvPr id="29" name="Oval 134"/>
          <p:cNvSpPr/>
          <p:nvPr/>
        </p:nvSpPr>
        <p:spPr bwMode="auto">
          <a:xfrm>
            <a:off x="11522298" y="3875665"/>
            <a:ext cx="320498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5</a:t>
            </a:r>
            <a:endParaRPr/>
          </a:p>
        </p:txBody>
      </p:sp>
      <p:sp>
        <p:nvSpPr>
          <p:cNvPr id="30" name="Content Placeholder 2"/>
          <p:cNvSpPr>
            <a:spLocks/>
          </p:cNvSpPr>
          <p:nvPr/>
        </p:nvSpPr>
        <p:spPr bwMode="auto">
          <a:xfrm>
            <a:off x="1595063" y="5569922"/>
            <a:ext cx="689499" cy="336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1311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/>
              <a:t>Key</a:t>
            </a:r>
            <a:endParaRPr lang="en-US" sz="2000"/>
          </a:p>
        </p:txBody>
      </p:sp>
      <p:sp>
        <p:nvSpPr>
          <p:cNvPr id="31" name="Content Placeholder 7"/>
          <p:cNvSpPr>
            <a:spLocks/>
          </p:cNvSpPr>
          <p:nvPr/>
        </p:nvSpPr>
        <p:spPr bwMode="auto">
          <a:xfrm>
            <a:off x="3198658" y="5284848"/>
            <a:ext cx="1556866" cy="90628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Clinical Assistant</a:t>
            </a:r>
            <a:endParaRPr/>
          </a:p>
        </p:txBody>
      </p:sp>
      <p:sp>
        <p:nvSpPr>
          <p:cNvPr id="32" name="Content Placeholder 7"/>
          <p:cNvSpPr>
            <a:spLocks/>
          </p:cNvSpPr>
          <p:nvPr/>
        </p:nvSpPr>
        <p:spPr bwMode="auto">
          <a:xfrm>
            <a:off x="5080155" y="5284848"/>
            <a:ext cx="1694635" cy="90628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Ambulatory Service Representative</a:t>
            </a:r>
            <a:endParaRPr/>
          </a:p>
        </p:txBody>
      </p:sp>
      <p:sp>
        <p:nvSpPr>
          <p:cNvPr id="33" name="Content Placeholder 7"/>
          <p:cNvSpPr>
            <a:spLocks/>
          </p:cNvSpPr>
          <p:nvPr/>
        </p:nvSpPr>
        <p:spPr bwMode="auto">
          <a:xfrm>
            <a:off x="7099421" y="5285093"/>
            <a:ext cx="1556866" cy="90579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Registered Nurse</a:t>
            </a:r>
            <a:endParaRPr/>
          </a:p>
        </p:txBody>
      </p:sp>
      <p:sp>
        <p:nvSpPr>
          <p:cNvPr id="34" name="Content Placeholder 7"/>
          <p:cNvSpPr>
            <a:spLocks/>
          </p:cNvSpPr>
          <p:nvPr/>
        </p:nvSpPr>
        <p:spPr bwMode="auto">
          <a:xfrm>
            <a:off x="8980918" y="5285093"/>
            <a:ext cx="1556866" cy="905792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1097280">
              <a:lnSpc>
                <a:spcPct val="100000"/>
              </a:lnSpc>
              <a:spcBef>
                <a:spcPts val="599"/>
              </a:spcBef>
              <a:buFont typeface="Open sans"/>
              <a:buChar char="+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39724" indent="0" algn="l" defTabSz="1097280">
              <a:lnSpc>
                <a:spcPct val="100000"/>
              </a:lnSpc>
              <a:spcBef>
                <a:spcPts val="599"/>
              </a:spcBef>
              <a:buFont typeface="Open sans"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5760" indent="0" algn="l" defTabSz="1097280">
              <a:lnSpc>
                <a:spcPct val="100000"/>
              </a:lnSpc>
              <a:spcBef>
                <a:spcPts val="599"/>
              </a:spcBef>
              <a:buFont typeface="Arial"/>
              <a:buNone/>
              <a:defRPr sz="1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65760" indent="0" algn="l" defTabSz="1097280">
              <a:lnSpc>
                <a:spcPct val="100000"/>
              </a:lnSpc>
              <a:spcBef>
                <a:spcPts val="599"/>
              </a:spcBef>
              <a:buFontTx/>
              <a:buNone/>
              <a:defRPr sz="1800" i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017518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>
              <a:lnSpc>
                <a:spcPct val="90000"/>
              </a:lnSpc>
              <a:spcBef>
                <a:spcPts val="599"/>
              </a:spcBef>
              <a:buFont typeface="Arial"/>
              <a:buChar char="•"/>
              <a:defRPr sz="2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bg1"/>
                </a:solidFill>
              </a:rPr>
              <a:t>Physician</a:t>
            </a:r>
            <a:endParaRPr/>
          </a:p>
        </p:txBody>
      </p:sp>
      <p:sp>
        <p:nvSpPr>
          <p:cNvPr id="35" name="Oval 135"/>
          <p:cNvSpPr/>
          <p:nvPr/>
        </p:nvSpPr>
        <p:spPr bwMode="auto">
          <a:xfrm>
            <a:off x="2551448" y="5551920"/>
            <a:ext cx="372138" cy="372138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defRPr/>
            </a:pPr>
            <a:r>
              <a:rPr lang="en-US" sz="1400" b="1">
                <a:solidFill>
                  <a:schemeClr val="accent3"/>
                </a:solidFill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Time-Drive Costs in DOPS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97280" y="1998133"/>
          <a:ext cx="10058400" cy="3657600"/>
        </p:xfrm>
        <a:graphic>
          <a:graphicData uri="http://schemas.openxmlformats.org/drawingml/2006/table">
            <a:tbl>
              <a:tblPr firstRow="1" bandRow="1">
                <a:tableStyleId>{44C92DB5-F8A6-21E1-FB95-26D121796146}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Surgeon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Registered Nurse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Clinical Assitant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Cost per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59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Personnel Process Time (minutes)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Plagiocephaly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Neoplasm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Craniosynostosis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 gridSpan="5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b="1"/>
                        <a:t>Medical Diagnosis Cost per patient visit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Plagiocephaly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Neoplasm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$132.00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$55.50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Craniosynostosis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$240.00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$34.50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890075-287B-2D81-A60C-A1E102793BBF}" type="slidenum">
              <a:rPr lang="en-US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Time-Drive Costs in DOPS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RCC shifts costs from Neoplasm and Craniosynostosis to Plagiocephaly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A5BCB5-AC25-54FE-67C0-CD795A54A0AE}" type="slidenum">
              <a:rPr lang="en-US"/>
              <a:t>49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/>
          </p:cNvGraphicFramePr>
          <p:nvPr/>
        </p:nvGraphicFramePr>
        <p:xfrm>
          <a:off x="1322699" y="2563606"/>
          <a:ext cx="9594855" cy="1539237"/>
        </p:xfrm>
        <a:graphic>
          <a:graphicData uri="http://schemas.openxmlformats.org/drawingml/2006/table">
            <a:tbl>
              <a:tblPr firstRow="1" bandRow="1">
                <a:tableStyleId>{44C92DB5-F8A6-21E1-FB95-26D121796146}</a:tableStyleId>
              </a:tblPr>
              <a:tblGrid>
                <a:gridCol w="191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8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Avg. Reimbursem.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TDABC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t>RCC Profit (comp.)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Plagiocephaly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$154.50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$69.50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Neoplasm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$221.50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b="1"/>
                        <a:t>Craniosynostosis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$293.00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b="1"/>
                        <a:t>$(69.00)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Traditional Costing Method - Single Pool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C3971D1-091F-0D58-4997-A4FB1E344427}" type="slidenum">
              <a:rPr lang="en-US"/>
              <a:t>5</a:t>
            </a:fld>
            <a:endParaRPr lang="en-US"/>
          </a:p>
        </p:txBody>
      </p:sp>
      <p:cxnSp>
        <p:nvCxnSpPr>
          <p:cNvPr id="7" name="Straight Connector 6"/>
          <p:cNvCxnSpPr>
            <a:cxnSpLocks/>
            <a:stCxn id="8" idx="0"/>
            <a:endCxn id="9" idx="0"/>
          </p:cNvCxnSpPr>
          <p:nvPr/>
        </p:nvCxnSpPr>
        <p:spPr bwMode="auto">
          <a:xfrm rot="10799989" flipV="1">
            <a:off x="3664173" y="2163647"/>
            <a:ext cx="2691236" cy="1534857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/>
          <p:cNvSpPr/>
          <p:nvPr/>
        </p:nvSpPr>
        <p:spPr bwMode="auto">
          <a:xfrm>
            <a:off x="2592610" y="3698504"/>
            <a:ext cx="2143125" cy="649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Product A</a:t>
            </a: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5283846" y="3741800"/>
            <a:ext cx="2143125" cy="649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Product B</a:t>
            </a: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7975082" y="3741800"/>
            <a:ext cx="2143125" cy="649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Product Z</a:t>
            </a:r>
          </a:p>
        </p:txBody>
      </p:sp>
      <p:cxnSp>
        <p:nvCxnSpPr>
          <p:cNvPr id="12" name="Straight Connector 11"/>
          <p:cNvCxnSpPr>
            <a:cxnSpLocks/>
            <a:stCxn id="8" idx="0"/>
            <a:endCxn id="10" idx="0"/>
          </p:cNvCxnSpPr>
          <p:nvPr/>
        </p:nvCxnSpPr>
        <p:spPr bwMode="auto">
          <a:xfrm rot="10799989" flipV="1">
            <a:off x="6355409" y="2163647"/>
            <a:ext cx="0" cy="1578153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  <a:stCxn id="13" idx="0"/>
            <a:endCxn id="11" idx="0"/>
          </p:cNvCxnSpPr>
          <p:nvPr/>
        </p:nvCxnSpPr>
        <p:spPr bwMode="auto">
          <a:xfrm rot="16199969" flipH="1">
            <a:off x="6911950" y="1607105"/>
            <a:ext cx="1578153" cy="2691236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/>
          <p:cNvSpPr/>
          <p:nvPr/>
        </p:nvSpPr>
        <p:spPr bwMode="auto">
          <a:xfrm>
            <a:off x="4735735" y="2163647"/>
            <a:ext cx="3239347" cy="785829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800"/>
              <a:t>Overhead Costs</a:t>
            </a: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5283846" y="5040663"/>
            <a:ext cx="2143125" cy="64943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Direct Material</a:t>
            </a:r>
          </a:p>
          <a:p>
            <a:pPr algn="ctr">
              <a:defRPr/>
            </a:pPr>
            <a:r>
              <a:t>Direct Labor</a:t>
            </a: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2592610" y="5040663"/>
            <a:ext cx="2143125" cy="64943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Direct Material</a:t>
            </a:r>
          </a:p>
          <a:p>
            <a:pPr algn="ctr">
              <a:defRPr/>
            </a:pPr>
            <a:r>
              <a:t>Direct Labor</a:t>
            </a: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7975082" y="5040662"/>
            <a:ext cx="2143125" cy="64943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Direct Material</a:t>
            </a:r>
          </a:p>
          <a:p>
            <a:pPr algn="ctr">
              <a:defRPr/>
            </a:pPr>
            <a:r>
              <a:t>Direct Labor</a:t>
            </a:r>
          </a:p>
        </p:txBody>
      </p:sp>
      <p:cxnSp>
        <p:nvCxnSpPr>
          <p:cNvPr id="17" name="Straight Connector 16"/>
          <p:cNvCxnSpPr>
            <a:cxnSpLocks/>
            <a:stCxn id="15" idx="0"/>
            <a:endCxn id="9" idx="2"/>
          </p:cNvCxnSpPr>
          <p:nvPr/>
        </p:nvCxnSpPr>
        <p:spPr bwMode="auto">
          <a:xfrm rot="16199969">
            <a:off x="3317809" y="4694299"/>
            <a:ext cx="692727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4" idx="0"/>
            <a:endCxn id="10" idx="2"/>
          </p:cNvCxnSpPr>
          <p:nvPr/>
        </p:nvCxnSpPr>
        <p:spPr bwMode="auto">
          <a:xfrm rot="16199969">
            <a:off x="6030693" y="4715947"/>
            <a:ext cx="649432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16" idx="0"/>
            <a:endCxn id="11" idx="2"/>
          </p:cNvCxnSpPr>
          <p:nvPr/>
        </p:nvCxnSpPr>
        <p:spPr bwMode="auto">
          <a:xfrm rot="16199969">
            <a:off x="8721929" y="4715947"/>
            <a:ext cx="649431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Suggested Course of Action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May have to lower prices on Plagiocephaly to meet competition</a:t>
            </a:r>
          </a:p>
          <a:p>
            <a:pPr>
              <a:buFont typeface="Arial"/>
              <a:buChar char="•"/>
              <a:defRPr/>
            </a:pPr>
            <a:r>
              <a:t> May need to raise prices for Craniosynostosis</a:t>
            </a:r>
          </a:p>
          <a:p>
            <a:pPr lvl="1">
              <a:buFont typeface="Arial"/>
              <a:buChar char="•"/>
              <a:defRPr/>
            </a:pPr>
            <a:r>
              <a:t>Especially if wants to build national ad international practice for this condition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Eliminate process steps that do not contribute to improved patient outcomes</a:t>
            </a:r>
          </a:p>
          <a:p>
            <a:pPr lvl="0">
              <a:buFont typeface="Arial"/>
              <a:buChar char="•"/>
              <a:defRPr/>
            </a:pPr>
            <a:r>
              <a:t> Redesign the processes to reduce wast and idle time</a:t>
            </a:r>
          </a:p>
          <a:p>
            <a:pPr lvl="0">
              <a:buFont typeface="Arial"/>
              <a:buChar char="•"/>
              <a:defRPr/>
            </a:pPr>
            <a:r>
              <a:t> Optimize processes over complete cycle of care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245A72-167A-6CF9-D683-E78DAC7AE0AD}" type="slidenum">
              <a:rPr lang="en-US"/>
              <a:t>50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Traditional Costing Method - Single Pool</a:t>
            </a:r>
            <a:endParaRPr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Works fine in old traditional manufacturing</a:t>
            </a:r>
          </a:p>
          <a:p>
            <a:pPr lvl="1">
              <a:buFont typeface="Arial"/>
              <a:buChar char="•"/>
              <a:defRPr/>
            </a:pPr>
            <a:r>
              <a:t>Where labor was the major cost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Black Box that leads to distortions</a:t>
            </a:r>
          </a:p>
          <a:p>
            <a:pPr lvl="1">
              <a:buFont typeface="Arial"/>
              <a:buChar char="•"/>
              <a:defRPr/>
            </a:pPr>
            <a:r>
              <a:t>Allocation will not reflect a cause-effect relationship between OH and product manufacturing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As more automation is introduced, more indirect costs accumulate</a:t>
            </a:r>
          </a:p>
          <a:p>
            <a:pPr lvl="1">
              <a:buFont typeface="Arial"/>
              <a:buChar char="•"/>
              <a:defRPr/>
            </a:pPr>
            <a:r>
              <a:t>Need for more accurate system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A451A17-7A14-5354-E5F7-0D00DC90664F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Two-Stage Allocation Systems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C6546C-E1AD-1A0A-BEFE-3F7DED198FDD}" type="slidenum">
              <a:rPr lang="en-US"/>
              <a:t>7</a:t>
            </a:fld>
            <a:endParaRPr lang="en-US"/>
          </a:p>
        </p:txBody>
      </p:sp>
      <p:cxnSp>
        <p:nvCxnSpPr>
          <p:cNvPr id="7" name="Straight Connector 6"/>
          <p:cNvCxnSpPr>
            <a:cxnSpLocks/>
            <a:stCxn id="8" idx="0"/>
            <a:endCxn id="9" idx="0"/>
          </p:cNvCxnSpPr>
          <p:nvPr/>
        </p:nvCxnSpPr>
        <p:spPr bwMode="auto">
          <a:xfrm rot="10799989" flipV="1">
            <a:off x="5009790" y="1917944"/>
            <a:ext cx="1345617" cy="1276864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Alternate Process 9"/>
          <p:cNvSpPr/>
          <p:nvPr/>
        </p:nvSpPr>
        <p:spPr bwMode="auto">
          <a:xfrm>
            <a:off x="2592608" y="4391231"/>
            <a:ext cx="2143125" cy="649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Product A</a:t>
            </a: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5283846" y="4434527"/>
            <a:ext cx="2143125" cy="649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Product B</a:t>
            </a: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7975082" y="4434527"/>
            <a:ext cx="2143125" cy="649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Product Z</a:t>
            </a:r>
          </a:p>
        </p:txBody>
      </p:sp>
      <p:cxnSp>
        <p:nvCxnSpPr>
          <p:cNvPr id="8" name="Straight Connector 7"/>
          <p:cNvCxnSpPr>
            <a:cxnSpLocks/>
            <a:stCxn id="13" idx="0"/>
            <a:endCxn id="14" idx="0"/>
          </p:cNvCxnSpPr>
          <p:nvPr/>
        </p:nvCxnSpPr>
        <p:spPr bwMode="auto">
          <a:xfrm rot="16199969" flipH="1">
            <a:off x="6389785" y="1883567"/>
            <a:ext cx="1276864" cy="1345618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/>
          <p:cNvSpPr/>
          <p:nvPr/>
        </p:nvSpPr>
        <p:spPr bwMode="auto">
          <a:xfrm>
            <a:off x="4735734" y="1917944"/>
            <a:ext cx="3239346" cy="785828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sz="2800"/>
              <a:t>Overhead Costs</a:t>
            </a: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5283846" y="5525571"/>
            <a:ext cx="2143125" cy="64943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Direct Material</a:t>
            </a:r>
          </a:p>
          <a:p>
            <a:pPr algn="ctr">
              <a:defRPr/>
            </a:pPr>
            <a:r>
              <a:t>Direct Labor</a:t>
            </a: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2592608" y="5525571"/>
            <a:ext cx="2143125" cy="64943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Direct Material</a:t>
            </a:r>
          </a:p>
          <a:p>
            <a:pPr algn="ctr">
              <a:defRPr/>
            </a:pPr>
            <a:r>
              <a:t>Direct Labor</a:t>
            </a:r>
          </a:p>
        </p:txBody>
      </p:sp>
      <p:sp>
        <p:nvSpPr>
          <p:cNvPr id="17" name="Flowchart: Alternate Process 16"/>
          <p:cNvSpPr/>
          <p:nvPr/>
        </p:nvSpPr>
        <p:spPr bwMode="auto">
          <a:xfrm>
            <a:off x="7975082" y="5525571"/>
            <a:ext cx="2143125" cy="649431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Direct Material</a:t>
            </a:r>
          </a:p>
          <a:p>
            <a:pPr algn="ctr">
              <a:defRPr/>
            </a:pPr>
            <a:r>
              <a:t>Direct Labor</a:t>
            </a:r>
          </a:p>
        </p:txBody>
      </p:sp>
      <p:cxnSp>
        <p:nvCxnSpPr>
          <p:cNvPr id="18" name="Straight Connector 17"/>
          <p:cNvCxnSpPr>
            <a:cxnSpLocks/>
            <a:stCxn id="16" idx="0"/>
            <a:endCxn id="10" idx="2"/>
          </p:cNvCxnSpPr>
          <p:nvPr/>
        </p:nvCxnSpPr>
        <p:spPr bwMode="auto">
          <a:xfrm rot="16199969">
            <a:off x="3421717" y="5283117"/>
            <a:ext cx="484909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15" idx="0"/>
            <a:endCxn id="11" idx="2"/>
          </p:cNvCxnSpPr>
          <p:nvPr/>
        </p:nvCxnSpPr>
        <p:spPr bwMode="auto">
          <a:xfrm rot="16199969">
            <a:off x="6134601" y="5304764"/>
            <a:ext cx="441613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  <a:stCxn id="17" idx="0"/>
            <a:endCxn id="12" idx="2"/>
          </p:cNvCxnSpPr>
          <p:nvPr/>
        </p:nvCxnSpPr>
        <p:spPr bwMode="auto">
          <a:xfrm rot="16199969">
            <a:off x="8825838" y="5304764"/>
            <a:ext cx="441613" cy="0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Alternate Process 8"/>
          <p:cNvSpPr/>
          <p:nvPr/>
        </p:nvSpPr>
        <p:spPr bwMode="auto">
          <a:xfrm>
            <a:off x="3938227" y="3194809"/>
            <a:ext cx="2143125" cy="649431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Department A</a:t>
            </a: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6629464" y="3194809"/>
            <a:ext cx="2143125" cy="649431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t>Department B</a:t>
            </a:r>
          </a:p>
        </p:txBody>
      </p:sp>
      <p:cxnSp>
        <p:nvCxnSpPr>
          <p:cNvPr id="21" name="Straight Connector 20"/>
          <p:cNvCxnSpPr>
            <a:cxnSpLocks/>
            <a:stCxn id="14" idx="2"/>
            <a:endCxn id="10" idx="0"/>
          </p:cNvCxnSpPr>
          <p:nvPr/>
        </p:nvCxnSpPr>
        <p:spPr bwMode="auto">
          <a:xfrm rot="5399976">
            <a:off x="5409104" y="2099308"/>
            <a:ext cx="546990" cy="4036854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9" idx="2"/>
            <a:endCxn id="21" idx="1"/>
          </p:cNvCxnSpPr>
          <p:nvPr/>
        </p:nvCxnSpPr>
        <p:spPr bwMode="auto">
          <a:xfrm rot="5399976">
            <a:off x="4063485" y="3444926"/>
            <a:ext cx="546990" cy="1345617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22" idx="0"/>
            <a:endCxn id="11" idx="0"/>
          </p:cNvCxnSpPr>
          <p:nvPr/>
        </p:nvCxnSpPr>
        <p:spPr bwMode="auto">
          <a:xfrm rot="10799989" flipH="1" flipV="1">
            <a:off x="5009790" y="3844240"/>
            <a:ext cx="1345617" cy="590286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23" idx="0"/>
            <a:endCxn id="12" idx="0"/>
          </p:cNvCxnSpPr>
          <p:nvPr/>
        </p:nvCxnSpPr>
        <p:spPr bwMode="auto">
          <a:xfrm rot="5399976" flipV="1">
            <a:off x="6733074" y="2120956"/>
            <a:ext cx="590286" cy="4036854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endCxn id="23" idx="1"/>
          </p:cNvCxnSpPr>
          <p:nvPr/>
        </p:nvCxnSpPr>
        <p:spPr bwMode="auto">
          <a:xfrm rot="10799989" flipV="1">
            <a:off x="6355408" y="3844239"/>
            <a:ext cx="1345617" cy="590286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endCxn id="24" idx="1"/>
          </p:cNvCxnSpPr>
          <p:nvPr/>
        </p:nvCxnSpPr>
        <p:spPr bwMode="auto">
          <a:xfrm>
            <a:off x="7701024" y="3844239"/>
            <a:ext cx="1345620" cy="590286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Two-Stage Allocation Systems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Stage one</a:t>
            </a:r>
          </a:p>
          <a:p>
            <a:pPr lvl="1">
              <a:buFont typeface="Arial"/>
              <a:buChar char="•"/>
              <a:defRPr/>
            </a:pPr>
            <a:r>
              <a:t>Allocate overhead costs to departments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Stage two</a:t>
            </a:r>
          </a:p>
          <a:p>
            <a:pPr lvl="1">
              <a:buFont typeface="Arial"/>
              <a:buChar char="•"/>
              <a:defRPr/>
            </a:pPr>
            <a:r>
              <a:t>Allocate department overhead costs to the products (or services)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9EEAF4C-A591-B569-6AA3-76E53CBAED1E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t>Activity-Based Costing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t> Costing method that</a:t>
            </a:r>
          </a:p>
          <a:p>
            <a:pPr lvl="1">
              <a:buFont typeface="Arial"/>
              <a:buChar char="•"/>
              <a:defRPr/>
            </a:pPr>
            <a:r>
              <a:t>First, assigns costs to </a:t>
            </a:r>
            <a:r>
              <a:rPr b="1"/>
              <a:t>activities</a:t>
            </a:r>
            <a:endParaRPr/>
          </a:p>
          <a:p>
            <a:pPr lvl="1">
              <a:buFont typeface="Arial"/>
              <a:buChar char="•"/>
              <a:defRPr/>
            </a:pPr>
            <a:r>
              <a:t>Then, allocate them to products based on their </a:t>
            </a:r>
            <a:r>
              <a:rPr b="1"/>
              <a:t>consumption </a:t>
            </a:r>
            <a:r>
              <a:t>of activities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Stage one</a:t>
            </a:r>
          </a:p>
          <a:p>
            <a:pPr lvl="1">
              <a:buFont typeface="Arial"/>
              <a:buChar char="•"/>
              <a:defRPr/>
            </a:pPr>
            <a:r>
              <a:t>Assign costs to activities</a:t>
            </a:r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t> Stage two</a:t>
            </a:r>
          </a:p>
          <a:p>
            <a:pPr lvl="1">
              <a:buFont typeface="Arial"/>
              <a:buChar char="•"/>
              <a:defRPr/>
            </a:pPr>
            <a:r>
              <a:t>Allocate costs to products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9432268-71C2-7874-701B-F086A14003FE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trategicCostManagement">
      <a:majorFont>
        <a:latin typeface="Calibri Light"/>
        <a:ea typeface="Arial"/>
        <a:cs typeface="Arial"/>
      </a:majorFont>
      <a:minorFont>
        <a:latin typeface="Calibri Light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2647</Words>
  <Application>Microsoft Office PowerPoint</Application>
  <DocSecurity>0</DocSecurity>
  <PresentationFormat>Widescreen</PresentationFormat>
  <Paragraphs>981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Retrospect</vt:lpstr>
      <vt:lpstr>Strategic Cost Management &amp; New Technologies</vt:lpstr>
      <vt:lpstr>Session 4 Activity-Based Costing (ABC)</vt:lpstr>
      <vt:lpstr>Outline</vt:lpstr>
      <vt:lpstr>ABC Costing</vt:lpstr>
      <vt:lpstr>Traditional Costing Method - Single Pool</vt:lpstr>
      <vt:lpstr>Traditional Costing Method - Single Pool</vt:lpstr>
      <vt:lpstr>Two-Stage Allocation Systems</vt:lpstr>
      <vt:lpstr>Two-Stage Allocation Systems</vt:lpstr>
      <vt:lpstr>Activity-Based Costing</vt:lpstr>
      <vt:lpstr>Activity-Based Costing</vt:lpstr>
      <vt:lpstr>Why Activity-Based Costing?</vt:lpstr>
      <vt:lpstr>When to use ABC?</vt:lpstr>
      <vt:lpstr>ABC - Steps</vt:lpstr>
      <vt:lpstr>Activities and Cost Drivers - Examples</vt:lpstr>
      <vt:lpstr>Cost Hierarchy</vt:lpstr>
      <vt:lpstr>ABC VS Traditional Systems</vt:lpstr>
      <vt:lpstr>Example</vt:lpstr>
      <vt:lpstr>Example</vt:lpstr>
      <vt:lpstr>Example</vt:lpstr>
      <vt:lpstr>Example</vt:lpstr>
      <vt:lpstr>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Pros and Cons of ABC</vt:lpstr>
      <vt:lpstr>Takeaways</vt:lpstr>
      <vt:lpstr>Time Driven ABC</vt:lpstr>
      <vt:lpstr>Time Driven ABC (TDABC)</vt:lpstr>
      <vt:lpstr>Boston Children's Hospital (BCH)</vt:lpstr>
      <vt:lpstr>BCH challenges</vt:lpstr>
      <vt:lpstr>BCH current cost system: RCC</vt:lpstr>
      <vt:lpstr>Dept. of Plastic and Oral Surgery (DPOS)</vt:lpstr>
      <vt:lpstr>RCC at DPOS</vt:lpstr>
      <vt:lpstr>BCH facts</vt:lpstr>
      <vt:lpstr>TDABC Approach - Data Requirements</vt:lpstr>
      <vt:lpstr>TDABC in DPOS: Cost per unit of capacity</vt:lpstr>
      <vt:lpstr>TDABC: Time - Plagiocephaly</vt:lpstr>
      <vt:lpstr>TDABC: Time - Neoplasm</vt:lpstr>
      <vt:lpstr>TDABC: Time - Craniosynostosis</vt:lpstr>
      <vt:lpstr>Time-Drive Costs in DOPS</vt:lpstr>
      <vt:lpstr>Time-Drive Costs in DOPS</vt:lpstr>
      <vt:lpstr>Suggested Course of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5</cp:revision>
  <dcterms:created xsi:type="dcterms:W3CDTF">2020-03-15T23:52:47Z</dcterms:created>
  <dcterms:modified xsi:type="dcterms:W3CDTF">2020-04-23T15:55:47Z</dcterms:modified>
  <cp:category/>
  <dc:identifier/>
  <cp:contentStatus/>
  <dc:language/>
  <cp:version/>
</cp:coreProperties>
</file>