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2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4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slides/slide4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39.xml" ContentType="application/vnd.openxmlformats-officedocument.presentationml.slide+xml"/>
  <Override PartName="/ppt/slides/slide43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emovePersonalInfoOnSave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9BC92278-7CE4-389D-7C9A-FA96BB85AA86}">
  <a:tblStyle styleId="{9BC92278-7CE4-389D-7C9A-FA96BB85AA86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presProps" Target="presProps.xml" /><Relationship Id="rId61" Type="http://schemas.openxmlformats.org/officeDocument/2006/relationships/tableStyles" Target="tableStyles.xml" /><Relationship Id="rId6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7" hidden="0"/>
          <p:cNvSpPr/>
          <p:nvPr isPhoto="0" userDrawn="0"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097280" y="758952"/>
            <a:ext cx="10058399" cy="29609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00050" y="4308766"/>
            <a:ext cx="10058399" cy="12898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8" hidden="0"/>
          <p:cNvCxnSpPr>
            <a:cxnSpLocks/>
          </p:cNvCxnSpPr>
          <p:nvPr isPhoto="0" userDrawn="0"/>
        </p:nvCxnSpPr>
        <p:spPr bwMode="auto">
          <a:xfrm>
            <a:off x="1158239" y="404109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1097280" y="6459784"/>
            <a:ext cx="2468040" cy="36512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414777"/>
            <a:ext cx="2628900" cy="575742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414777"/>
            <a:ext cx="7734299" cy="5757421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 hidden="0"/>
          <p:cNvSpPr/>
          <p:nvPr isPhoto="0" userDrawn="0"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399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097280" y="4453128"/>
            <a:ext cx="10058399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8" hidden="0"/>
          <p:cNvCxnSpPr>
            <a:cxnSpLocks/>
          </p:cNvCxnSpPr>
          <p:nvPr isPhoto="0" userDrawn="0"/>
        </p:nvCxnSpPr>
        <p:spPr bwMode="auto">
          <a:xfrm>
            <a:off x="1207657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9" descr="A close up of a sign&#10;&#10;Description automatically generated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1097278" y="1845733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7920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8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2"/>
            <a:ext cx="10058399" cy="145075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109728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217920" y="1846051"/>
            <a:ext cx="4937760" cy="73628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17920" y="2582334"/>
            <a:ext cx="4937760" cy="337819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4" hidden="0"/>
          <p:cNvSpPr/>
          <p:nvPr isPhoto="0" userDrawn="0"/>
        </p:nvSpPr>
        <p:spPr bwMode="auto">
          <a:xfrm>
            <a:off x="3174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5" hidden="0"/>
          <p:cNvSpPr/>
          <p:nvPr isPhoto="0" userDrawn="0"/>
        </p:nvSpPr>
        <p:spPr bwMode="auto">
          <a:xfrm>
            <a:off x="14" y="633431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  <p:pic>
        <p:nvPicPr>
          <p:cNvPr id="8" name="Picture 9" descr="A close up of a sign&#10;&#10;Description automatically generated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15" y="0"/>
            <a:ext cx="40507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4040070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594357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2926080"/>
            <a:ext cx="3200400" cy="337912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800600" y="6459784"/>
            <a:ext cx="4648199" cy="36512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7" hidden="0"/>
          <p:cNvSpPr/>
          <p:nvPr isPhoto="0" userDrawn="0"/>
        </p:nvSpPr>
        <p:spPr bwMode="auto">
          <a:xfrm>
            <a:off x="0" y="4952999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8" hidden="0"/>
          <p:cNvSpPr/>
          <p:nvPr isPhoto="0" userDrawn="0"/>
        </p:nvSpPr>
        <p:spPr bwMode="auto">
          <a:xfrm>
            <a:off x="14" y="4915075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5074920"/>
            <a:ext cx="10113263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14" y="0"/>
            <a:ext cx="12191985" cy="4915075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097280" y="5907022"/>
            <a:ext cx="10113263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10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  <p:pic>
        <p:nvPicPr>
          <p:cNvPr id="11" name="Picture 9" descr="A close up of a sign&#10;&#10;Description automatically generated" hidden="0"/>
          <p:cNvPicPr>
            <a:picLocks noChangeAspect="1"/>
          </p:cNvPicPr>
          <p:nvPr isPhoto="0" userDrawn="1"/>
        </p:nvPicPr>
        <p:blipFill>
          <a:blip r:embed="rId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 hidden="0"/>
          <p:cNvSpPr/>
          <p:nvPr isPhoto="0" userDrawn="0"/>
        </p:nvSpPr>
        <p:spPr bwMode="auto">
          <a:xfrm>
            <a:off x="0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8" hidden="0"/>
          <p:cNvSpPr/>
          <p:nvPr isPhoto="0" userDrawn="0"/>
        </p:nvSpPr>
        <p:spPr bwMode="auto">
          <a:xfrm>
            <a:off x="0" y="6334315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286602"/>
            <a:ext cx="10058399" cy="1450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097280" y="1845733"/>
            <a:ext cx="1005839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686184" y="6459784"/>
            <a:ext cx="4822802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9900457" y="6459784"/>
            <a:ext cx="1312024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  <p:cxnSp>
        <p:nvCxnSpPr>
          <p:cNvPr id="10" name="Straight Connector 9" hidden="0"/>
          <p:cNvCxnSpPr>
            <a:cxnSpLocks/>
          </p:cNvCxnSpPr>
          <p:nvPr isPhoto="0" userDrawn="0"/>
        </p:nvCxnSpPr>
        <p:spPr bwMode="auto">
          <a:xfrm>
            <a:off x="1193531" y="173784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 hidden="0"/>
          <p:cNvPicPr>
            <a:picLocks noChangeAspect="1"/>
          </p:cNvPicPr>
          <p:nvPr isPhoto="0" userDrawn="1"/>
        </p:nvPicPr>
        <p:blipFill>
          <a:blip r:embed="rId13"/>
          <a:stretch/>
        </p:blipFill>
        <p:spPr bwMode="auto">
          <a:xfrm>
            <a:off x="979516" y="6442347"/>
            <a:ext cx="1496946" cy="399997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l" defTabSz="91440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1pPr>
      <a:lvl2pPr marL="38404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2pPr>
      <a:lvl3pPr marL="56692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3pPr>
      <a:lvl4pPr marL="74980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4pPr>
      <a:lvl5pPr marL="932688" indent="-18288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 Ligh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33999" y="4550229"/>
            <a:ext cx="10909073" cy="1057655"/>
          </a:xfrm>
        </p:spPr>
        <p:txBody>
          <a:bodyPr/>
          <a:lstStyle/>
          <a:p>
            <a:pPr>
              <a:defRPr/>
            </a:pPr>
            <a:r>
              <a:rPr lang="en-US" sz="4300">
                <a:cs typeface="Segoe UI"/>
              </a:rPr>
              <a:t>Strategic Cost Management</a:t>
            </a:r>
            <a:br>
              <a:rPr lang="en-US" sz="4300">
                <a:cs typeface="Segoe UI"/>
              </a:rPr>
            </a:br>
            <a:r>
              <a:rPr lang="en-US" sz="4300">
                <a:cs typeface="Segoe UI"/>
              </a:rPr>
              <a:t>&amp; New Technologies</a:t>
            </a:r>
            <a:endParaRPr sz="7200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633999" y="5727515"/>
            <a:ext cx="10925101" cy="515476"/>
          </a:xfrm>
        </p:spPr>
        <p:txBody>
          <a:bodyPr/>
          <a:lstStyle/>
          <a:p>
            <a:pPr>
              <a:defRPr/>
            </a:pPr>
            <a:r>
              <a:rPr lang="en-GB" sz="2000" cap="none">
                <a:solidFill>
                  <a:schemeClr val="tx1">
                    <a:lumMod val="85000"/>
                    <a:lumOff val="15000"/>
                  </a:schemeClr>
                </a:solidFill>
              </a:rPr>
              <a:t>Prof. Mario Milone								MGT(P)495</a:t>
            </a:r>
            <a:endParaRPr/>
          </a:p>
        </p:txBody>
      </p:sp>
      <p:pic>
        <p:nvPicPr>
          <p:cNvPr id="6" name="Graphic 6" descr="Head with gears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35458" y="1199004"/>
            <a:ext cx="2484888" cy="2484888"/>
          </a:xfrm>
          <a:prstGeom prst="rect">
            <a:avLst/>
          </a:prstGeom>
        </p:spPr>
      </p:pic>
      <p:pic>
        <p:nvPicPr>
          <p:cNvPr id="7" name="Graphic 4" descr="Database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436064" y="1203042"/>
            <a:ext cx="2476811" cy="2476811"/>
          </a:xfrm>
          <a:prstGeom prst="rect">
            <a:avLst/>
          </a:prstGeom>
        </p:spPr>
      </p:pic>
      <p:pic>
        <p:nvPicPr>
          <p:cNvPr id="8" name="Graphic 8" descr="Statistics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6228593" y="1185940"/>
            <a:ext cx="2511016" cy="2511016"/>
          </a:xfrm>
          <a:prstGeom prst="rect">
            <a:avLst/>
          </a:prstGeom>
        </p:spPr>
      </p:pic>
      <p:pic>
        <p:nvPicPr>
          <p:cNvPr id="9" name="Graphic 10" descr="Decision chart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055327" y="1197575"/>
            <a:ext cx="2487746" cy="2487746"/>
          </a:xfrm>
          <a:prstGeom prst="rect">
            <a:avLst/>
          </a:prstGeom>
        </p:spPr>
      </p:pic>
      <p:pic>
        <p:nvPicPr>
          <p:cNvPr id="10" name="Picture 12" descr="A close up of a sign&#10;&#10;Description automatically generated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>
            <a:off x="8405848" y="4657913"/>
            <a:ext cx="3152153" cy="842285"/>
          </a:xfrm>
          <a:prstGeom prst="rect">
            <a:avLst/>
          </a:prstGeom>
        </p:spPr>
      </p:pic>
      <p:sp>
        <p:nvSpPr>
          <p:cNvPr id="11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© Mario Milone</a:t>
            </a:r>
            <a:endParaRPr/>
          </a:p>
        </p:txBody>
      </p:sp>
      <p:sp>
        <p:nvSpPr>
          <p:cNvPr id="12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Target Pricing and Target Costing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Target pricing is market based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Prices are estimated using the customer's willingness to pay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Relies heavily on the understanding of customers and the competitive environment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E85292A-5B43-B5D5-7BFF-2B997C2A04C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Target Pricing and Target Costing</a:t>
            </a:r>
            <a:r>
              <a:rPr/>
              <a:t> - Steps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05908" indent="-305908">
              <a:buAutoNum type="arabicPeriod"/>
              <a:defRPr/>
            </a:pPr>
            <a:r>
              <a:rPr/>
              <a:t> Develop the product using customer knowledge</a:t>
            </a:r>
            <a:endParaRPr/>
          </a:p>
          <a:p>
            <a:pPr marL="305908" indent="-305908">
              <a:buAutoNum type="arabicPeriod"/>
              <a:defRPr/>
            </a:pPr>
            <a:endParaRPr/>
          </a:p>
          <a:p>
            <a:pPr marL="305908" indent="-305908">
              <a:buAutoNum type="arabicPeriod"/>
              <a:defRPr/>
            </a:pPr>
            <a:r>
              <a:rPr/>
              <a:t> Choose the Target Price</a:t>
            </a:r>
            <a:endParaRPr/>
          </a:p>
          <a:p>
            <a:pPr marL="305908" indent="-305908">
              <a:buAutoNum type="arabicPeriod"/>
              <a:defRPr/>
            </a:pPr>
            <a:endParaRPr/>
          </a:p>
          <a:p>
            <a:pPr marL="305908" indent="-305908">
              <a:buAutoNum type="arabicPeriod"/>
              <a:defRPr/>
            </a:pPr>
            <a:r>
              <a:rPr/>
              <a:t> Decide on a Target Operating Income</a:t>
            </a:r>
            <a:endParaRPr/>
          </a:p>
          <a:p>
            <a:pPr marL="305908" indent="-305908">
              <a:buAutoNum type="arabicPeriod"/>
              <a:defRPr/>
            </a:pPr>
            <a:endParaRPr/>
          </a:p>
          <a:p>
            <a:pPr marL="305908" indent="-305908">
              <a:buAutoNum type="arabicPeriod"/>
              <a:defRPr/>
            </a:pPr>
            <a:r>
              <a:rPr/>
              <a:t> Derives the Target Cost that satisfies the price and operating income</a:t>
            </a:r>
            <a:endParaRPr/>
          </a:p>
          <a:p>
            <a:pPr marL="305908" indent="-305908">
              <a:buAutoNum type="arabicPeriod"/>
              <a:defRPr/>
            </a:pPr>
            <a:endParaRPr/>
          </a:p>
          <a:p>
            <a:pPr marL="305908" indent="-305908">
              <a:buAutoNum type="arabicPeriod"/>
              <a:defRPr/>
            </a:pPr>
            <a:r>
              <a:rPr/>
              <a:t> Analyze your costs and achieve Target Cost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E6F0003-E5D6-E59B-B835-6B7F6FE03393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Target Pricing and Target Costing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0C59EFE-A3B4-C442-2C6F-9351498937D8}" type="slidenum">
              <a:rPr lang="en-US"/>
              <a:t/>
            </a:fld>
            <a:endParaRPr lang="en-US"/>
          </a:p>
        </p:txBody>
      </p: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97280" y="2283882"/>
          <a:ext cx="10071099" cy="306577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5029198"/>
                <a:gridCol w="5029198"/>
              </a:tblGrid>
              <a:tr h="38480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Target 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$140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Target Operating Income (15%)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$21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Target Cost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$119</a:t>
                      </a:r>
                      <a:endParaRPr b="1"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Current Full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$130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Need to lower cost per unit by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$11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Cost-Plus VS Target Pricing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Cost-Plus pricing provides </a:t>
            </a:r>
            <a:r>
              <a:rPr i="1"/>
              <a:t>prospective </a:t>
            </a:r>
            <a:r>
              <a:rPr/>
              <a:t>prices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Does not take into account competitors' reaction to prices or customers' preferences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Target pricing tries to already incorporate information about competitors and customers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It reduces the amount of subsequent revisions that has to be done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9E332BA-983F-861E-D3E8-2D198328926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Cost-Plus VS Target Pricing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Cost-Plus pricing is used more for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Commodity services with low barrier to entry and high competition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Target-Pricing is used more for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High value-added services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Examples: consulting, logistics, ...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11B7E33-48A5-8EAF-BD81-25DBD09FD0C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Example:</a:t>
            </a:r>
            <a:br>
              <a:rPr/>
            </a:br>
            <a:r>
              <a:rPr/>
              <a:t>Sheridan Carpet Company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6A4DE24-FAB3-3B67-8548-B6D952FB595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Sheridan - Background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Produced high-grade carpeting materials for use in automobiles and vans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Sold products to finishers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Largest company in its segment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3E44BF-B3FC-AA67-A44D-8311F3C4062E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Sheridan - Background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We focus on carpet 104</a:t>
            </a:r>
            <a:endParaRPr sz="200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Difficult to produce (denser nap)</a:t>
            </a:r>
            <a:endParaRPr sz="2000"/>
          </a:p>
          <a:p>
            <a:pPr>
              <a:buFont typeface="Arial"/>
              <a:buChar char="•"/>
              <a:defRPr/>
            </a:pP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Late 1982: decision on the list price of carpet 104</a:t>
            </a:r>
            <a:endParaRPr sz="200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Needed to bring 104's margin up to that of other carpets</a:t>
            </a:r>
            <a:endParaRPr sz="200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Usually competitors have adhered to their announced prices within 6-months unless significant changes in costs</a:t>
            </a:r>
            <a:endParaRPr lang="en-US" sz="20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 lvl="0">
              <a:buFont typeface="Arial"/>
              <a:buChar char="•"/>
              <a:defRPr/>
            </a:pPr>
            <a:endParaRPr lang="en-US" sz="2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 lvl="0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Sheridan is a price leader</a:t>
            </a:r>
            <a:endParaRPr sz="2000"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28F7CF9-7FF1-7C8C-4D0A-54ED90F7DB0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Prices and Production</a:t>
            </a: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1068385" y="2360082"/>
          <a:ext cx="10071099" cy="30657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2011679"/>
                <a:gridCol w="2011679"/>
                <a:gridCol w="2011679"/>
                <a:gridCol w="2011679"/>
                <a:gridCol w="201167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Production Volume (square yards)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Price (per square yard)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6575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Season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Industry Total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Sheridan Carpet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Most Competitors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Sheridan Carpet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1980-1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549,000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192,000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1980-2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517,500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181,000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1981-1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387,000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135,500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$3.90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1981-2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427,500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149,500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$3.90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1982-1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450,000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135,000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1982-2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562,000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112,500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$5.20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B1C985-8367-2A59-1304-26C30C9999E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Prices and Production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/>
              <a:t> Sheridan increased their prices but not the competitors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Loss of market share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Marketing Manager estimated that the industry would sell about 630,000 square yards of these carpets in the first half of 1983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His analysis was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Could sell 150,000 yards if drop the price back to $3.90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Could sell at least 65,000 yards at the $5.20 price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5EB4174-F4FC-19B7-3E9E-572DE53AF2A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Session 5</a:t>
            </a:r>
            <a:br>
              <a:rPr lang="en-GB"/>
            </a:br>
            <a:r>
              <a:rPr lang="en-GB"/>
              <a:t>Pricing Decisions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Pricing Decision - Concerns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Concerns of an e</a:t>
            </a:r>
            <a:r>
              <a:rPr/>
              <a:t>rosion in Sheridan's share price if price held at $5.20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Would the competitors announce a further price decrease if Sheridan dropped the price back to $3.90?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Maybe not as Sheridan believes to be very efficient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Would the pricing decision have any impact on the sales of Sheridan's other carpets?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Maybe not as 104 is a specialized product</a:t>
            </a:r>
            <a:endParaRPr/>
          </a:p>
          <a:p>
            <a:pPr marL="201167" lvl="1" indent="0">
              <a:buNone/>
              <a:defRPr/>
            </a:pP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4407614-1712-084C-6265-3281813A1DD2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Estimated Costs per Volume</a:t>
            </a: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1406367" y="1737357"/>
          <a:ext cx="9577899" cy="45796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2610000"/>
                <a:gridCol w="1159200"/>
                <a:gridCol w="1159200"/>
                <a:gridCol w="1159200"/>
                <a:gridCol w="1159199"/>
                <a:gridCol w="1159199"/>
                <a:gridCol w="11591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Volume (square yards)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Square Yards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65,000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87,500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110,000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150,000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185,000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220,000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Raw Material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Material Spoilage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Direct Labor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$1.026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$0.989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$0.997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Departmental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        Direct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        Indirect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$1.200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$0.891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$0.709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$0.442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$0.355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General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$0.308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$0.289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$0.299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Factory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$3.248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$2.884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$2.682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$2.479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$2.391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$2.353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Selling &amp; Administrative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$2.111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$1.875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$1.743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$1.606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$1.554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$1.529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Total Cost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$5.359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$4.759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$4.425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$4.076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$3.945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$3.882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4025A0C-A6BE-961D-9547-B6D4051DD87C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Pricing Decision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Should Sheridan lower the price to $3.90?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What information is relevant?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Forecast: Volume is 65,000 at $5.20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Forecast: Volume is 150,000 at $3.90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What is the underlying assumption?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Competitors stay at $3.90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96A82E-7712-7B0A-5FBE-C20E45E53E4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Pricing Decision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How should we approach the problem?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Contribution analysis?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Look at variable costs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Full cost approach?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Competitor Analysis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2DF07EB-BB7D-E04E-B03A-F4DAF4F2F86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Contribution Analysis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981BE15-0997-95A9-AE0D-E3D26562B6A1}" type="slidenum">
              <a:rPr lang="en-US"/>
              <a:t/>
            </a:fld>
            <a:endParaRPr lang="en-US"/>
          </a:p>
        </p:txBody>
      </p:sp>
      <p:graphicFrame>
        <p:nvGraphicFramePr>
          <p:cNvPr id="7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406367" y="1737357"/>
          <a:ext cx="9577899" cy="457961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2610000"/>
                <a:gridCol w="1159200"/>
                <a:gridCol w="1159200"/>
                <a:gridCol w="1159200"/>
                <a:gridCol w="1159198"/>
                <a:gridCol w="1159198"/>
                <a:gridCol w="1159198"/>
              </a:tblGrid>
              <a:tr h="38480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Volume (square yards)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Square Yards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65,000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87,500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110,000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150,000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185,000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220,000</a:t>
                      </a:r>
                      <a:endParaRPr b="1"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Raw Material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$0.520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Material Spoilage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$0.051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$0.051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Direct Labor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$1.026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$0.989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$0.979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$0.962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$0.975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$0.997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Departmental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        Direct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$0.142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$0.136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$0.131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        Indirect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$1.200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$0.891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$0.709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$0.442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$0.355</a:t>
                      </a:r>
                      <a:endParaRPr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General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$0.308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$0.289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$0.299</a:t>
                      </a:r>
                      <a:endParaRPr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Factory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$3.248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$2.884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$2.682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$2.479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$2.391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$2.353</a:t>
                      </a:r>
                      <a:endParaRPr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Selling &amp; Administrative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$2.111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$1.875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$1.743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$1.606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$1.554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$1.529</a:t>
                      </a:r>
                      <a:endParaRPr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Total Cost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$5.359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$4.759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$4.425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$4.076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$3.945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$3.882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Contribution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Sheridan should price 104 at $3.90 to maximize total profits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0D80839-603B-BDD5-93CB-E41551C96CE9}" type="slidenum">
              <a:rPr lang="en-US"/>
              <a:t/>
            </a:fld>
            <a:endParaRPr lang="en-US"/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108199" y="1845732"/>
          <a:ext cx="8140699" cy="34442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2709333"/>
                <a:gridCol w="2709333"/>
                <a:gridCol w="2709333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Selling 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Volume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150,000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65,000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Raw Material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Material Spoilage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Direct Labor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$0.962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$1.026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Direct Dept.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$0.142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Contribution per unit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$2.239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$3.46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Total Contribution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$335,850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$224,900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Breakeven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If Sheridan keeps the price at $5.20, how much should it sell to be better off than selling 150,000 sq.yd. at $3.90?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$335,850 / $3.46 = 97,000 sq.yd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C81761-8BFA-87F0-35DD-342957A301D5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Full-Cost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/>
              <a:t> Directly use the data on costs per volume</a:t>
            </a:r>
            <a:endParaRPr/>
          </a:p>
          <a:p>
            <a:pPr>
              <a:buFont typeface="Arial"/>
              <a:buChar char="•"/>
              <a:defRPr/>
            </a:pPr>
            <a:r>
              <a:rPr/>
              <a:t> Full cost always greater than $3.90 up to 185,000 sq.yd.</a:t>
            </a:r>
            <a:endParaRPr/>
          </a:p>
          <a:p>
            <a:pPr>
              <a:buFont typeface="Arial"/>
              <a:buChar char="•"/>
              <a:defRPr/>
            </a:pPr>
            <a:r>
              <a:rPr/>
              <a:t> Under the Full Cost view, $3.90 does not recover costs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Selling at $5.20 minimizes the loss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40200A-A4DD-E099-10BC-D5EAAE90ECC2}" type="slidenum">
              <a:rPr lang="en-US"/>
              <a:t/>
            </a:fld>
            <a:endParaRPr lang="en-US"/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62479" y="3505199"/>
          <a:ext cx="8140699" cy="15519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2709333"/>
                <a:gridCol w="2709333"/>
                <a:gridCol w="2709333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Selling 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Volume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150,000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65,000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Full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$4.076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$5.359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Total Profit / Loss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$(26,400)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$(10,335)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What should we do?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/>
              <a:t> Arguments supporting the contribution analysis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Fixed costs are irrelevant for short-term decisions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In a fixed-cost approach, some fixed costs are treated as if they were variable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Arguments supporting the full cost approach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Marginal cost pricing does not make profits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Fixed costs are relevant in the long-term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Fixed cost must be covered, so why not charge them in the pricing?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When does the short-term ends and the long-term begins?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Some decisions have more long-term rather than short-term implications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E1FA921-249E-368B-57BD-F088CB89D3A7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Competitor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/>
              <a:t> Pricing decisions involve other players (competitors)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They are influenced by our pricing decisions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It is important to anticipate the competitor's actions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Pricing decisions are strategic decisions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How do we incorporate competitive reactions to our pricing decisions?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6319189-6F37-6C45-E818-E70639D1672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Outline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Courier New"/>
              <a:buChar char="o"/>
              <a:defRPr/>
            </a:pPr>
            <a:endParaRPr lang="en-GB"/>
          </a:p>
          <a:p>
            <a:pPr marL="0" indent="0">
              <a:buNone/>
              <a:defRPr/>
            </a:pPr>
            <a:r>
              <a:rPr lang="en-GB"/>
              <a:t> </a:t>
            </a:r>
            <a:endParaRPr/>
          </a:p>
          <a:p>
            <a:pPr>
              <a:buFont typeface="Courier New"/>
              <a:buChar char="o"/>
              <a:defRPr/>
            </a:pPr>
            <a:r>
              <a:rPr lang="en-GB"/>
              <a:t> Pricing Decisions</a:t>
            </a:r>
            <a:endParaRPr lang="en-GB"/>
          </a:p>
          <a:p>
            <a:pPr lvl="1">
              <a:buFont typeface="Courier New"/>
              <a:buChar char="o"/>
              <a:defRPr/>
            </a:pPr>
            <a:endParaRPr lang="en-GB"/>
          </a:p>
          <a:p>
            <a:pPr lvl="1">
              <a:buFont typeface="Courier New"/>
              <a:buChar char="o"/>
              <a:defRPr/>
            </a:pPr>
            <a:r>
              <a:rPr lang="en-GB"/>
              <a:t>Cost-Plus Pricing</a:t>
            </a:r>
            <a:endParaRPr lang="en-GB"/>
          </a:p>
          <a:p>
            <a:pPr lvl="1">
              <a:buFont typeface="Courier New"/>
              <a:buChar char="o"/>
              <a:defRPr/>
            </a:pPr>
            <a:endParaRPr lang="en-GB"/>
          </a:p>
          <a:p>
            <a:pPr lvl="1">
              <a:buFont typeface="Courier New"/>
              <a:buChar char="o"/>
              <a:defRPr/>
            </a:pPr>
            <a:r>
              <a:rPr lang="en-GB"/>
              <a:t>Target Pricing</a:t>
            </a:r>
            <a:endParaRPr lang="en-GB"/>
          </a:p>
          <a:p>
            <a:pPr>
              <a:buFont typeface="Courier New"/>
              <a:buChar char="o"/>
              <a:defRPr/>
            </a:pPr>
            <a:endParaRPr/>
          </a:p>
          <a:p>
            <a:pPr>
              <a:buFont typeface="Courier New"/>
              <a:buChar char="o"/>
              <a:defRPr/>
            </a:pPr>
            <a:r>
              <a:rPr lang="en-GB"/>
              <a:t> Customer Profitability</a:t>
            </a:r>
            <a:endParaRPr lang="en-GB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Competitor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What is best for Sheridan?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Price the carpet at $5.20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Competitor move up the price to $5.20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What would be Sheridan's market share in that case?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Best case: 35% as it was before (sell 220,500 sq.yd)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Worst case: 24% if sells 150,000 (150,000/630,000)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EDEB984-039E-B474-75C0-27C2C14154B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Competitor Analysis</a:t>
            </a: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1097280" y="1845732"/>
          <a:ext cx="10058398" cy="134608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3352799"/>
                <a:gridCol w="3352799"/>
                <a:gridCol w="33527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Market Share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35%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24%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Selling 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Volume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220,500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150,000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Raw Material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$0.520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Spoilage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$0.052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$0.049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Direct Labor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$0.997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$0.962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Variable OH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$0.130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Contribution per unit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$3.501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$3.539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Total Contribution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$771,970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$530,850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394009C-26CF-753A-0932-B7B06BF0B4E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Sheridan's Profits</a:t>
            </a: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1097280" y="1845732"/>
          <a:ext cx="10058398" cy="807652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3352799"/>
                <a:gridCol w="3352799"/>
                <a:gridCol w="3352799"/>
              </a:tblGrid>
              <a:tr h="1381891"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Sheridan</a:t>
                      </a:r>
                      <a:endParaRPr/>
                    </a:p>
                    <a:p>
                      <a:pPr algn="ctr">
                        <a:defRPr/>
                      </a:pPr>
                      <a:endParaRPr/>
                    </a:p>
                    <a:p>
                      <a:pPr algn="ctr">
                        <a:defRPr/>
                      </a:pPr>
                      <a:endParaRPr/>
                    </a:p>
                    <a:p>
                      <a:pPr algn="l">
                        <a:defRPr/>
                      </a:pPr>
                      <a:r>
                        <a:rPr/>
                        <a:t>Competitor</a:t>
                      </a:r>
                      <a:endParaRPr/>
                    </a:p>
                  </a:txBody>
                  <a:tcPr anchor="t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 anchor="ctr"/>
                </a:tc>
              </a:tr>
              <a:tr h="143568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$335,850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$224,900</a:t>
                      </a:r>
                      <a:endParaRPr/>
                    </a:p>
                  </a:txBody>
                  <a:tcPr anchor="ctr"/>
                </a:tc>
              </a:tr>
              <a:tr h="136919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Not Likely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$771,970 or $530,850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777FD6A-8A51-FA25-AB50-22AE0C2D6CE7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Competitors' Profits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Competitors seem to be better off at $5.20 as well</a:t>
            </a:r>
            <a:endParaRPr/>
          </a:p>
          <a:p>
            <a:pPr>
              <a:buFont typeface="Arial"/>
              <a:buChar char="•"/>
              <a:defRPr/>
            </a:pPr>
            <a:r>
              <a:rPr/>
              <a:t> If they are rational, they should increase the price to $5.20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343D4FC-2661-2B73-D169-9E9571139511}" type="slidenum">
              <a:rPr lang="en-US"/>
              <a:t/>
            </a:fld>
            <a:endParaRPr lang="en-US"/>
          </a:p>
        </p:txBody>
      </p:sp>
      <p:graphicFrame>
        <p:nvGraphicFramePr>
          <p:cNvPr id="8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097280" y="1960032"/>
          <a:ext cx="10071096" cy="26873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3352798"/>
                <a:gridCol w="3352798"/>
                <a:gridCol w="3352798"/>
              </a:tblGrid>
              <a:tr h="384808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Competitors' Price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$3.90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$5.20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Industry Volume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630,000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630,000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Less Sheridan's share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65,000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150,000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Competitors' Share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565,000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480,000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Competitor's Var. Cost (assumed)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$1.74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$1.74</a:t>
                      </a:r>
                      <a:endParaRPr/>
                    </a:p>
                  </a:txBody>
                  <a:tcPr/>
                </a:tc>
              </a:tr>
              <a:tr h="37210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Contribution per unit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$2.16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$3.46</a:t>
                      </a:r>
                      <a:endParaRPr b="1"/>
                    </a:p>
                  </a:txBody>
                  <a:tcPr/>
                </a:tc>
              </a:tr>
              <a:tr h="372108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Total Contribution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$1.2 million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$1.7 million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Competitor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What should Sheridan do?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Stay at $5.20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Why?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Very likely that competitors increase the price to $5.20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Competitors are better off at $5.20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$3.90 does not cover Sheridan's full cost and is unlikely to cover competitors full cost as well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Market is growing and competitors may not be able to absorb enough demand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75F69AC-42F3-B8E9-0F85-C88DF4FB8E4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Competitor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Was it a good decision for Sheridan to cut the price in 1981?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Probably not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Competitors likely to meet the low price (they did)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Demand for 104 is linked to demand for cars (unlikely to change the demand by changing the price)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Price war induced by cut in price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No profit at $3.90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675261E-D4CC-F051-1BA6-4521CB59D6E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/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Customer Profitability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/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3AD1472-5593-3EAB-C4DE-941BB3C3C00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Customer Profitability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Process of allocating revenues and costs to customers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Can be customer segments or individual customer accounts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The profitability of those segments / accounts can then be calculated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It helps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Identify profitable and less profitable customers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Link products and customers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B7F152C-CA30-1A64-50EA-95FADE60083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Customer Profitability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Captures the consequence of cross-selling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Captures profitability variations within each product line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Focuses on customer relationship management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DF143D9-3B9C-4EAE-137E-9488AA13001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Profitability Analysis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Improve benefits both at the corporate and individual customer level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Provides insights in terms of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Costs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Revenues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Risk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Strategic positioning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Useful for marketing decision making as well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9B82035-7773-8EEE-C449-95DDE6EB24E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Pricing Decisions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6AF1B4E-90EC-4A51-B6E5-B702C054ECB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7280" y="758952"/>
            <a:ext cx="1005839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Example</a:t>
            </a:r>
            <a:br>
              <a:rPr/>
            </a:br>
            <a:r>
              <a:rPr/>
              <a:t>Infinity Bank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097280" y="4453128"/>
            <a:ext cx="1005839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99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248211-D170-2AFE-CEAD-8D6572D8A1F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Infinity Bank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One of the top ten biggest banks in the UK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Offers 3 main products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Current Accounts (CA)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Credit Cards (CC)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Mortgages (M)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208A89B-25CA-2439-EC42-5D2864577DD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Failed to adapt to the changes in UK retail banking environment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Pre-tax profits declined compared to competitors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Current accounts were unprofitable</a:t>
            </a:r>
            <a:endParaRPr/>
          </a:p>
          <a:p>
            <a:pPr lvl="0">
              <a:buFont typeface="Arial"/>
              <a:buChar char="•"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Under-performing branches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Branch managers did not know which customers and products were profitable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D77D4BD-892F-ACFC-766F-EE1F36E9693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Infinity bank performed a product-profitability study</a:t>
            </a:r>
            <a:r>
              <a:rPr/>
              <a:t> for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Current Accounts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Credit Cards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Mortgages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C2FB3B9-1C9A-4CDC-5E54-6BCF6A3AD231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</a:t>
            </a:r>
            <a:r>
              <a:rPr/>
              <a:t> - Current Accounts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9CF4DB3-4A4D-C1F9-B375-6B987D00ADE9}" type="slidenum">
              <a:rPr lang="en-US"/>
              <a:t/>
            </a:fld>
            <a:endParaRPr lang="en-US"/>
          </a:p>
        </p:txBody>
      </p:sp>
      <p:graphicFrame>
        <p:nvGraphicFramePr>
          <p:cNvPr id="7" name="Table 1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575854" y="1845732"/>
          <a:ext cx="9043460" cy="4091941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4015180"/>
                <a:gridCol w="1671860"/>
                <a:gridCol w="1671860"/>
                <a:gridCol w="1671860"/>
              </a:tblGrid>
              <a:tr h="53808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Current Accounts: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2001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2002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2003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9327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Revenue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450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416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425 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Service Costs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-707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-701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-716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Contribution Margin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-257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-286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-291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Overhead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-211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-171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-172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605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Profit pre-tax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-467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-456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-463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235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Number of Accounts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8.32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8.41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8.60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7826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Contribution Margin</a:t>
                      </a:r>
                      <a:b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</a:b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-31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-34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-34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profit 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</a:t>
            </a: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Credit Cards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53E9E01-0910-99BA-7050-8E45DCD4A186}" type="slidenum">
              <a:rPr lang="en-US"/>
              <a:t/>
            </a:fld>
            <a:endParaRPr lang="en-US"/>
          </a:p>
        </p:txBody>
      </p:sp>
      <p:graphicFrame>
        <p:nvGraphicFramePr>
          <p:cNvPr id="7" name="Table 1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575853" y="1845732"/>
          <a:ext cx="9043459" cy="4091941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4015179"/>
                <a:gridCol w="1671859"/>
                <a:gridCol w="1671859"/>
                <a:gridCol w="1671859"/>
              </a:tblGrid>
              <a:tr h="53808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Credit Card Accounts: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2001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2002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2003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932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Revenue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679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646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654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Service Costs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-232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-223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-220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Contribution Margin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446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423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434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Overhead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-51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605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Profit pre-tax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396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373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383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235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Number of Accounts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4.98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5.00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5.06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7826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Contribution Margin</a:t>
                      </a:r>
                      <a:b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</a:b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90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85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86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profit 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80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75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76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</a:t>
            </a: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- Mortgages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E9E69E1-2693-98A8-5F27-B8794C9240B1}" type="slidenum">
              <a:rPr lang="en-US"/>
              <a:t/>
            </a:fld>
            <a:endParaRPr lang="en-US"/>
          </a:p>
        </p:txBody>
      </p:sp>
      <p:graphicFrame>
        <p:nvGraphicFramePr>
          <p:cNvPr id="7" name="Table 1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575853" y="1845732"/>
          <a:ext cx="9043459" cy="4091941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4015179"/>
                <a:gridCol w="1671859"/>
                <a:gridCol w="1671859"/>
                <a:gridCol w="1671859"/>
              </a:tblGrid>
              <a:tr h="538087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Mortgages: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2001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2002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2003</a:t>
                      </a:r>
                      <a:endParaRPr sz="1800"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932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Revenue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392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360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355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Service Costs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-99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-90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-88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Contribution Margin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294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270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266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Overhead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-9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9605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Profit pre-tax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284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261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257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9235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Number of Accounts (£ millions)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0.87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0.84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0.86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7826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Contribution Margin</a:t>
                      </a:r>
                      <a:b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</a:b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338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321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 309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420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Average profit per account (£)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327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311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299</a:t>
                      </a:r>
                      <a:endParaRPr sz="1800">
                        <a:solidFill>
                          <a:schemeClr val="tx1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Infinity Bank - Customer Profitability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Infinity bank decided to do a customer profitability study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Sampled 1,000 customers for each category of products cross-holdings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Customer Profitability in 2003 = Net Revenues - Service Costs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No corporate-level fixed OH allocations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417D29D-8968-B6D7-FB3B-F588CD6A229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7B8C96F-3790-6064-A6E0-6E776028E383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626479" y="1894061"/>
            <a:ext cx="8607570" cy="3783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This is called the Whale Curve of Cumulative Profitability. Very Typical.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F6CF3B9-F720-FD8B-7A69-D638C41079D0}" type="slidenum">
              <a:rPr lang="en-US"/>
              <a:t/>
            </a:fld>
            <a:endParaRPr lang="en-US"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2813293" y="1940982"/>
            <a:ext cx="6626370" cy="291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What impacts pricing decisions?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Think of Porter's 5 forces (</a:t>
            </a:r>
            <a:r>
              <a:rPr b="1"/>
              <a:t>Competition</a:t>
            </a:r>
            <a:r>
              <a:rPr/>
              <a:t>)</a:t>
            </a:r>
            <a:endParaRPr/>
          </a:p>
          <a:p>
            <a:pPr lvl="1">
              <a:buFont typeface="Arial"/>
              <a:buChar char="•"/>
              <a:defRPr/>
            </a:pP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Competition intensity</a:t>
            </a:r>
            <a:endParaRPr lang="en-US"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Calibri Light"/>
              <a:ea typeface="+mn-ea"/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/>
              <a:t>Threat of new entrants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Threat of Substitutes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Bargaining power of Customers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Bargaining power of Suppliers</a:t>
            </a:r>
            <a:endParaRPr/>
          </a:p>
          <a:p>
            <a:pPr marL="0" lvl="0" indent="0">
              <a:buNone/>
              <a:defRPr/>
            </a:pPr>
            <a:endParaRPr/>
          </a:p>
          <a:p>
            <a:pPr lvl="0">
              <a:buFont typeface="Arial"/>
              <a:buChar char="•"/>
              <a:defRPr/>
            </a:pPr>
            <a:r>
              <a:rPr/>
              <a:t> And think of </a:t>
            </a:r>
            <a:r>
              <a:rPr b="1"/>
              <a:t>Costs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48A1485-84A6-B101-4615-F8E7B97F2B12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F69F115-1450-B015-C926-F44F212E17DF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626479" y="2084249"/>
            <a:ext cx="9000000" cy="394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F652ECA-8086-FCA4-858E-5F778CB7AF45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626479" y="2085899"/>
            <a:ext cx="9000000" cy="39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C81CFD2-ABEB-1A98-B62C-67320AC2FE70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97584" y="2026649"/>
            <a:ext cx="9000000" cy="389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Infinity Bank - Customer Profitability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261F04D-97B9-10F8-2A6B-F613BAEC110F}" type="slidenum">
              <a:rPr lang="en-US"/>
              <a:t/>
            </a:fld>
            <a:endParaRPr lang="en-U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597584" y="1993199"/>
            <a:ext cx="9000000" cy="392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Credit-Card Account Averages</a:t>
            </a:r>
            <a:endParaRPr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CA83FF-ACCE-5C35-7FFD-1CA88608003A}" type="slidenum">
              <a:rPr lang="en-US"/>
              <a:t/>
            </a:fld>
            <a:endParaRPr lang="en-US"/>
          </a:p>
        </p:txBody>
      </p:sp>
      <p:graphicFrame>
        <p:nvGraphicFramePr>
          <p:cNvPr id="7" name="Table 1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451999" y="1955563"/>
          <a:ext cx="9405409" cy="315681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863985"/>
                <a:gridCol w="1632180"/>
                <a:gridCol w="1632180"/>
                <a:gridCol w="1632180"/>
                <a:gridCol w="1632180"/>
              </a:tblGrid>
              <a:tr h="45365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 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Only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+ CA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+ M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All 3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9049" algn="ctr">
                      <a:solidFill>
                        <a:srgbClr val="FFFFFF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33590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Balance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£543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£943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£704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£951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904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  <a:tr h="33356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rate margin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9.63%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10.19%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10.13%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10.33%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3356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Rev Int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£52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£96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£71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£98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3356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Rev Other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34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44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39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46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323F4F"/>
                      </a:solidFill>
                    </a:lnB>
                  </a:tcPr>
                </a:tc>
              </a:tr>
              <a:tr h="339910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chemeClr val="accent1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Rev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£87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£140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£110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£144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323F4F"/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824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Def Costs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£29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£17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£19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noFill/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£15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25399" algn="ctr">
                      <a:solidFill>
                        <a:srgbClr val="000000"/>
                      </a:solidFill>
                    </a:lnT>
                    <a:lnB w="12699" algn="ctr">
                      <a:noFill/>
                    </a:lnB>
                  </a:tcPr>
                </a:tc>
              </a:tr>
              <a:tr h="33696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</a:t>
                      </a:r>
                      <a:r>
                        <a:rPr lang="en-US" sz="24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Serv Costs</a:t>
                      </a:r>
                      <a:endParaRPr sz="2400" b="1" i="0" u="none" strike="noStrike">
                        <a:solidFill>
                          <a:srgbClr val="323F4F"/>
                        </a:solid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22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18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20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0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18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5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451999" y="5209579"/>
          <a:ext cx="9405409" cy="409297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863985"/>
                <a:gridCol w="1632180"/>
                <a:gridCol w="1632180"/>
                <a:gridCol w="1632180"/>
                <a:gridCol w="1632180"/>
              </a:tblGrid>
              <a:tr h="3367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chemeClr val="accent6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Costs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£51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chemeClr val="accent3">
                          <a:lumMod val="50000"/>
                        </a:schemeClr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£35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chemeClr val="accent3">
                          <a:lumMod val="50000"/>
                        </a:schemeClr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£39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chemeClr val="accent3">
                          <a:lumMod val="50000"/>
                        </a:schemeClr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£33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chemeClr val="accent3">
                          <a:lumMod val="50000"/>
                        </a:schemeClr>
                      </a:solidFill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6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451999" y="5727578"/>
          <a:ext cx="9405409" cy="409297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2863985"/>
                <a:gridCol w="1632180"/>
                <a:gridCol w="1632180"/>
                <a:gridCol w="1632180"/>
                <a:gridCol w="1632180"/>
              </a:tblGrid>
              <a:tr h="33679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400" b="1" i="0" u="none" strike="noStrike">
                          <a:solidFill>
                            <a:schemeClr val="accent5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CC Margin(£)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91440" marR="5437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£36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£106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£71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lang="en-US" sz="2000" b="1" i="0" u="none" strike="noStrike">
                          <a:solidFill>
                            <a:srgbClr val="323F4F"/>
                          </a:solidFill>
                          <a:latin typeface="Calibri Light"/>
                          <a:ea typeface="Calibri Light"/>
                          <a:cs typeface="Calibri Light"/>
                        </a:rPr>
                        <a:t>£111</a:t>
                      </a:r>
                      <a:endParaRPr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5437" marR="868680" marT="5437" marB="0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noFill/>
                    </a:lnT>
                    <a:lnB w="25399" algn="ctr">
                      <a:solidFill>
                        <a:srgbClr val="000000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Sources of Variation in Customer Prof.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Different revenue drivers and cost drivers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Some customers holding multiple products, mostly CA+CC, were still unprofitable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The majority of customers with a low profit / loss  do not have a mortgage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At very high levels of profitability, all customers have a mortgage with large balance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668D5EF-139B-FB64-21B4-9431D8768C6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How should we use this information?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Improve cost allocation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Devise appropriate marketing strategies. Examples are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Encourage CA holders to cross-holdings (promotional offers)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Promote the most profitable customers to attract new customers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8E5268A-DB0F-962A-22AF-FF8624C4B7D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Takeaways - Customer Profitability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/>
              <a:t> Product or service profitability is not enough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Need to take into account the customer lifetime value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Go after competitors' high-profit customers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Analyze the benefit of expensive customers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Take actions to improve customer profitability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87647E2-3028-2B0C-11FF-BABA16C9B501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Cost-Plus Pricing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Not based on market  but based on costs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Usually adds a markup to the cost given by the cost system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Usually used as a starting point</a:t>
            </a:r>
            <a:endParaRPr/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Apart from a few exceptions, the markup component will eventually be driven by the market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2EE5F02-BB54-C6AA-9775-0E2879E7DD3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n-US" sz="48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Cost-Plus Pricing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buFont typeface="Arial"/>
              <a:buChar char="•"/>
              <a:defRPr/>
            </a:pPr>
            <a:r>
              <a:rPr/>
              <a:t> Different methods to determine the markup (a few examples)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Target a rate of return on investment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Choose a cost base to apply a markup to</a:t>
            </a:r>
            <a:endParaRPr/>
          </a:p>
          <a:p>
            <a:pPr lvl="2">
              <a:buFont typeface="Arial"/>
              <a:buChar char="•"/>
              <a:defRPr/>
            </a:pPr>
            <a:endParaRPr/>
          </a:p>
          <a:p>
            <a:pPr lvl="2">
              <a:buFont typeface="Arial"/>
              <a:buChar char="•"/>
              <a:defRPr/>
            </a:pPr>
            <a:r>
              <a:rPr/>
              <a:t>Variable Manufacturing cost</a:t>
            </a:r>
            <a:endParaRPr/>
          </a:p>
          <a:p>
            <a:pPr lvl="2">
              <a:buFont typeface="Arial"/>
              <a:buChar char="•"/>
              <a:defRPr/>
            </a:pPr>
            <a:endParaRPr/>
          </a:p>
          <a:p>
            <a:pPr lvl="2">
              <a:buFont typeface="Arial"/>
              <a:buChar char="•"/>
              <a:defRPr/>
            </a:pPr>
            <a:r>
              <a:rPr/>
              <a:t> Variable cost</a:t>
            </a:r>
            <a:endParaRPr/>
          </a:p>
          <a:p>
            <a:pPr lvl="2">
              <a:buFont typeface="Arial"/>
              <a:buChar char="•"/>
              <a:defRPr/>
            </a:pPr>
            <a:endParaRPr/>
          </a:p>
          <a:p>
            <a:pPr lvl="2">
              <a:buFont typeface="Arial"/>
              <a:buChar char="•"/>
              <a:defRPr/>
            </a:pPr>
            <a:r>
              <a:rPr/>
              <a:t> Total manufacturing cost</a:t>
            </a:r>
            <a:endParaRPr/>
          </a:p>
          <a:p>
            <a:pPr lvl="2">
              <a:buFont typeface="Arial"/>
              <a:buChar char="•"/>
              <a:defRPr/>
            </a:pPr>
            <a:endParaRPr/>
          </a:p>
          <a:p>
            <a:pPr lvl="2">
              <a:buFont typeface="Arial"/>
              <a:buChar char="•"/>
              <a:defRPr/>
            </a:pPr>
            <a:r>
              <a:rPr/>
              <a:t> Full Cost</a:t>
            </a:r>
            <a:endParaRPr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6EB9DF-B892-2AC3-079D-4EF83CD46B7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Cost-Plus Pricing - Target ROI</a:t>
            </a:r>
            <a:endParaRPr/>
          </a:p>
        </p:txBody>
      </p:sp>
      <p:graphicFrame>
        <p:nvGraphicFramePr>
          <p:cNvPr id="5" name="" hidden="0"/>
          <p:cNvGraphicFramePr>
            <a:graphicFrameLocks xmlns:a="http://schemas.openxmlformats.org/drawingml/2006/main"/>
          </p:cNvGraphicFramePr>
          <p:nvPr isPhoto="0" userDrawn="0">
            <p:ph idx="1" hasCustomPrompt="0"/>
          </p:nvPr>
        </p:nvGraphicFramePr>
        <p:xfrm>
          <a:off x="1097280" y="2283882"/>
          <a:ext cx="10071099" cy="30657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{9BC92278-7CE4-389D-7C9A-FA96BB85AA86}</a:tableStyleId>
              </a:tblPr>
              <a:tblGrid>
                <a:gridCol w="5029199"/>
                <a:gridCol w="5029199"/>
              </a:tblGrid>
              <a:tr h="36575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Invested Capital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$10,000,000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Target ROI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15%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Target Operating Income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$1,500,000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Number of units sold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300,000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Target Operating Income per unit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$5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Full unit cost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/>
                        <a:t>$125</a:t>
                      </a:r>
                      <a:endParaRPr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Prospective Selling Price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$130</a:t>
                      </a:r>
                      <a:endParaRPr b="1"/>
                    </a:p>
                  </a:txBody>
                  <a:tcPr/>
                </a:tc>
              </a:tr>
              <a:tr h="365759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Cost-Plus Markup (5/125)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defRPr/>
                      </a:pPr>
                      <a:r>
                        <a:rPr b="1"/>
                        <a:t>4%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F11B952-8010-66DE-38CA-468D237BFCA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/>
              <a:t>Cost-Plus Pricing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Instead of targeting ROI, you can use a base to add the markup to</a:t>
            </a: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Most managers use Full Cost when doing cost-based pricing</a:t>
            </a:r>
            <a:endParaRPr sz="2000"/>
          </a:p>
          <a:p>
            <a:pPr>
              <a:buFont typeface="Arial"/>
              <a:buChar char="•"/>
              <a:defRPr/>
            </a:pPr>
            <a:endParaRPr sz="2000"/>
          </a:p>
          <a:p>
            <a:pPr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Makes more sense when making a pricing decision in the long-run</a:t>
            </a:r>
            <a:endParaRPr sz="200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Otherwise, runs the risk of not being profitable</a:t>
            </a:r>
            <a:endParaRPr sz="2000"/>
          </a:p>
          <a:p>
            <a:pPr lvl="1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Note that it relies on the accuracy of the costing system</a:t>
            </a:r>
            <a:endParaRPr sz="2000"/>
          </a:p>
          <a:p>
            <a:pPr lvl="0">
              <a:buFont typeface="Arial"/>
              <a:buChar char="•"/>
              <a:defRPr/>
            </a:pPr>
            <a:endParaRPr sz="2000"/>
          </a:p>
          <a:p>
            <a:pPr lvl="0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 Using variable costs as a base may be dangerous</a:t>
            </a:r>
            <a:endParaRPr sz="2000"/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+mn-ea"/>
                <a:cs typeface="+mn-cs"/>
              </a:rPr>
              <a:t>Incentives to cut prices and not recover the fixed costs associated with production.</a:t>
            </a:r>
            <a:endParaRPr sz="2000"/>
          </a:p>
        </p:txBody>
      </p:sp>
      <p:sp>
        <p:nvSpPr>
          <p:cNvPr id="6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© Mario Milone</a:t>
            </a:r>
            <a:endParaRPr lang="en-US"/>
          </a:p>
        </p:txBody>
      </p:sp>
      <p:sp>
        <p:nvSpPr>
          <p:cNvPr id="7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ECFE09-653D-A841-0B4C-0A7F0CA2012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trategicCostManagement">
      <a:majorFont>
        <a:latin typeface="Calibri Light"/>
        <a:ea typeface="Arial"/>
        <a:cs typeface="Arial"/>
      </a:majorFont>
      <a:minorFont>
        <a:latin typeface="Calibri Light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ONLYOFFICE/5.5.1.78</Application>
  <DocSecurity>0</DocSecurity>
  <PresentationFormat>Widescreen</PresentationFormat>
  <Paragraphs>0</Paragraphs>
  <Slides>57</Slides>
  <Notes>57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2020-03-15T23:52:47Z</dcterms:created>
  <dcterms:modified xsi:type="dcterms:W3CDTF">2020-04-30T03:26:10Z</dcterms:modified>
  <cp:category/>
  <cp:contentStatus/>
  <cp:version/>
</cp:coreProperties>
</file>