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71FCE0-C460-7B16-66B0-63275C697E1F}">
  <a:tblStyle styleId="{1571FCE0-C460-7B16-66B0-63275C697E1F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9" y="4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399" cy="29609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0" y="4308766"/>
            <a:ext cx="10058399" cy="12898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8"/>
          <p:cNvCxnSpPr>
            <a:cxnSpLocks/>
          </p:cNvCxnSpPr>
          <p:nvPr/>
        </p:nvCxnSpPr>
        <p:spPr bwMode="auto">
          <a:xfrm>
            <a:off x="1158239" y="404109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97280" y="6459784"/>
            <a:ext cx="2468040" cy="3651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414777"/>
            <a:ext cx="2628900" cy="575742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414777"/>
            <a:ext cx="7734299" cy="5757421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9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9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8"/>
          <p:cNvCxnSpPr>
            <a:cxnSpLocks/>
          </p:cNvCxnSpPr>
          <p:nvPr/>
        </p:nvCxnSpPr>
        <p:spPr bwMode="auto">
          <a:xfrm>
            <a:off x="1207657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8" y="1845733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5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pic>
        <p:nvPicPr>
          <p:cNvPr id="8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15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404007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457200" y="594357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0"/>
            <a:ext cx="3200400" cy="337912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4"/>
            <a:ext cx="4648199" cy="36512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0" y="4952999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14" y="491507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5074920"/>
            <a:ext cx="10113263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4" y="0"/>
            <a:ext cx="12191985" cy="4915075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0" y="5907022"/>
            <a:ext cx="10113263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pic>
        <p:nvPicPr>
          <p:cNvPr id="11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0" y="6400800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8"/>
          <p:cNvSpPr/>
          <p:nvPr/>
        </p:nvSpPr>
        <p:spPr bwMode="auto">
          <a:xfrm>
            <a:off x="0" y="6334315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3"/>
            <a:ext cx="1005839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4" y="6459784"/>
            <a:ext cx="48228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7" y="6459784"/>
            <a:ext cx="1312024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1193531" y="17378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633999" y="4550229"/>
            <a:ext cx="10909073" cy="1057655"/>
          </a:xfrm>
        </p:spPr>
        <p:txBody>
          <a:bodyPr/>
          <a:lstStyle/>
          <a:p>
            <a:pPr>
              <a:defRPr/>
            </a:pPr>
            <a:r>
              <a:rPr lang="en-US" sz="3900">
                <a:cs typeface="Segoe UI"/>
              </a:rPr>
              <a:t>Strategic Cost Management</a:t>
            </a:r>
            <a:br>
              <a:rPr lang="en-US" sz="3900">
                <a:cs typeface="Segoe UI"/>
              </a:rPr>
            </a:br>
            <a:r>
              <a:rPr lang="en-US" sz="3900">
                <a:cs typeface="Segoe UI"/>
              </a:rPr>
              <a:t>&amp; New Technologies</a:t>
            </a:r>
            <a:endParaRPr sz="650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633999" y="5727515"/>
            <a:ext cx="10925101" cy="515476"/>
          </a:xfrm>
        </p:spPr>
        <p:txBody>
          <a:bodyPr/>
          <a:lstStyle/>
          <a:p>
            <a:pPr>
              <a:defRPr/>
            </a:pPr>
            <a:r>
              <a:rPr lang="en-GB" sz="2000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Prof. Mario Milone								MGT(P)495</a:t>
            </a:r>
            <a:endParaRPr/>
          </a:p>
        </p:txBody>
      </p:sp>
      <p:pic>
        <p:nvPicPr>
          <p:cNvPr id="6" name="Graphic 6" descr="Head with gears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5458" y="1199004"/>
            <a:ext cx="2484888" cy="2484888"/>
          </a:xfrm>
          <a:prstGeom prst="rect">
            <a:avLst/>
          </a:prstGeom>
        </p:spPr>
      </p:pic>
      <p:pic>
        <p:nvPicPr>
          <p:cNvPr id="7" name="Graphic 4" descr="Databas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36064" y="1203042"/>
            <a:ext cx="2476811" cy="2476811"/>
          </a:xfrm>
          <a:prstGeom prst="rect">
            <a:avLst/>
          </a:prstGeom>
        </p:spPr>
      </p:pic>
      <p:pic>
        <p:nvPicPr>
          <p:cNvPr id="8" name="Graphic 8" descr="Statistics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28593" y="1185940"/>
            <a:ext cx="2511016" cy="2511016"/>
          </a:xfrm>
          <a:prstGeom prst="rect">
            <a:avLst/>
          </a:prstGeom>
        </p:spPr>
      </p:pic>
      <p:pic>
        <p:nvPicPr>
          <p:cNvPr id="9" name="Graphic 10" descr="Decision chart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055327" y="1197575"/>
            <a:ext cx="2487746" cy="2487746"/>
          </a:xfrm>
          <a:prstGeom prst="rect">
            <a:avLst/>
          </a:prstGeom>
        </p:spPr>
      </p:pic>
      <p:pic>
        <p:nvPicPr>
          <p:cNvPr id="10" name="Picture 12" descr="A close up of a sign&#10;&#10;Description automatically generated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405848" y="4657913"/>
            <a:ext cx="3152153" cy="842285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© Mario Milone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Net Profits with Join Cost Allocation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With weight-based allocation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If input/output prices are fixed, it appears optimal to </a:t>
            </a:r>
            <a:r>
              <a:rPr b="1"/>
              <a:t>drop</a:t>
            </a:r>
            <a:r>
              <a:rPr lang="en-US" b="1"/>
              <a:t> the</a:t>
            </a:r>
            <a:r>
              <a:rPr b="1"/>
              <a:t> wings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8018A8-FB2B-5C28-AAEE-AFC69B966DD5}" type="slidenum">
              <a:rPr lang="en-US"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27234" y="2617453"/>
          <a:ext cx="8127996" cy="2103120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Realizable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Joint Costs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Fillets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($1.00)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Drumsticks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($0.75)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Wings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>
                          <a:solidFill>
                            <a:srgbClr val="C00000"/>
                          </a:solidFill>
                        </a:rPr>
                        <a:t>($0.11)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($2,00)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Costs: How to Allocate: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Let's drop the wings</a:t>
            </a:r>
          </a:p>
          <a:p>
            <a:pPr>
              <a:buFont typeface="Arial"/>
              <a:buChar char="•"/>
              <a:defRPr/>
            </a:pPr>
            <a:r>
              <a:t> Redistribute the costs by weight again across fillets and drumsticks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EAC173F-B9DD-F190-4B44-D5AF591C09FC}" type="slidenum">
              <a:rPr lang="en-US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182213" y="3215003"/>
          <a:ext cx="7818040" cy="1501135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195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Fillets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Drumsticks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% Weight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57%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43%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Allocated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$1.40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$0.86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Cost Allocation: Death Spiral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Net Profits with weight-based allocation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</a:t>
            </a:r>
            <a:r>
              <a:rPr lang="en-US"/>
              <a:t>Now</a:t>
            </a:r>
            <a:r>
              <a:t>, it seems optimal to </a:t>
            </a:r>
            <a:r>
              <a:rPr b="1"/>
              <a:t>drop the drumsticks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693006A-4E3A-3C2E-FB0F-771FD542BED0}" type="slidenum">
              <a:rPr lang="en-US"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27233" y="2617452"/>
          <a:ext cx="8127996" cy="1756407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Realizable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Joint Costs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Fillets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($1.14)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Drumsticks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($0.86)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>
                          <a:solidFill>
                            <a:srgbClr val="C00000"/>
                          </a:solidFill>
                        </a:rPr>
                        <a:t>($0.10)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($2,00)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Cost Allocation: Death Spiral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</a:t>
            </a:r>
            <a:r>
              <a:rPr lang="en-US"/>
              <a:t>Let’s drop the drumsticks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US"/>
              <a:t> </a:t>
            </a:r>
            <a:r>
              <a:t>Net Profits with weight-based allocation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And then now we should </a:t>
            </a:r>
            <a:r>
              <a:rPr b="1"/>
              <a:t>drop</a:t>
            </a:r>
            <a:r>
              <a:rPr lang="en-US" b="1"/>
              <a:t> the</a:t>
            </a:r>
            <a:r>
              <a:rPr b="1"/>
              <a:t> fillets</a:t>
            </a:r>
            <a:r>
              <a:t>!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D0E8D9-3F9C-5B99-3342-1FB5B90DB4B9}" type="slidenum">
              <a:rPr lang="en-US"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32002" y="2996952"/>
          <a:ext cx="8127996" cy="1384298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Realizable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Joint Costs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Fillets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($2.00)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>
                          <a:solidFill>
                            <a:srgbClr val="C00000"/>
                          </a:solidFill>
                        </a:rPr>
                        <a:t>($0.40)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($2,00)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Costs &amp; Net Realizable Value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Let us change the way we allocate the joint costs</a:t>
            </a:r>
          </a:p>
          <a:p>
            <a:pPr>
              <a:buFont typeface="Arial"/>
              <a:buChar char="•"/>
              <a:defRPr/>
            </a:pPr>
            <a:r>
              <a:t> We now allocate the costs by proportion of NRV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Joint Costs shift from Drumsticks and Wings towards Fillets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D84957B-5F23-14C0-5437-AC34CE89D8E9}" type="slidenum">
              <a:rPr lang="en-US"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56129" y="3215003"/>
          <a:ext cx="8127995" cy="1501135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162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Fillets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Drumsticks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Wings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NRV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% NRV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30.4%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Allocated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Joint Costs &amp; Net Realizable Value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</a:t>
            </a:r>
            <a:r>
              <a:rPr lang="en-US"/>
              <a:t>Profits w</a:t>
            </a:r>
            <a:r>
              <a:t>ith </a:t>
            </a:r>
            <a:r>
              <a:rPr b="1"/>
              <a:t>NRV</a:t>
            </a:r>
            <a:r>
              <a:t>-based allocation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DFD877F-F800-B1C7-C534-7DDF1F82E635}" type="slidenum">
              <a:rPr lang="en-US"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27234" y="2617453"/>
          <a:ext cx="8127996" cy="2103120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Realizable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Joint Costs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Fillets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($1.28)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$0.32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Drumsticks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($0.61)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$0.15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Wings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($0.11)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>
                          <a:solidFill>
                            <a:schemeClr val="tx1"/>
                          </a:solidFill>
                        </a:rPr>
                        <a:t>$0.03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($2,00)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Joint Costs &amp; Net Realizable Value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Proportion of Net Realizable Value (NRV) is the only correct way to allocate joint costs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Why?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On</a:t>
            </a:r>
            <a:r>
              <a:rPr lang="en-US"/>
              <a:t>c</a:t>
            </a:r>
            <a:r>
              <a:t>e the joint costs are incurred, the company is going to have fillets, drumstick and wings anyway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 As long as the profit margins on each of those products are positive, the joint costs are essentially </a:t>
            </a:r>
            <a:r>
              <a:rPr b="1"/>
              <a:t>irrelevant </a:t>
            </a:r>
            <a:r>
              <a:t>in deciding the relative profitability of product lines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656F085-963C-2D63-DBFE-7EB9F4E7C12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Takeaways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Death Spirals result not just from overhead allocation but also from </a:t>
            </a:r>
            <a:r>
              <a:rPr b="1"/>
              <a:t>cost-of-raw material </a:t>
            </a:r>
            <a:r>
              <a:t>allocations as well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In most or at least many cases, there are credible alternate allocation methods to avoid death spirals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e.g. </a:t>
            </a:r>
            <a:r>
              <a:rPr lang="en-US"/>
              <a:t>J</a:t>
            </a:r>
            <a:r>
              <a:t>oint </a:t>
            </a:r>
            <a:r>
              <a:rPr lang="en-US"/>
              <a:t>C</a:t>
            </a:r>
            <a:r>
              <a:t>osts should be allocated using </a:t>
            </a:r>
            <a:r>
              <a:rPr b="1"/>
              <a:t>Net Realizable Values</a:t>
            </a:r>
            <a:r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DA0CB4-6C36-B3B8-F1DA-E5E66973CC1B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Takeaways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Joint Product Costs incurred prior to the split-off point are </a:t>
            </a:r>
            <a:r>
              <a:rPr b="1"/>
              <a:t>sunk costs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Not affected by a decision to process further after the split-off point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A product should be processed beyond the split-off point only if the </a:t>
            </a:r>
            <a:r>
              <a:rPr b="1"/>
              <a:t>incremental revenue</a:t>
            </a:r>
            <a:r>
              <a:t> exceeds the </a:t>
            </a:r>
            <a:r>
              <a:rPr b="1"/>
              <a:t>incremental processing costs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20E2659-3A73-8D4C-58FC-ECEAD20C8FC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/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Strategic Competition</a:t>
            </a:r>
            <a:br>
              <a:rPr/>
            </a:br>
            <a:r>
              <a:t>and Profitability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/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C0FFAF5-7CF3-0E1E-01F0-EC093D00CB23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Session 6 </a:t>
            </a:r>
            <a:br>
              <a:rPr lang="en-GB"/>
            </a:br>
            <a:r>
              <a:rPr lang="en-GB"/>
              <a:t>Profitability Analysis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Profitability and Strategy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buFont typeface="Arial"/>
              <a:buChar char="•"/>
              <a:defRPr/>
            </a:pPr>
            <a:r>
              <a:rPr lang="en-US"/>
              <a:t> Profitability and Strategy are tightly intertwined</a:t>
            </a:r>
            <a:endParaRPr/>
          </a:p>
          <a:p>
            <a:pPr>
              <a:buFont typeface="Arial"/>
              <a:buChar char="•"/>
              <a:defRPr/>
            </a:pPr>
            <a:endParaRPr lang="en-US"/>
          </a:p>
          <a:p>
            <a:pPr>
              <a:buFont typeface="Arial"/>
              <a:buChar char="•"/>
              <a:defRPr/>
            </a:pPr>
            <a:r>
              <a:rPr lang="en-US"/>
              <a:t> We cannot assess profitability correctly without an understanding of the competition and strategic interaction</a:t>
            </a:r>
            <a:endParaRPr/>
          </a:p>
          <a:p>
            <a:pPr>
              <a:buFont typeface="Arial"/>
              <a:buChar char="•"/>
              <a:defRPr/>
            </a:pPr>
            <a:endParaRPr lang="en-US"/>
          </a:p>
          <a:p>
            <a:pPr>
              <a:buFont typeface="Arial"/>
              <a:buChar char="•"/>
              <a:defRPr/>
            </a:pPr>
            <a:r>
              <a:rPr lang="en-US"/>
              <a:t> Let’s have a look at Ryanair Initial Launch Strategy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 lang="en-US"/>
              <a:t>Combines elements of pricing, competition and profitability.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0A35565-7F48-7FB5-9F7C-3113A856EDF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The case of Ryanair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Since 1985, Ryanair had operated a 4-seat turboprop between Waterfront (Ireland) and Gatwick Airport (London)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In 1986, Ryanair announced that it would soon commence service between Dublin and London (Luton)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For the first time, Ryanair is going to face Aer Lingus (AL) and British Airways (BA) on a major route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E975674-F1D5-C6A5-2975-2CE5073FBD55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Ryanair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04999"/>
              </a:lnSpc>
              <a:buFont typeface="Arial"/>
              <a:buChar char="•"/>
              <a:defRPr/>
            </a:pPr>
            <a:endParaRPr/>
          </a:p>
          <a:p>
            <a:pPr>
              <a:lnSpc>
                <a:spcPct val="104999"/>
              </a:lnSpc>
              <a:buFont typeface="Arial"/>
              <a:buChar char="•"/>
              <a:defRPr/>
            </a:pPr>
            <a:r>
              <a:t> The Dublin-London route was reputed to be quite lucrative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t>Only route for Aer Lingus that has a reasonable return on capital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endParaRPr/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r>
              <a:t> Current least expensive fares on those routes from Aer Lingus and BA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t>I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£208</a:t>
            </a:r>
            <a:r>
              <a:t> (UK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£189)</a:t>
            </a:r>
            <a:endParaRPr/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Discount fares as low as 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I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£99 if booked one month in advance</a:t>
            </a:r>
            <a:endParaRPr/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endParaRPr lang="en-US"/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r>
              <a:rPr lang="en-US"/>
              <a:t> Ryanair entended to run 4 roundtrips per day with  44-seat turboprop</a:t>
            </a:r>
            <a:endParaRPr/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lang="en-US"/>
              <a:t>Differentiation strategy: deliver first-rate customer service</a:t>
            </a:r>
            <a:endParaRPr/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lang="en-US"/>
              <a:t>Simple single fare of 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I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£98 with no restrictions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9782187-2553-7E03-0FBC-525E221B9E67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Ryanair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Our Focus</a:t>
            </a:r>
            <a:endParaRPr/>
          </a:p>
          <a:p>
            <a:pPr lvl="1">
              <a:buFont typeface="Arial"/>
              <a:buChar char="•"/>
              <a:defRPr/>
            </a:pP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ea"/>
              <a:cs typeface="+mn-cs"/>
            </a:endParaRPr>
          </a:p>
          <a:p>
            <a:pPr lvl="1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Assess Ryanair's initial launch Strategy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Can Ryanar make money at a fare of 98?</a:t>
            </a:r>
            <a:endParaRPr/>
          </a:p>
          <a:p>
            <a:pPr lvl="1">
              <a:buFont typeface="Arial"/>
              <a:buChar char="•"/>
              <a:defRPr/>
            </a:pPr>
            <a:endParaRPr lang="en-US"/>
          </a:p>
          <a:p>
            <a:pPr lvl="0">
              <a:buFont typeface="Arial"/>
              <a:buChar char="•"/>
              <a:defRPr/>
            </a:pPr>
            <a:r>
              <a:rPr lang="en-US"/>
              <a:t> Two important facts</a:t>
            </a:r>
            <a:endParaRPr/>
          </a:p>
          <a:p>
            <a:pPr lvl="1">
              <a:buFont typeface="Arial"/>
              <a:buChar char="•"/>
              <a:defRPr/>
            </a:pPr>
            <a:endParaRPr lang="en-US"/>
          </a:p>
          <a:p>
            <a:pPr lvl="1">
              <a:buFont typeface="Arial"/>
              <a:buChar char="•"/>
              <a:defRPr/>
            </a:pPr>
            <a:r>
              <a:rPr lang="en-US"/>
              <a:t>US airlines seem to be more efficient than European airlines (in terms of costs and staff per passenger)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 lang="en-US"/>
              <a:t>Ryanair estimates that Aer Lingus and BA have utilization rates of 60-70%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98C05E-FF17-D9F8-76CC-EBA8C12A84C9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AL and BA Cost Structure (per passenger)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2035" y="1737357"/>
          <a:ext cx="5904039" cy="4379843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28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30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Aer Lingus / BA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Revenue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166.5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Total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Fixed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Marg. Costs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Staff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35.7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35.7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8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Depr. &amp; Amort.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Fuel &amp; Oil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31.8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31.8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Engineering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Selling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Aircraft Op. Leases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Landing Fees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Catering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16.6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Subtotal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155.1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126.1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29.0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Operating Profit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11.4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2073C-C36E-4F7C-2F4F-18459D9E29B2}" type="slidenum">
              <a:rPr lang="en-US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7800869" y="3561521"/>
            <a:ext cx="3009346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t>Airline Industry is dominated by fixed costs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Efficiency U.S. VS European Airlines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Number of passengers per staff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768C88-7409-1619-44C2-2472A703B7C2}" type="slidenum">
              <a:rPr lang="en-US"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33584" y="3456056"/>
          <a:ext cx="8127998" cy="731520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U.S. Airlines (typical)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British Airways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708</a:t>
                      </a:r>
                      <a:r>
                        <a:t> passengers per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483</a:t>
                      </a:r>
                      <a:r>
                        <a:t> passengers per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Ryanair's Cost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What if Ryanair can achieve U.S. airlines efficiency?</a:t>
                </a:r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: Number of passengers</a:t>
                </a:r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𝐵𝐴</m:t>
                            </m:r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: Number </a:t>
                </a:r>
                <a:r>
                  <a:rPr lang="en-US"/>
                  <a:t>o</a:t>
                </a:r>
                <a:r>
                  <a:t>f staff</a:t>
                </a:r>
                <a:r>
                  <a:rPr lang="en-US"/>
                  <a:t> </a:t>
                </a:r>
                <a:r>
                  <a:t>to transport N passengers for BA</a:t>
                </a:r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𝑈𝑆</m:t>
                            </m:r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: Number </a:t>
                </a:r>
                <a:r>
                  <a:rPr lang="en-US"/>
                  <a:t>of </a:t>
                </a:r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staff to transport N passengers for US</a:t>
                </a:r>
                <a:endParaRPr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endParaRPr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rPr lang="en-US"/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708∗</m:t>
                        </m:r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𝑈𝑆</m:t>
                            </m:r>
                          </m:sup>
                        </m:s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en-US"/>
                  <a:t>  ;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 483∗</m:t>
                        </m:r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𝐵𝐴</m:t>
                            </m:r>
                          </m:sup>
                        </m:sSup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en-US"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rPr lang="en-US"/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𝑈𝑆</m:t>
                            </m:r>
                          </m:sup>
                        </m:sSup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708</m:t>
                            </m:r>
                          </m:den>
                        </m:f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483∗</m:t>
                            </m:r>
                            <m:sSup>
                              <m:sSupPr>
                                <m:ctrlPr>
                                  <a:rPr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𝐵𝐴</m:t>
                                </m:r>
                              </m:sup>
                            </m:sSup>
                          </m:num>
                          <m:den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708</m:t>
                            </m:r>
                          </m:den>
                        </m:f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=0.68∗</m:t>
                        </m:r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𝐵𝐴</m:t>
                            </m:r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en-US"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endParaRPr lang="en-US"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rPr lang="en-US"/>
                  <a:t> Ryanair could serve a passenger with </a:t>
                </a:r>
                <a:r>
                  <a:rPr lang="en-US" b="1"/>
                  <a:t>32%</a:t>
                </a:r>
                <a:r>
                  <a:rPr lang="en-US"/>
                  <a:t> less staff time</a:t>
                </a:r>
                <a:endParaRPr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t="-909" b="-16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7D8F0-3EA0-D876-F6DF-18867EDCFBF8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Ryanair's Cost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2035" y="1737357"/>
          <a:ext cx="8225861" cy="4379843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28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30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Aer Lingus / BA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Greater Efficiency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Revenue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166.5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Total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Fixed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Marg.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Fixed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Marg. Costs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Staff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35.7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35.7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24.2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8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Depr. &amp; Amort.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Fuel &amp; Oil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31.8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31.8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31.8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Engineering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Selling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6.1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6.1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Aircraft Op. Leases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Landing Fees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Catering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16.6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5.7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5.7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Subtotal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155.1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126.1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29.0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>
                          <a:solidFill>
                            <a:srgbClr val="C00000"/>
                          </a:solidFill>
                        </a:rPr>
                        <a:t>109.1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23.5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Operating Profit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11.4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20BCE4-6369-2BF9-D614-9538858A4390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Ryanair's Cost Structure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Can Ryanair do better?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AL and BA figures are based on their current utilisation rates (60-70%)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Ryanair could spread its fixed costs per flight over more passengers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How much should the costs per passenger be reduced?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34E7C4-8172-3E7A-8D85-7C15F91EE0F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Ryanair's Cost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lnSpc>
                    <a:spcPct val="104999"/>
                  </a:lnSpc>
                  <a:defRPr/>
                </a:pPr>
                <a:endParaRPr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𝑋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: Number of passengers with 65% utilization</a:t>
                </a:r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: Number of assengers with 100% utilization</a:t>
                </a:r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∗0.65=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𝑋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 so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0.65</m:t>
                            </m:r>
                          </m:den>
                        </m:f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𝐵𝐴</m:t>
                            </m:r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: Cost per passenger for BA                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𝐵𝐴</m:t>
                            </m:r>
                          </m:sup>
                        </m:s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𝐶𝑜𝑠𝑡</m:t>
                            </m:r>
                          </m:num>
                          <m:den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𝑋</m:t>
                            </m:r>
                          </m:den>
                        </m:f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en-US" sz="2000" b="0" i="0" u="none" strike="noStrike" cap="none" spc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/>
                    <a:ea typeface="+mn-ea"/>
                    <a:cs typeface="+mn-cs"/>
                  </a:rPr>
                  <a:t>: Cost per passenger for Ryanair</a:t>
                </a:r>
                <a:r>
                  <a:t>          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sup>
                        </m:sSup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𝐶𝑜𝑠𝑡</m:t>
                            </m:r>
                          </m:num>
                          <m:den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den>
                        </m:f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endParaRPr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So     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sup>
                        </m:sSup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𝐶𝑜𝑠𝑡</m:t>
                            </m:r>
                          </m:num>
                          <m:den>
                            <m:f>
                              <m:fPr>
                                <m:ctrlPr>
                                  <a:rPr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0.65</m:t>
                                </m:r>
                              </m:den>
                            </m:f>
                          </m:den>
                        </m:f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𝐶𝑜𝑠𝑡</m:t>
                            </m:r>
                          </m:num>
                          <m:den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𝑋</m:t>
                            </m:r>
                          </m:den>
                        </m:f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∗0.65=</m:t>
                        </m:r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𝐵𝐴</m:t>
                            </m:r>
                          </m:sup>
                        </m:s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∗0.65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 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b="-1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E73E6-8520-21EC-434C-7A7E066DF35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Outline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Courier New"/>
              <a:buChar char="o"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 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GB"/>
              <a:t> Join product costing</a:t>
            </a:r>
            <a:endParaRPr/>
          </a:p>
          <a:p>
            <a:pPr marL="0" indent="0">
              <a:buNone/>
              <a:defRPr/>
            </a:pPr>
            <a:endParaRPr lang="en-GB"/>
          </a:p>
          <a:p>
            <a:pPr>
              <a:buFont typeface="Courier New"/>
              <a:buChar char="o"/>
              <a:defRPr/>
            </a:pPr>
            <a:r>
              <a:rPr lang="en-GB"/>
              <a:t> Strategic Competition</a:t>
            </a:r>
            <a:endParaRPr/>
          </a:p>
          <a:p>
            <a:pPr lvl="1">
              <a:buFont typeface="Courier New"/>
              <a:buChar char="o"/>
              <a:defRPr/>
            </a:pPr>
            <a:r>
              <a:rPr lang="en-GB"/>
              <a:t>The case of Ryanair initial launch strategy</a:t>
            </a:r>
            <a:endParaRPr/>
          </a:p>
          <a:p>
            <a:pPr>
              <a:buFont typeface="Courier New"/>
              <a:buChar char="o"/>
              <a:defRPr/>
            </a:pPr>
            <a:endParaRPr lang="en-GB"/>
          </a:p>
          <a:p>
            <a:pPr>
              <a:buFont typeface="Courier New"/>
              <a:buChar char="o"/>
              <a:defRPr/>
            </a:pPr>
            <a:r>
              <a:rPr lang="en-GB"/>
              <a:t> Strategy and Balanced Scorecard: Introduction</a:t>
            </a:r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Ryanair's Cost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2035" y="1737357"/>
          <a:ext cx="10547683" cy="4379843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28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30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Aer Lingus / BA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Greater Efficiency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Effic. + 100% Utilization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Revenue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166.5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Total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Fixed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Marg.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Fixed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Marg.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Fixed Costs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Total Costs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Staff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35.7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35.7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24.2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15.8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15.8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8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Depr. &amp; Amort.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5.6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5.6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Fuel &amp; Oil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31.8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31.8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31.8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20.7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20.7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Engineering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6.4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6.4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Selling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6.1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6.1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4.0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10.1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Aircraft Op. Leases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2.2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2.2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Landing Fees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11.7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Catering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16.6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8.3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5.7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5.7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3.7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/>
                        <a:t>9.3</a:t>
                      </a:r>
                      <a:endParaRPr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Subtotal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155.1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126.1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29.0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109.1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23.5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70.9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>
                          <a:solidFill>
                            <a:srgbClr val="C00000"/>
                          </a:solidFill>
                        </a:rPr>
                        <a:t>94.4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/>
                        <a:t>Operating Profit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600" b="1"/>
                        <a:t>11.4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EFA63A-BF80-5951-B4A0-FD1A52E483B6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How about the Competitors' Response?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04999"/>
              </a:lnSpc>
              <a:buFont typeface="Arial"/>
              <a:buChar char="•"/>
              <a:defRPr/>
            </a:pPr>
            <a:r>
              <a:t> Ryanair seems to be able to pull it off but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t>Will fares remain at this level or drop further?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t>What response can we expect from competitors?</a:t>
            </a:r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endParaRPr/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r>
              <a:t> Competitors have 2 options (remember game theory again here)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t>Peace: Acco</a:t>
            </a:r>
            <a:r>
              <a:rPr lang="en-US"/>
              <a:t>m</a:t>
            </a:r>
            <a:r>
              <a:t>modation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t>Fight: Retaliation</a:t>
            </a:r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endParaRPr/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r>
              <a:t> Questions are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t>How expensive would it be to accomodate?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t>How expensive would it be to retaliate?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BCC31D-D01F-6C54-4665-70334DBE89A0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Competitors'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How big is Ryanair's intended business?</a:t>
                </a:r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Ryanair inte</a:t>
                </a:r>
                <a:r>
                  <a:rPr lang="en-US"/>
                  <a:t>n</a:t>
                </a:r>
                <a:r>
                  <a:t>ds to run 4 trips daily with a 44-seat turboprop</a:t>
                </a:r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4∗44∗365=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𝟔𝟒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𝟐𝟒𝟎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t> round trip seats of capacity per year</a:t>
                </a:r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rPr lang="en-US"/>
                  <a:t> </a:t>
                </a:r>
                <a:r>
                  <a:t>Note (important): AL and BA currently operate </a:t>
                </a:r>
                <a:r>
                  <a:rPr b="1"/>
                  <a:t>500,000</a:t>
                </a:r>
                <a:r>
                  <a:t> round-trips</a:t>
                </a:r>
                <a:r>
                  <a:rPr lang="en-US"/>
                  <a:t> per year</a:t>
                </a:r>
                <a:endParaRPr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DC5CFF-B79D-BEA7-989B-C0EEF63BA207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Cost of Accom</a:t>
            </a:r>
            <a:r>
              <a:rPr lang="en-US"/>
              <a:t>m</a:t>
            </a:r>
            <a:r>
              <a:t>odation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a:r>
                  <a:rPr lang="en-US"/>
                  <a:t>Accommodation</a:t>
                </a:r>
                <a:r>
                  <a:t>: competitors keep their fares and let Ryanair fill their trips</a:t>
                </a:r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How can we estimate the cost for incumbents?</a:t>
                </a: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We need to know where Ryanair's passengers come from</a:t>
                </a:r>
              </a:p>
              <a:p>
                <a:pPr lvl="0">
                  <a:lnSpc>
                    <a:spcPct val="104999"/>
                  </a:lnSpc>
                  <a:buFont typeface="Arial"/>
                  <a:buChar char="•"/>
                  <a:defRPr/>
                </a:pPr>
                <a:endParaRPr/>
              </a:p>
              <a:p>
                <a:pPr lvl="0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a:r>
                  <a:rPr b="1"/>
                  <a:t>Worst case </a:t>
                </a:r>
                <a:r>
                  <a:t>scenario for incumbents:</a:t>
                </a: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All passengers stolen from AL and BA</a:t>
                </a: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Each Passengers marginal contribution: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166.5−29.0=137.5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Profits fall by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64,240∗137.5=8.8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𝑀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  <a:p>
                <a:pPr lvl="0">
                  <a:lnSpc>
                    <a:spcPct val="104999"/>
                  </a:lnSpc>
                  <a:buFont typeface="Arial"/>
                  <a:buChar char="•"/>
                  <a:defRPr/>
                </a:pPr>
                <a:endParaRPr/>
              </a:p>
              <a:p>
                <a:pPr lvl="0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rPr lang="en-US"/>
                  <a:t> </a:t>
                </a:r>
                <a:r>
                  <a:rPr b="1"/>
                  <a:t>Best case </a:t>
                </a:r>
                <a:r>
                  <a:t>scenario</a:t>
                </a: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Passengers come from sea ferries and no change in operating profits for the incumbents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t="-909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785708D-2E80-841A-A43E-7CD0B193DBE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Cost of Retaliation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Retaliation: AL and BA cut fares to prevent Ryanair from getting any customers</a:t>
            </a:r>
          </a:p>
          <a:p>
            <a:pPr>
              <a:buFont typeface="Arial"/>
              <a:buChar char="•"/>
              <a:defRPr/>
            </a:pPr>
            <a:r>
              <a:t> Assume they reduce fares from 166.5 to 98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Impact of reduced fares</a:t>
            </a:r>
          </a:p>
          <a:p>
            <a:pPr lvl="1">
              <a:buFont typeface="Arial"/>
              <a:buChar char="•"/>
              <a:defRPr/>
            </a:pPr>
            <a:r>
              <a:t>Prevent Ryanair from getting customer</a:t>
            </a:r>
            <a:r>
              <a:rPr lang="en-US"/>
              <a:t>s</a:t>
            </a:r>
            <a:endParaRPr/>
          </a:p>
          <a:p>
            <a:pPr lvl="1">
              <a:buFont typeface="Arial"/>
              <a:buChar char="•"/>
              <a:defRPr/>
            </a:pPr>
            <a:r>
              <a:t>Could attract new fliers from the sea ferries</a:t>
            </a:r>
          </a:p>
          <a:p>
            <a:pPr lvl="1">
              <a:buFont typeface="Arial"/>
              <a:buChar char="•"/>
              <a:defRPr/>
            </a:pPr>
            <a:r>
              <a:t>But how many customers?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5444F9-724A-9928-D664-20B5619F4C8B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Cost of Retaliation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lnSpc>
                    <a:spcPct val="104999"/>
                  </a:lnSpc>
                  <a:defRPr/>
                </a:pPr>
                <a:endParaRPr/>
              </a:p>
              <a:p>
                <a:pPr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a:r>
                  <a:rPr b="1"/>
                  <a:t>Worst case </a:t>
                </a:r>
                <a:r>
                  <a:t>scenario</a:t>
                </a: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Price cut does not attract new fliers</a:t>
                </a: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Cost: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(166.5−98)∗500,000=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𝟑𝟒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.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𝟑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𝑴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  <a:p>
                <a:pPr lvl="0">
                  <a:lnSpc>
                    <a:spcPct val="104999"/>
                  </a:lnSpc>
                  <a:buFont typeface="Arial"/>
                  <a:buChar char="•"/>
                  <a:defRPr/>
                </a:pPr>
                <a:endParaRPr/>
              </a:p>
              <a:p>
                <a:pPr lvl="0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</a:t>
                </a:r>
                <a:r>
                  <a:rPr b="1"/>
                  <a:t>Best case </a:t>
                </a:r>
                <a:r>
                  <a:t>scenario</a:t>
                </a: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Price cut brings new customers into the market away from sea ferries</a:t>
                </a:r>
              </a:p>
              <a:p>
                <a:pPr lvl="1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Each new customer would bring the incumbents a contribution of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98−29=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𝟔𝟗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b="1"/>
              </a:p>
              <a:p>
                <a:pPr lvl="0">
                  <a:lnSpc>
                    <a:spcPct val="104999"/>
                  </a:lnSpc>
                  <a:buFont typeface="Arial"/>
                  <a:buChar char="•"/>
                  <a:defRPr/>
                </a:pPr>
                <a:endParaRPr/>
              </a:p>
              <a:p>
                <a:pPr lvl="0">
                  <a:lnSpc>
                    <a:spcPct val="104999"/>
                  </a:lnSpc>
                  <a:buFont typeface="Arial"/>
                  <a:buChar char="•"/>
                  <a:defRPr/>
                </a:pPr>
                <a:r>
                  <a:t> Question is: How many additional passengers can the incumbents transport without having to increase capacity?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 b="-1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DD5039-2159-8F6A-B0EE-FBF5E7DF1C22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Cost of Retaliation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Capacity utilization rate is 60-70%</a:t>
                </a:r>
              </a:p>
              <a:p>
                <a:pPr>
                  <a:buFont typeface="Arial"/>
                  <a:buChar char="•"/>
                  <a:defRPr/>
                </a:pPr>
                <a:r>
                  <a:t> Total number of available seats: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∗65%=500,000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  <a:p>
                <a:pPr>
                  <a:buFont typeface="Arial"/>
                  <a:buChar char="•"/>
                  <a:defRPr/>
                </a:pPr>
                <a:r>
                  <a:t> So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=769,000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>
                  <a:latin typeface="Cambria Math"/>
                  <a:ea typeface="Cambria Math"/>
                  <a:cs typeface="Cambria Math"/>
                </a:endParaRPr>
              </a:p>
              <a:p>
                <a:pPr>
                  <a:buFont typeface="Arial"/>
                  <a:buChar char="•"/>
                  <a:defRPr/>
                </a:pPr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t> So roughly 250,000 round trip seats each year are empty</a:t>
                </a:r>
              </a:p>
              <a:p>
                <a:pPr>
                  <a:buFont typeface="Arial"/>
                  <a:buChar char="•"/>
                  <a:defRPr/>
                </a:pPr>
                <a:r>
                  <a:t> Filling those seats would increase profits by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69∗250,000=17.3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𝑀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/>
              </a:p>
              <a:p>
                <a:pPr>
                  <a:buFont typeface="Arial"/>
                  <a:buChar char="•"/>
                  <a:defRPr/>
                </a:pPr>
                <a:r>
                  <a:rPr lang="en-US"/>
                  <a:t> </a:t>
                </a:r>
                <a:r>
                  <a:t>And retaliation would reduce annual operating margin by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34.3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𝑀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−17.3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𝑀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=17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𝑀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03FCF3-C8FB-C011-AA36-482A214788DD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Competitors' Response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Let's summarize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Why is the cost of accom</a:t>
            </a:r>
            <a:r>
              <a:rPr lang="en-US"/>
              <a:t>m</a:t>
            </a:r>
            <a:r>
              <a:t>odation so low?</a:t>
            </a:r>
          </a:p>
          <a:p>
            <a:pPr lvl="1">
              <a:buFont typeface="Arial"/>
              <a:buChar char="•"/>
              <a:defRPr/>
            </a:pPr>
            <a:r>
              <a:t>Ryanair is currently relatively small</a:t>
            </a:r>
          </a:p>
          <a:p>
            <a:pPr lvl="1">
              <a:buFont typeface="Arial"/>
              <a:buChar char="•"/>
              <a:defRPr/>
            </a:pPr>
            <a:r>
              <a:t>Analysis assumes that Ryanair does not expand beyond its current seat capacity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C9C651-98D7-9CD0-E55A-518F14F6FEAB}" type="slidenum">
              <a:rPr lang="en-US"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56129" y="2834860"/>
          <a:ext cx="8127999" cy="1097280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Effect on operating profit of incumbents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Accom</a:t>
                      </a:r>
                      <a:r>
                        <a:rPr lang="en-US"/>
                        <a:t>m</a:t>
                      </a:r>
                      <a:r>
                        <a:t>odation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Reduction by 0 - 8.8M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Retaliation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Reduction by 17 - 34.3M or worse if prices 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Discussion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What if Ryanair increases capacity and expands?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Going after Ryanair's customers by decreasing prices becomes much more attractive</a:t>
            </a:r>
          </a:p>
          <a:p>
            <a:pPr lvl="1">
              <a:buFont typeface="Arial"/>
              <a:buChar char="•"/>
              <a:defRPr/>
            </a:pPr>
            <a:r>
              <a:t>Retaliation (price war) becomes more likely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 lang="en-US"/>
              <a:t> </a:t>
            </a:r>
            <a:r>
              <a:t>What happens if marg</a:t>
            </a:r>
            <a:r>
              <a:rPr lang="en-US"/>
              <a:t>i</a:t>
            </a:r>
            <a:r>
              <a:t>nal costs are high?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AL and BA are less likely to drop prices to go after Ryanair's customers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FB40792-7AD0-AE0E-74B0-BCF95EEF3027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/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Strategy and Balanced Scorecard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/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9FA6CB-9B9C-ADEB-20D6-F58C1729EEBF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/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Joint Product Costing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/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CC21099-8CC7-8E1F-7FF3-6D12E56C4658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Strategy and Profitability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04999"/>
              </a:lnSpc>
              <a:buFont typeface="Arial"/>
              <a:buChar char="•"/>
              <a:defRPr/>
            </a:pPr>
            <a:endParaRPr lang="en-US" dirty="0"/>
          </a:p>
          <a:p>
            <a:pPr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 Strategy describes how an organization </a:t>
            </a:r>
            <a:r>
              <a:rPr b="1" dirty="0"/>
              <a:t>creates value</a:t>
            </a:r>
            <a:endParaRPr dirty="0"/>
          </a:p>
          <a:p>
            <a:pPr>
              <a:lnSpc>
                <a:spcPct val="104999"/>
              </a:lnSpc>
              <a:buFont typeface="Arial"/>
              <a:buChar char="•"/>
              <a:defRPr/>
            </a:pPr>
            <a:endParaRPr dirty="0"/>
          </a:p>
          <a:p>
            <a:pPr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 Most critical is the understanding of the industry.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Remember last week's Porter's 5 forces for this analysis</a:t>
            </a:r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endParaRPr dirty="0"/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 </a:t>
            </a:r>
            <a:r>
              <a:rPr b="1" dirty="0"/>
              <a:t>Strategy</a:t>
            </a:r>
            <a:r>
              <a:rPr dirty="0"/>
              <a:t>, </a:t>
            </a:r>
            <a:r>
              <a:rPr b="1" dirty="0"/>
              <a:t>profitability </a:t>
            </a:r>
            <a:r>
              <a:rPr dirty="0"/>
              <a:t>and </a:t>
            </a:r>
            <a:r>
              <a:rPr b="1" dirty="0"/>
              <a:t>performance and control </a:t>
            </a:r>
            <a:r>
              <a:rPr dirty="0"/>
              <a:t>are all linked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Today, we focus on how to organize our thoughts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In next sessions, we will talk more about </a:t>
            </a:r>
            <a:r>
              <a:rPr b="1" dirty="0"/>
              <a:t>Control and Performance Evaluation</a:t>
            </a: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1EE65B9-41E0-8512-F604-456886FEB507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Strategy and Profitability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What affects profitability and how to measure it?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Financial measures</a:t>
            </a:r>
          </a:p>
          <a:p>
            <a:pPr lvl="1">
              <a:buFont typeface="Arial"/>
              <a:buChar char="•"/>
              <a:defRPr/>
            </a:pPr>
            <a:r>
              <a:t>Accounting-based measures (sales, profit, cash-flow ...)</a:t>
            </a:r>
          </a:p>
          <a:p>
            <a:pPr lvl="1">
              <a:buFont typeface="Arial"/>
              <a:buChar char="•"/>
              <a:defRPr/>
            </a:pPr>
            <a:r>
              <a:t>Market-based measure (stock returns)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Limitations of financial measures</a:t>
            </a:r>
          </a:p>
          <a:p>
            <a:pPr lvl="1">
              <a:buFont typeface="Arial"/>
              <a:buChar char="•"/>
              <a:defRPr/>
            </a:pPr>
            <a:r>
              <a:t>Impact of risky decisions (short-term vs long-term)</a:t>
            </a:r>
          </a:p>
          <a:p>
            <a:pPr lvl="1">
              <a:buFont typeface="Arial"/>
              <a:buChar char="•"/>
              <a:defRPr/>
            </a:pPr>
            <a:r>
              <a:t>Financial measures are the </a:t>
            </a:r>
            <a:r>
              <a:rPr b="1"/>
              <a:t>outcome </a:t>
            </a:r>
            <a:r>
              <a:t>of decisions.</a:t>
            </a:r>
            <a:endParaRPr lang="en-US"/>
          </a:p>
          <a:p>
            <a:pPr lvl="1">
              <a:buFont typeface="Arial"/>
              <a:buChar char="•"/>
              <a:defRPr/>
            </a:pPr>
            <a:r>
              <a:t>It is </a:t>
            </a:r>
            <a:r>
              <a:rPr b="1"/>
              <a:t>Historical</a:t>
            </a:r>
            <a:r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11E953-D2C1-7D63-0CD4-3D64B914053F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Strategy and Profitability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lnSpc>
                <a:spcPct val="104999"/>
              </a:lnSpc>
              <a:defRPr/>
            </a:pPr>
            <a:endParaRPr dirty="0"/>
          </a:p>
          <a:p>
            <a:pPr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 Non-Financial measure</a:t>
            </a:r>
            <a:r>
              <a:rPr lang="en-US" dirty="0"/>
              <a:t>s</a:t>
            </a:r>
            <a:endParaRPr dirty="0"/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Productivity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Quality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Customer Satisfaction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Market Share</a:t>
            </a:r>
          </a:p>
          <a:p>
            <a:pPr lvl="1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...</a:t>
            </a:r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endParaRPr dirty="0"/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 Contrary to financial measures, non-financial measures are difficult to estimate</a:t>
            </a:r>
          </a:p>
          <a:p>
            <a:pPr lvl="0">
              <a:lnSpc>
                <a:spcPct val="104999"/>
              </a:lnSpc>
              <a:buFont typeface="Arial"/>
              <a:buChar char="•"/>
              <a:defRPr/>
            </a:pPr>
            <a:r>
              <a:rPr dirty="0"/>
              <a:t> How do we assess their impact for profitability?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570BB62-34B8-2019-82F5-D083C3355DB4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Balanced Score Card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Provides a </a:t>
            </a:r>
            <a:r>
              <a:rPr b="1"/>
              <a:t>framework </a:t>
            </a:r>
            <a:r>
              <a:t>to understand and </a:t>
            </a:r>
            <a:r>
              <a:rPr b="1"/>
              <a:t>explicit</a:t>
            </a:r>
            <a:r>
              <a:t> the link between strategy and performance measures to improve profitability.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Uses multiple Financial and Non-Financial measures to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Clarify</a:t>
            </a:r>
          </a:p>
          <a:p>
            <a:pPr lvl="1">
              <a:buFont typeface="Arial"/>
              <a:buChar char="•"/>
              <a:defRPr/>
            </a:pPr>
            <a:r>
              <a:t>Communicate</a:t>
            </a:r>
          </a:p>
          <a:p>
            <a:pPr lvl="1">
              <a:buFont typeface="Arial"/>
              <a:buChar char="•"/>
              <a:defRPr/>
            </a:pPr>
            <a:r>
              <a:t>Implement</a:t>
            </a:r>
          </a:p>
          <a:p>
            <a:pPr lvl="1">
              <a:buFont typeface="Arial"/>
              <a:buChar char="•"/>
              <a:defRPr/>
            </a:pPr>
            <a:r>
              <a:t>Evaluate business strategy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F5AC17-BCBA-E9BD-209E-E7B8B70CD07D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Balanced Score Card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B082AEA-C8F1-E29F-95D1-FD77A2587BAA}" type="slidenum">
              <a:rPr lang="en-US"/>
              <a:t>44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6126479" y="1918804"/>
            <a:ext cx="2263912" cy="7372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Statement of Vision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3260" y="1961669"/>
            <a:ext cx="2229864" cy="6626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b="1"/>
              <a:t>What is my vision of the Future?</a:t>
            </a:r>
            <a:endParaRPr/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2556342" y="2759544"/>
            <a:ext cx="2138347" cy="6688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To my Shareholders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46820" y="2784101"/>
            <a:ext cx="2236304" cy="6044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b="1"/>
              <a:t>If my vision Succeeds, How will I differ?</a:t>
            </a:r>
            <a:endParaRPr/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4990992" y="2759545"/>
            <a:ext cx="2138347" cy="6688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To my Customers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7433372" y="2759544"/>
            <a:ext cx="2138347" cy="6688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With my Internal Mgt Process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9831234" y="2731935"/>
            <a:ext cx="2138346" cy="6688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With my Ability to Innovate and Grow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2556342" y="3584619"/>
            <a:ext cx="2138346" cy="59239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Financial</a:t>
            </a:r>
            <a:endParaRPr/>
          </a:p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Perspective</a:t>
            </a:r>
            <a:endParaRPr/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4990992" y="3584619"/>
            <a:ext cx="2138346" cy="592391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Customer</a:t>
            </a:r>
            <a:endParaRPr/>
          </a:p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Perspective</a:t>
            </a:r>
            <a:endParaRPr/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7433371" y="3584619"/>
            <a:ext cx="2138346" cy="592391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Internal</a:t>
            </a:r>
            <a:endParaRPr/>
          </a:p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Perspective</a:t>
            </a:r>
            <a:endParaRPr/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9831232" y="3557010"/>
            <a:ext cx="2138346" cy="592391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Innovation</a:t>
            </a:r>
            <a:endParaRPr/>
          </a:p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and Learning</a:t>
            </a:r>
            <a:endParaRPr/>
          </a:p>
        </p:txBody>
      </p:sp>
      <p:sp>
        <p:nvSpPr>
          <p:cNvPr id="18" name="Rectangle 17"/>
          <p:cNvSpPr/>
          <p:nvPr/>
        </p:nvSpPr>
        <p:spPr bwMode="auto">
          <a:xfrm>
            <a:off x="109401" y="4275500"/>
            <a:ext cx="2236303" cy="6044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b="1"/>
              <a:t>What are the Critical Success Factors?</a:t>
            </a:r>
            <a:endParaRPr/>
          </a:p>
        </p:txBody>
      </p:sp>
      <p:sp>
        <p:nvSpPr>
          <p:cNvPr id="19" name="Rectangle 18"/>
          <p:cNvSpPr/>
          <p:nvPr/>
        </p:nvSpPr>
        <p:spPr bwMode="auto">
          <a:xfrm>
            <a:off x="115841" y="5104291"/>
            <a:ext cx="2236303" cy="6044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b="1"/>
              <a:t>What are the Critical Measurements?</a:t>
            </a:r>
            <a:endParaRPr/>
          </a:p>
        </p:txBody>
      </p:sp>
      <p:sp>
        <p:nvSpPr>
          <p:cNvPr id="20" name="Flowchart: Alternate Process 19"/>
          <p:cNvSpPr/>
          <p:nvPr/>
        </p:nvSpPr>
        <p:spPr bwMode="auto">
          <a:xfrm>
            <a:off x="2556342" y="4303109"/>
            <a:ext cx="2138346" cy="59239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...</a:t>
            </a:r>
            <a:endParaRPr/>
          </a:p>
        </p:txBody>
      </p:sp>
      <p:sp>
        <p:nvSpPr>
          <p:cNvPr id="21" name="Flowchart: Alternate Process 20"/>
          <p:cNvSpPr/>
          <p:nvPr/>
        </p:nvSpPr>
        <p:spPr bwMode="auto">
          <a:xfrm>
            <a:off x="4990992" y="4303109"/>
            <a:ext cx="2138346" cy="59239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...</a:t>
            </a:r>
            <a:endParaRPr/>
          </a:p>
        </p:txBody>
      </p:sp>
      <p:sp>
        <p:nvSpPr>
          <p:cNvPr id="22" name="Flowchart: Alternate Process 21"/>
          <p:cNvSpPr/>
          <p:nvPr/>
        </p:nvSpPr>
        <p:spPr bwMode="auto">
          <a:xfrm>
            <a:off x="7433371" y="4303109"/>
            <a:ext cx="2138346" cy="592390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...</a:t>
            </a:r>
            <a:endParaRPr/>
          </a:p>
        </p:txBody>
      </p:sp>
      <p:sp>
        <p:nvSpPr>
          <p:cNvPr id="23" name="Flowchart: Alternate Process 22"/>
          <p:cNvSpPr/>
          <p:nvPr/>
        </p:nvSpPr>
        <p:spPr bwMode="auto">
          <a:xfrm>
            <a:off x="9831232" y="4275500"/>
            <a:ext cx="2138346" cy="59239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...</a:t>
            </a:r>
            <a:endParaRPr/>
          </a:p>
        </p:txBody>
      </p:sp>
      <p:sp>
        <p:nvSpPr>
          <p:cNvPr id="24" name="Flowchart: Alternate Process 23"/>
          <p:cNvSpPr/>
          <p:nvPr/>
        </p:nvSpPr>
        <p:spPr bwMode="auto">
          <a:xfrm>
            <a:off x="2556342" y="5131900"/>
            <a:ext cx="2138346" cy="59239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...</a:t>
            </a:r>
            <a:endParaRPr/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4990992" y="5131900"/>
            <a:ext cx="2138346" cy="59239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...</a:t>
            </a:r>
            <a:endParaRPr/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7433371" y="5131900"/>
            <a:ext cx="2138346" cy="592390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...</a:t>
            </a:r>
            <a:endParaRPr/>
          </a:p>
        </p:txBody>
      </p:sp>
      <p:sp>
        <p:nvSpPr>
          <p:cNvPr id="27" name="Flowchart: Alternate Process 26"/>
          <p:cNvSpPr/>
          <p:nvPr/>
        </p:nvSpPr>
        <p:spPr bwMode="auto">
          <a:xfrm>
            <a:off x="9831232" y="5104291"/>
            <a:ext cx="2138346" cy="59239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...</a:t>
            </a:r>
            <a:endParaRPr/>
          </a:p>
        </p:txBody>
      </p:sp>
      <p:sp>
        <p:nvSpPr>
          <p:cNvPr id="28" name="Rectangle 27"/>
          <p:cNvSpPr/>
          <p:nvPr/>
        </p:nvSpPr>
        <p:spPr bwMode="auto">
          <a:xfrm>
            <a:off x="2430978" y="5018942"/>
            <a:ext cx="9660319" cy="111018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b" anchorCtr="0" forceAA="0" compatLnSpc="0"/>
          <a:lstStyle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The Balanced Score Card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Balanced Score Card: Four Perspectives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E0F611C-0E79-AE4A-5410-55C1DC8951D3}" type="slidenum">
              <a:rPr lang="en-US"/>
              <a:t>45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4363586" y="1954906"/>
            <a:ext cx="3009346" cy="159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000" b="1">
                <a:solidFill>
                  <a:schemeClr val="tx1"/>
                </a:solidFill>
              </a:rPr>
              <a:t>Financial Perspective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Return-on-Capital-Employed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Cash Flow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Project Profitability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Profit Forecast Reliability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7883694" y="3285433"/>
            <a:ext cx="3009346" cy="1598650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000" b="1">
                <a:solidFill>
                  <a:schemeClr val="tx1"/>
                </a:solidFill>
              </a:rPr>
              <a:t>Internal Business Perspective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Safety Incident Index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Project Performance Index</a:t>
            </a:r>
            <a:endParaRPr b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Rework</a:t>
            </a:r>
            <a:endParaRPr b="0">
              <a:solidFill>
                <a:schemeClr val="bg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898693" y="3285433"/>
            <a:ext cx="3009345" cy="159865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000" b="1">
                <a:solidFill>
                  <a:schemeClr val="tx1"/>
                </a:solidFill>
              </a:rPr>
              <a:t>Customer Perspective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Customer Ranking Survey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Customer Satisfaction Index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Market Share</a:t>
            </a:r>
            <a:endParaRPr/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4363585" y="4524373"/>
            <a:ext cx="3009346" cy="159865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000" b="1">
                <a:solidFill>
                  <a:schemeClr val="tx1"/>
                </a:solidFill>
              </a:rPr>
              <a:t>Innovation and Learning Perspective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Rate of Improvement Index</a:t>
            </a:r>
            <a:endParaRPr/>
          </a:p>
          <a:p>
            <a:pPr algn="l">
              <a:defRPr/>
            </a:pPr>
            <a:r>
              <a:rPr b="1">
                <a:solidFill>
                  <a:schemeClr val="bg1"/>
                </a:solidFill>
              </a:rPr>
              <a:t>Staff Attitude Survey</a:t>
            </a:r>
            <a:endParaRPr/>
          </a:p>
        </p:txBody>
      </p:sp>
      <p:cxnSp>
        <p:nvCxnSpPr>
          <p:cNvPr id="11" name="Straight Connector 10"/>
          <p:cNvCxnSpPr>
            <a:cxnSpLocks/>
            <a:stCxn id="7" idx="3"/>
            <a:endCxn id="8" idx="0"/>
          </p:cNvCxnSpPr>
          <p:nvPr/>
        </p:nvCxnSpPr>
        <p:spPr bwMode="auto">
          <a:xfrm>
            <a:off x="7372934" y="2754231"/>
            <a:ext cx="2015433" cy="531201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8" idx="2"/>
            <a:endCxn id="10" idx="3"/>
          </p:cNvCxnSpPr>
          <p:nvPr/>
        </p:nvCxnSpPr>
        <p:spPr bwMode="auto">
          <a:xfrm rot="5399977">
            <a:off x="8160842" y="4096174"/>
            <a:ext cx="439613" cy="2015435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9" idx="2"/>
            <a:endCxn id="10" idx="1"/>
          </p:cNvCxnSpPr>
          <p:nvPr/>
        </p:nvCxnSpPr>
        <p:spPr bwMode="auto">
          <a:xfrm rot="5399977" flipV="1">
            <a:off x="3163668" y="4123782"/>
            <a:ext cx="439615" cy="1960218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9" idx="0"/>
            <a:endCxn id="7" idx="1"/>
          </p:cNvCxnSpPr>
          <p:nvPr/>
        </p:nvCxnSpPr>
        <p:spPr bwMode="auto">
          <a:xfrm rot="16199969">
            <a:off x="3117875" y="2039722"/>
            <a:ext cx="531200" cy="1960219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8" idx="1"/>
            <a:endCxn id="9" idx="3"/>
          </p:cNvCxnSpPr>
          <p:nvPr/>
        </p:nvCxnSpPr>
        <p:spPr bwMode="auto">
          <a:xfrm rot="10799989">
            <a:off x="3908040" y="4084759"/>
            <a:ext cx="3975654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Balanced Score Card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Measures should be linked by </a:t>
            </a:r>
            <a:r>
              <a:rPr lang="en-US" sz="20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cause-and-effect</a:t>
            </a:r>
            <a:endParaRPr sz="2000"/>
          </a:p>
          <a:p>
            <a:pPr>
              <a:buFont typeface="Arial"/>
              <a:buChar char="•"/>
              <a:defRPr/>
            </a:pPr>
            <a:endParaRPr sz="2000"/>
          </a:p>
          <a:p>
            <a:pPr>
              <a:buFont typeface="Arial"/>
              <a:buChar char="•"/>
              <a:defRPr/>
            </a:pPr>
            <a:endParaRPr sz="2000"/>
          </a:p>
          <a:p>
            <a:pPr>
              <a:buFont typeface="Arial"/>
              <a:buChar char="•"/>
              <a:defRPr/>
            </a:pPr>
            <a:endParaRPr sz="2000"/>
          </a:p>
          <a:p>
            <a:pPr>
              <a:buFont typeface="Arial"/>
              <a:buChar char="•"/>
              <a:defRPr/>
            </a:pPr>
            <a:endParaRPr sz="2000"/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Balanced Scorecard should</a:t>
            </a:r>
            <a:endParaRPr/>
          </a:p>
          <a:p>
            <a:pPr lvl="1">
              <a:buFont typeface="Arial"/>
              <a:buChar char="•"/>
              <a:defRPr/>
            </a:pPr>
            <a:endParaRPr lang="en-US" sz="2000"/>
          </a:p>
          <a:p>
            <a:pPr lvl="1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Articulate </a:t>
            </a:r>
            <a:r>
              <a:rPr lang="en-US" sz="1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strategy</a:t>
            </a:r>
            <a:endParaRPr sz="1800" b="1"/>
          </a:p>
          <a:p>
            <a:pPr lvl="1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Communicate strategy via specific </a:t>
            </a:r>
            <a:r>
              <a:rPr lang="en-US" sz="1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measures</a:t>
            </a:r>
            <a:endParaRPr sz="1800" b="1"/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Emphasize measures that are linked to </a:t>
            </a:r>
            <a:r>
              <a:rPr lang="en-US" sz="1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results and goals</a:t>
            </a:r>
            <a:endParaRPr sz="2000" b="1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E60133-9E74-B1F5-4DD0-FA205820A2EF}" type="slidenum">
              <a:rPr lang="en-US"/>
              <a:t>46</a:t>
            </a:fld>
            <a:endParaRPr lang="en-US"/>
          </a:p>
        </p:txBody>
      </p:sp>
      <p:sp>
        <p:nvSpPr>
          <p:cNvPr id="8" name="Rounded Rectangle 3"/>
          <p:cNvSpPr/>
          <p:nvPr/>
        </p:nvSpPr>
        <p:spPr bwMode="auto">
          <a:xfrm>
            <a:off x="1914279" y="2672258"/>
            <a:ext cx="1615438" cy="87375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Calibri"/>
                <a:ea typeface="Calibri"/>
                <a:cs typeface="Calibri"/>
              </a:rPr>
              <a:t>Learning &amp; growth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9" name="Rounded Rectangle 4"/>
          <p:cNvSpPr/>
          <p:nvPr/>
        </p:nvSpPr>
        <p:spPr bwMode="auto">
          <a:xfrm>
            <a:off x="4054653" y="2672258"/>
            <a:ext cx="1615438" cy="87375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Calibri"/>
                <a:ea typeface="Calibri"/>
                <a:cs typeface="Calibri"/>
              </a:rPr>
              <a:t>Internal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10" name="Rounded Rectangle 5"/>
          <p:cNvSpPr/>
          <p:nvPr/>
        </p:nvSpPr>
        <p:spPr bwMode="auto">
          <a:xfrm>
            <a:off x="6195025" y="2672258"/>
            <a:ext cx="1615438" cy="87375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Calibri"/>
                <a:ea typeface="Calibri"/>
                <a:cs typeface="Calibri"/>
              </a:rPr>
              <a:t>Customer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11" name="Rounded Rectangle 6"/>
          <p:cNvSpPr/>
          <p:nvPr/>
        </p:nvSpPr>
        <p:spPr bwMode="auto">
          <a:xfrm>
            <a:off x="8335400" y="2672258"/>
            <a:ext cx="1615438" cy="87375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latin typeface="Calibri"/>
                <a:ea typeface="Calibri"/>
                <a:cs typeface="Calibri"/>
              </a:rPr>
              <a:t>Financial</a:t>
            </a:r>
            <a:endParaRPr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Arrow Connector 8"/>
          <p:cNvCxnSpPr>
            <a:cxnSpLocks/>
          </p:cNvCxnSpPr>
          <p:nvPr/>
        </p:nvCxnSpPr>
        <p:spPr bwMode="auto">
          <a:xfrm>
            <a:off x="3529720" y="3109138"/>
            <a:ext cx="524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670092" y="3109138"/>
            <a:ext cx="524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>
            <a:cxnSpLocks/>
          </p:cNvCxnSpPr>
          <p:nvPr/>
        </p:nvCxnSpPr>
        <p:spPr bwMode="auto">
          <a:xfrm>
            <a:off x="7810466" y="3109138"/>
            <a:ext cx="5249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Takeaways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Joint Product Cost should be though of differently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Strategic interaction is important in profitability analysis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Bal</a:t>
            </a:r>
            <a:r>
              <a:rPr lang="en-US"/>
              <a:t>an</a:t>
            </a:r>
            <a:r>
              <a:t>ced Scorecard provides a framework to think of strategy, performances, and appropriate performances/profitability measurements</a:t>
            </a:r>
          </a:p>
          <a:p>
            <a:pPr lvl="1">
              <a:buFont typeface="Arial"/>
              <a:buChar char="•"/>
              <a:defRPr/>
            </a:pPr>
            <a:r>
              <a:t>Let's see how this works for Store24</a:t>
            </a:r>
            <a:r>
              <a:rPr lang="en-US"/>
              <a:t> after the break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275BED-9936-39CF-0896-5F9E33046365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Product Costing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Remember Death Spiral when cutting product lines</a:t>
            </a:r>
          </a:p>
          <a:p>
            <a:pPr lvl="1">
              <a:buFont typeface="Arial"/>
              <a:buChar char="•"/>
              <a:defRPr/>
            </a:pPr>
            <a:r>
              <a:t>Increase in OH</a:t>
            </a:r>
            <a:endParaRPr lang="en-US"/>
          </a:p>
          <a:p>
            <a:pPr lvl="1">
              <a:buFont typeface="Arial"/>
              <a:buChar char="•"/>
              <a:defRPr/>
            </a:pPr>
            <a:r>
              <a:t>leading to increase in cost</a:t>
            </a:r>
            <a:endParaRPr lang="en-US"/>
          </a:p>
          <a:p>
            <a:pPr lvl="1">
              <a:buFont typeface="Arial"/>
              <a:buChar char="•"/>
              <a:defRPr/>
            </a:pPr>
            <a:r>
              <a:t>leading to cutting more product lines</a:t>
            </a:r>
          </a:p>
          <a:p>
            <a:pPr marL="0" lvl="0" indent="0">
              <a:buNone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Some </a:t>
            </a:r>
            <a:r>
              <a:rPr lang="en-US"/>
              <a:t>similarity and differences</a:t>
            </a:r>
            <a:r>
              <a:t> when considering </a:t>
            </a:r>
            <a:r>
              <a:rPr b="1"/>
              <a:t>Joint Costs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9DDE13-71B2-7F9A-9F1C-B8DDD5C5E0C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Costs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</a:t>
            </a:r>
            <a:r>
              <a:rPr b="1"/>
              <a:t>Join Cost</a:t>
            </a:r>
            <a:r>
              <a:t>: Cost incurred to produce two or more outputs from the same input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Consider a firm that produces </a:t>
            </a:r>
            <a:r>
              <a:rPr b="1"/>
              <a:t>fillets</a:t>
            </a:r>
            <a:r>
              <a:t>, </a:t>
            </a:r>
            <a:r>
              <a:rPr b="1"/>
              <a:t>drumstick</a:t>
            </a:r>
            <a:r>
              <a:t> and </a:t>
            </a:r>
            <a:r>
              <a:rPr b="1"/>
              <a:t>wings</a:t>
            </a:r>
            <a:r>
              <a:t> from chickens.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The chicken and the initial processing part costs $2.00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B9032-9144-0C36-1BDB-D74EDC94455F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Costs: Split-Off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</a:t>
            </a:r>
            <a:r>
              <a:rPr b="1"/>
              <a:t>Split-off point</a:t>
            </a:r>
            <a:r>
              <a:t>: The point beyond which further processing has to take place for fillets, drumsticks and wings before they can be sold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Let us consider the following data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EC8021-50EF-493A-607B-D9CABA62FCEE}" type="slidenum">
              <a:rPr lang="en-US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62479" y="4137513"/>
          <a:ext cx="8127996" cy="1737360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Further Processing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Net realizable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Fillets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($0.80)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Drumsticks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($0.04)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Wings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($0.16)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Costs Decisions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Should a product be sold at the split-off point or processed further?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Is the joint cost incurred up to the split-off point relevant in deciding whether to process further?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How to allocate joint costs to products?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EA1B0C-6565-52E6-A5F5-686C91BBD97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Joint Costs: How to Allocate?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We need to allocate the joint cost</a:t>
            </a:r>
            <a:r>
              <a:rPr lang="en-US"/>
              <a:t>s</a:t>
            </a:r>
            <a:r>
              <a:t> of $2.00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By </a:t>
            </a:r>
            <a:r>
              <a:rPr b="1"/>
              <a:t>weight</a:t>
            </a:r>
            <a:r>
              <a:t> seems appropriate (Weight in oz)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C4BDFD5-0B01-EC0B-3E7E-DBDFBFBB07C9}" type="slidenum">
              <a:rPr lang="en-US"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62479" y="3990974"/>
          <a:ext cx="8127995" cy="1463040"/>
        </p:xfrm>
        <a:graphic>
          <a:graphicData uri="http://schemas.openxmlformats.org/drawingml/2006/table">
            <a:tbl>
              <a:tblPr firstRow="1" bandRow="1">
                <a:tableStyleId>{1571FCE0-C460-7B16-66B0-63275C697E1F}</a:tableStyleId>
              </a:tblPr>
              <a:tblGrid>
                <a:gridCol w="162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Fillets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Drumsticks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Wings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% Weight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37.5%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12.5%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Allocated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trategicCostManagement">
      <a:majorFont>
        <a:latin typeface="Calibri Light"/>
        <a:ea typeface="Arial"/>
        <a:cs typeface="Arial"/>
      </a:majorFont>
      <a:minorFont>
        <a:latin typeface="Calibri Light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2648</Words>
  <Application>Microsoft Office PowerPoint</Application>
  <DocSecurity>0</DocSecurity>
  <PresentationFormat>Widescreen</PresentationFormat>
  <Paragraphs>779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Retrospect</vt:lpstr>
      <vt:lpstr>Strategic Cost Management &amp; New Technologies</vt:lpstr>
      <vt:lpstr>Session 6  Profitability Analysis</vt:lpstr>
      <vt:lpstr>Outline</vt:lpstr>
      <vt:lpstr>Joint Product Costing</vt:lpstr>
      <vt:lpstr>Joint Product Costing</vt:lpstr>
      <vt:lpstr>Joint Costs</vt:lpstr>
      <vt:lpstr>Joint Costs: Split-Off point</vt:lpstr>
      <vt:lpstr>Joint Costs Decisions</vt:lpstr>
      <vt:lpstr>Joint Costs: How to Allocate?</vt:lpstr>
      <vt:lpstr>Net Profits with Join Cost Allocation</vt:lpstr>
      <vt:lpstr>Joint Costs: How to Allocate:</vt:lpstr>
      <vt:lpstr>Joint Cost Allocation: Death Spiral</vt:lpstr>
      <vt:lpstr>Joint Cost Allocation: Death Spiral</vt:lpstr>
      <vt:lpstr>Joint Costs &amp; Net Realizable Value</vt:lpstr>
      <vt:lpstr>Joint Costs &amp; Net Realizable Value</vt:lpstr>
      <vt:lpstr>Joint Costs &amp; Net Realizable Value</vt:lpstr>
      <vt:lpstr>Takeaways</vt:lpstr>
      <vt:lpstr>Takeaways</vt:lpstr>
      <vt:lpstr>Strategic Competition and Profitability</vt:lpstr>
      <vt:lpstr>Profitability and Strategy</vt:lpstr>
      <vt:lpstr>The case of Ryanair</vt:lpstr>
      <vt:lpstr>Ryanair</vt:lpstr>
      <vt:lpstr>Ryanair</vt:lpstr>
      <vt:lpstr>AL and BA Cost Structure (per passenger)</vt:lpstr>
      <vt:lpstr>Efficiency U.S. VS European Airlines</vt:lpstr>
      <vt:lpstr>Ryanair's Cost Structure</vt:lpstr>
      <vt:lpstr>Ryanair's Cost Structure</vt:lpstr>
      <vt:lpstr>Ryanair's Cost Structure</vt:lpstr>
      <vt:lpstr>Ryanair's Cost Structure</vt:lpstr>
      <vt:lpstr>Ryanair's Cost Structure</vt:lpstr>
      <vt:lpstr>How about the Competitors' Response?</vt:lpstr>
      <vt:lpstr>Competitors' Response</vt:lpstr>
      <vt:lpstr>Cost of Accommodation</vt:lpstr>
      <vt:lpstr>Cost of Retaliation</vt:lpstr>
      <vt:lpstr>Cost of Retaliation</vt:lpstr>
      <vt:lpstr>Cost of Retaliation</vt:lpstr>
      <vt:lpstr>Competitors' Response</vt:lpstr>
      <vt:lpstr>Discussion</vt:lpstr>
      <vt:lpstr>Strategy and Balanced Scorecard</vt:lpstr>
      <vt:lpstr>Strategy and Profitability</vt:lpstr>
      <vt:lpstr>Strategy and Profitability</vt:lpstr>
      <vt:lpstr>Strategy and Profitability</vt:lpstr>
      <vt:lpstr>Balanced Score Card</vt:lpstr>
      <vt:lpstr>Balanced Score Card</vt:lpstr>
      <vt:lpstr>Balanced Score Card: Four Perspectives </vt:lpstr>
      <vt:lpstr>Balanced Score Card</vt:lpstr>
      <vt:lpstr>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10</cp:revision>
  <dcterms:created xsi:type="dcterms:W3CDTF">2020-03-15T23:52:47Z</dcterms:created>
  <dcterms:modified xsi:type="dcterms:W3CDTF">2020-05-07T15:52:20Z</dcterms:modified>
  <cp:category/>
  <dc:identifier/>
  <cp:contentStatus/>
  <dc:language/>
  <cp:version/>
</cp:coreProperties>
</file>