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6E632-8588-10E8-6BF9-57CE789DF096}">
  <a:tblStyle styleId="{6066E632-8588-10E8-6BF9-57CE789DF096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9" y="4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399" cy="29609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0" y="4308766"/>
            <a:ext cx="10058399" cy="12898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8"/>
          <p:cNvCxnSpPr>
            <a:cxnSpLocks/>
          </p:cNvCxnSpPr>
          <p:nvPr/>
        </p:nvCxnSpPr>
        <p:spPr bwMode="auto">
          <a:xfrm>
            <a:off x="1158239" y="404109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97280" y="6459784"/>
            <a:ext cx="2468040" cy="3651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414777"/>
            <a:ext cx="2628900" cy="575742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414777"/>
            <a:ext cx="7734299" cy="5757421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9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9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8"/>
          <p:cNvCxnSpPr>
            <a:cxnSpLocks/>
          </p:cNvCxnSpPr>
          <p:nvPr/>
        </p:nvCxnSpPr>
        <p:spPr bwMode="auto">
          <a:xfrm>
            <a:off x="1207657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8" y="1845733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5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pic>
        <p:nvPicPr>
          <p:cNvPr id="8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15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404007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457200" y="594357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0"/>
            <a:ext cx="3200400" cy="337912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4"/>
            <a:ext cx="4648199" cy="36512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0" y="4952999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14" y="491507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5074920"/>
            <a:ext cx="10113263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4" y="0"/>
            <a:ext cx="12191985" cy="4915075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0" y="5907022"/>
            <a:ext cx="10113263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pic>
        <p:nvPicPr>
          <p:cNvPr id="11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0" y="6400800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8"/>
          <p:cNvSpPr/>
          <p:nvPr/>
        </p:nvSpPr>
        <p:spPr bwMode="auto">
          <a:xfrm>
            <a:off x="0" y="6334315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3"/>
            <a:ext cx="1005839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4" y="6459784"/>
            <a:ext cx="48228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7" y="6459784"/>
            <a:ext cx="1312024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1193531" y="17378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633999" y="4550229"/>
            <a:ext cx="10909073" cy="105765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00">
                <a:cs typeface="Segoe UI"/>
              </a:rPr>
              <a:t>Strategic Cost Management</a:t>
            </a:r>
            <a:br>
              <a:rPr lang="en-US" sz="4300">
                <a:cs typeface="Segoe UI"/>
              </a:rPr>
            </a:br>
            <a:r>
              <a:rPr lang="en-US" sz="4300">
                <a:cs typeface="Segoe UI"/>
              </a:rPr>
              <a:t>&amp; New Technologies</a:t>
            </a:r>
            <a:endParaRPr sz="720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633999" y="5727515"/>
            <a:ext cx="10925101" cy="515476"/>
          </a:xfrm>
        </p:spPr>
        <p:txBody>
          <a:bodyPr/>
          <a:lstStyle/>
          <a:p>
            <a:pPr>
              <a:defRPr/>
            </a:pPr>
            <a:r>
              <a:rPr lang="en-GB" sz="2000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Prof. Mario Milone								MGT(P)495</a:t>
            </a:r>
            <a:endParaRPr/>
          </a:p>
        </p:txBody>
      </p:sp>
      <p:pic>
        <p:nvPicPr>
          <p:cNvPr id="6" name="Graphic 6" descr="Head with gears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5458" y="1199004"/>
            <a:ext cx="2484888" cy="2484888"/>
          </a:xfrm>
          <a:prstGeom prst="rect">
            <a:avLst/>
          </a:prstGeom>
        </p:spPr>
      </p:pic>
      <p:pic>
        <p:nvPicPr>
          <p:cNvPr id="7" name="Graphic 4" descr="Databas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36064" y="1203042"/>
            <a:ext cx="2476811" cy="2476811"/>
          </a:xfrm>
          <a:prstGeom prst="rect">
            <a:avLst/>
          </a:prstGeom>
        </p:spPr>
      </p:pic>
      <p:pic>
        <p:nvPicPr>
          <p:cNvPr id="8" name="Graphic 8" descr="Statistics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28593" y="1185940"/>
            <a:ext cx="2511016" cy="2511016"/>
          </a:xfrm>
          <a:prstGeom prst="rect">
            <a:avLst/>
          </a:prstGeom>
        </p:spPr>
      </p:pic>
      <p:pic>
        <p:nvPicPr>
          <p:cNvPr id="9" name="Graphic 10" descr="Decision chart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055327" y="1197575"/>
            <a:ext cx="2487746" cy="2487746"/>
          </a:xfrm>
          <a:prstGeom prst="rect">
            <a:avLst/>
          </a:prstGeom>
        </p:spPr>
      </p:pic>
      <p:pic>
        <p:nvPicPr>
          <p:cNvPr id="10" name="Picture 12" descr="A close up of a sign&#10;&#10;Description automatically generated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405848" y="4657913"/>
            <a:ext cx="3152153" cy="842285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© Mario Milone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 </a:t>
            </a: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How did the firm perform?</a:t>
            </a:r>
          </a:p>
          <a:p>
            <a:pPr>
              <a:buFont typeface="Arial"/>
              <a:buChar char="•"/>
              <a:defRPr/>
            </a:pPr>
            <a:r>
              <a:rPr dirty="0"/>
              <a:t> We have to look at the </a:t>
            </a:r>
            <a:r>
              <a:rPr b="1" dirty="0"/>
              <a:t>Actual Budget</a:t>
            </a:r>
            <a:r>
              <a:rPr dirty="0"/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5228A7-EFDC-BA0D-35C8-6CA2EB2D120C}" type="slidenum">
              <a:rPr lang="en-US"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659282" y="1992795"/>
          <a:ext cx="7515584" cy="25603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319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Static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Flexible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Contribution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 </a:t>
            </a: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How did the firm perform?</a:t>
            </a:r>
          </a:p>
          <a:p>
            <a:pPr>
              <a:buFont typeface="Arial"/>
              <a:buChar char="•"/>
              <a:defRPr/>
            </a:pPr>
            <a:r>
              <a:t> We can now look into the Variance Analysis.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07F28D7-0D9C-D239-4FE3-382065E1D0F4}" type="slidenum">
              <a:rPr lang="en-US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659282" y="1992795"/>
          <a:ext cx="9675584" cy="25603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319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Static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Flexible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$32,800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Contribution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$17,800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Variance Analysis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9F5F1D1-CB1E-4AAA-48E2-2D13759BAC4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Variance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Variance Analysis for Costs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Variance Analysis for Revenues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Variance regarding fixed OH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01727-7BF5-E4EC-9483-C5A95CDCB9E5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Variance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What are we trying to do?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We want to understand why the actual budget is different that the static one (the one we budgeted at the beginning of the period)</a:t>
            </a:r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r>
              <a:rPr dirty="0"/>
              <a:t> Where could the difference come from?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We could have sold more or less products (error in the budgeted sales volume)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Or we could have been more or less efficient (use of resources, price of buying materials</a:t>
            </a:r>
            <a:r>
              <a:rPr lang="en-US" dirty="0"/>
              <a:t>, selling price</a:t>
            </a:r>
            <a:r>
              <a:rPr dirty="0"/>
              <a:t>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D9C7736-6554-B8EC-F6F4-D9869859AA67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Variance Analysis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Variance analysis is trying to decompose wh</a:t>
            </a:r>
            <a:r>
              <a:rPr lang="en-US" dirty="0"/>
              <a:t>ere the</a:t>
            </a:r>
            <a:r>
              <a:rPr dirty="0"/>
              <a:t> change</a:t>
            </a:r>
            <a:r>
              <a:rPr lang="en-US" dirty="0"/>
              <a:t>s</a:t>
            </a:r>
            <a:r>
              <a:rPr dirty="0"/>
              <a:t> come fro</a:t>
            </a:r>
            <a:r>
              <a:rPr lang="en-US" dirty="0"/>
              <a:t>m</a:t>
            </a:r>
            <a:r>
              <a:rPr dirty="0"/>
              <a:t>.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Our Static, Flexible and Actual budgets are going to help, but how?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Flexible budget is capturing what changed because of a change in sales volumes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 Actual budget is what really happened</a:t>
            </a:r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r>
              <a:rPr dirty="0"/>
              <a:t> Great! We should have all we need to understand all the changes.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45BA93F-2160-89E5-0BC6-919AA33C9415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Variance Analysis for Costs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dirty="0"/>
              <a:t> Let us first focus on Costs and understand both the changes in Volume and the changes in </a:t>
            </a:r>
            <a:r>
              <a:rPr lang="en-US" dirty="0"/>
              <a:t>E</a:t>
            </a:r>
            <a:r>
              <a:rPr dirty="0"/>
              <a:t>fficiency separately: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Volume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Market Share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Market Volume Variance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Flexible Budget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Price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Efficiency Variance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757EA73-B509-A03E-4190-3D7F56E404E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Variance Analysis for Costs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92AEC6E-C566-E25E-AF06-35400841F515}" type="slidenum">
              <a:rPr lang="en-US"/>
              <a:t>17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4985856" y="2010519"/>
            <a:ext cx="2062267" cy="7276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Total Cost Variance</a:t>
            </a: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7048124" y="3418561"/>
            <a:ext cx="2062266" cy="727656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Volume Variance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2923589" y="3418561"/>
            <a:ext cx="2062266" cy="727656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Flexible Budget Variance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6126479" y="4679576"/>
            <a:ext cx="1843289" cy="7316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Market Share Variance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8188746" y="4679576"/>
            <a:ext cx="1843288" cy="73163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Market Volume Variance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2087290" y="4679576"/>
            <a:ext cx="1843288" cy="73163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Price Variance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4064211" y="4679576"/>
            <a:ext cx="1843288" cy="73163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Efficiency Variance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169223" y="2160969"/>
            <a:ext cx="1820068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200"/>
              <a:t>Actual - Static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62821" y="3569012"/>
            <a:ext cx="2054931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200"/>
              <a:t>Actual - Flexible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374103" y="3569012"/>
            <a:ext cx="2054930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200"/>
              <a:t>Flexible - Static</a:t>
            </a:r>
          </a:p>
        </p:txBody>
      </p:sp>
      <p:cxnSp>
        <p:nvCxnSpPr>
          <p:cNvPr id="17" name="Straight Connector 16"/>
          <p:cNvCxnSpPr>
            <a:cxnSpLocks/>
            <a:stCxn id="7" idx="2"/>
            <a:endCxn id="9" idx="0"/>
          </p:cNvCxnSpPr>
          <p:nvPr/>
        </p:nvCxnSpPr>
        <p:spPr bwMode="auto">
          <a:xfrm rot="5399978">
            <a:off x="4645663" y="2047235"/>
            <a:ext cx="680385" cy="206226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8" idx="0"/>
          </p:cNvCxnSpPr>
          <p:nvPr/>
        </p:nvCxnSpPr>
        <p:spPr bwMode="auto">
          <a:xfrm>
            <a:off x="6016989" y="2738175"/>
            <a:ext cx="2062267" cy="68038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8" idx="2"/>
            <a:endCxn id="11" idx="0"/>
          </p:cNvCxnSpPr>
          <p:nvPr/>
        </p:nvCxnSpPr>
        <p:spPr bwMode="auto">
          <a:xfrm rot="5399978" flipV="1">
            <a:off x="8328145" y="3897330"/>
            <a:ext cx="533358" cy="103113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endCxn id="10" idx="0"/>
          </p:cNvCxnSpPr>
          <p:nvPr/>
        </p:nvCxnSpPr>
        <p:spPr bwMode="auto">
          <a:xfrm rot="10799990" flipV="1">
            <a:off x="7048124" y="4146217"/>
            <a:ext cx="1031132" cy="53335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9" idx="2"/>
            <a:endCxn id="13" idx="0"/>
          </p:cNvCxnSpPr>
          <p:nvPr/>
        </p:nvCxnSpPr>
        <p:spPr bwMode="auto">
          <a:xfrm rot="5399978" flipV="1">
            <a:off x="4203610" y="3897330"/>
            <a:ext cx="533358" cy="103113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endCxn id="12" idx="0"/>
          </p:cNvCxnSpPr>
          <p:nvPr/>
        </p:nvCxnSpPr>
        <p:spPr bwMode="auto">
          <a:xfrm rot="10799990" flipV="1">
            <a:off x="3008935" y="4146217"/>
            <a:ext cx="945787" cy="53335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2074430" y="5617539"/>
            <a:ext cx="186900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200">
                <a:solidFill>
                  <a:srgbClr val="C00000"/>
                </a:solidFill>
              </a:rPr>
              <a:t>Inputs cost +/-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051352" y="5617539"/>
            <a:ext cx="1925942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200">
                <a:solidFill>
                  <a:srgbClr val="C00000"/>
                </a:solidFill>
              </a:rPr>
              <a:t>Used +/- Inputs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116286" y="5617539"/>
            <a:ext cx="1925941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200">
                <a:solidFill>
                  <a:srgbClr val="C00000"/>
                </a:solidFill>
              </a:rPr>
              <a:t>Solely Volume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Volume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t> Difference between the flexible and the static budget</a:t>
            </a:r>
          </a:p>
          <a:p>
            <a:pPr lvl="1">
              <a:buFont typeface="Arial"/>
              <a:buChar char="•"/>
              <a:defRPr/>
            </a:pPr>
            <a:r>
              <a:t>Why? The flexible budget specifically consider the change in Volume.</a:t>
            </a:r>
          </a:p>
          <a:p>
            <a:pPr marL="0" lvl="0" indent="0">
              <a:buNone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</a:t>
            </a:r>
            <a:r>
              <a:rPr b="1"/>
              <a:t>Volume Variance = (SU-AU)*SP*SI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We will use the following notations</a:t>
            </a:r>
          </a:p>
          <a:p>
            <a:pPr lvl="1">
              <a:buFont typeface="Arial"/>
              <a:buChar char="•"/>
              <a:defRPr/>
            </a:pPr>
            <a:r>
              <a:t>SP: Standard Price of the resource</a:t>
            </a:r>
          </a:p>
          <a:p>
            <a:pPr lvl="1">
              <a:buFont typeface="Arial"/>
              <a:buChar char="•"/>
              <a:defRPr/>
            </a:pPr>
            <a:r>
              <a:t>SI: Standard Input of resource / unit</a:t>
            </a:r>
          </a:p>
          <a:p>
            <a:pPr lvl="1">
              <a:buFont typeface="Arial"/>
              <a:buChar char="•"/>
              <a:defRPr/>
            </a:pPr>
            <a:r>
              <a:t>SU: Standard number of units</a:t>
            </a:r>
          </a:p>
          <a:p>
            <a:pPr lvl="1">
              <a:buFont typeface="Arial"/>
              <a:buChar char="•"/>
              <a:defRPr/>
            </a:pPr>
            <a:r>
              <a:t>AP: Actual Price of the resource</a:t>
            </a:r>
          </a:p>
          <a:p>
            <a:pPr lvl="1">
              <a:buFont typeface="Arial"/>
              <a:buChar char="•"/>
              <a:defRPr/>
            </a:pPr>
            <a:r>
              <a:t>AI: Actual Input of resource / unit</a:t>
            </a:r>
          </a:p>
          <a:p>
            <a:pPr lvl="1">
              <a:buFont typeface="Arial"/>
              <a:buChar char="•"/>
              <a:defRPr/>
            </a:pPr>
            <a:r>
              <a:t>AU: Actual number of units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9AFEA7-BCE9-E8CC-B05B-628251337B55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Efficiency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Measures the impact of using more or less inputs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We use the </a:t>
            </a:r>
            <a:r>
              <a:rPr b="1" dirty="0"/>
              <a:t>standard price </a:t>
            </a:r>
            <a:r>
              <a:rPr dirty="0"/>
              <a:t>of the resource and only focus on </a:t>
            </a:r>
            <a:r>
              <a:rPr lang="en-US" dirty="0"/>
              <a:t>inputs</a:t>
            </a:r>
            <a:endParaRPr dirty="0"/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r>
              <a:rPr dirty="0"/>
              <a:t>  </a:t>
            </a:r>
            <a:r>
              <a:rPr b="1" dirty="0"/>
              <a:t>Efficiency Variance = (SI-AI)*SP*AU</a:t>
            </a:r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r>
              <a:rPr dirty="0"/>
              <a:t> We use the actual number of units produced (AU) to understand how the change of resources usage impacted our actual cost.</a:t>
            </a:r>
          </a:p>
          <a:p>
            <a:pPr lvl="1">
              <a:buFont typeface="Arial"/>
              <a:buChar char="•"/>
              <a:defRPr/>
            </a:pP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7A3190-2ECE-C9A0-DFE0-311439060B77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Session 7 </a:t>
            </a:r>
            <a:br>
              <a:rPr lang="en-GB"/>
            </a:br>
            <a:r>
              <a:rPr lang="en-GB"/>
              <a:t>Variance Analysis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Price Variance for Cost Inputs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Measures the effect coming from a change in input price.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</a:t>
            </a:r>
            <a:r>
              <a:rPr b="1"/>
              <a:t>Price Variance = (SP-AP)*AI*AU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We use the actual input used (AI) to understand how the changes in input prices impacted our actual cost.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499E91-B9C7-D807-5207-081D7745F6D9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Standard Cost Production Variance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E49C71-4FA8-9D46-6CA7-2DE0B3394AAC}" type="slidenum">
              <a:rPr lang="en-US"/>
              <a:t>21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1068385" y="2512865"/>
            <a:ext cx="2100719" cy="6263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Static Budget</a:t>
            </a: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996865" y="2512865"/>
            <a:ext cx="2100718" cy="6263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Flexible Budget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9082867" y="2512865"/>
            <a:ext cx="2100718" cy="6263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Actual Budget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1389539" y="3334885"/>
            <a:ext cx="1458410" cy="54801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SP*SI*SU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4318021" y="3334885"/>
            <a:ext cx="1458410" cy="54801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 dirty="0"/>
              <a:t>SP*SI*</a:t>
            </a:r>
            <a:r>
              <a:rPr sz="2000" dirty="0">
                <a:solidFill>
                  <a:schemeClr val="bg1"/>
                </a:solidFill>
              </a:rPr>
              <a:t>AU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9404021" y="3334885"/>
            <a:ext cx="1458410" cy="54801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AP*AI*AU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7021681" y="3334885"/>
            <a:ext cx="1458409" cy="5480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SP*AI*AU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2861529" y="5135500"/>
            <a:ext cx="1591518" cy="613254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Volume Variance</a:t>
            </a: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5668364" y="5135500"/>
            <a:ext cx="1591518" cy="613254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Efficiency Variance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199666" y="5135500"/>
            <a:ext cx="1591518" cy="613254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Price Variance</a:t>
            </a:r>
          </a:p>
        </p:txBody>
      </p:sp>
      <p:sp>
        <p:nvSpPr>
          <p:cNvPr id="17" name="Arrow: Curved Up 16"/>
          <p:cNvSpPr/>
          <p:nvPr/>
        </p:nvSpPr>
        <p:spPr bwMode="auto">
          <a:xfrm>
            <a:off x="2274207" y="3882899"/>
            <a:ext cx="2766164" cy="43058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lowchart: Alternate Process 17"/>
          <p:cNvSpPr/>
          <p:nvPr/>
        </p:nvSpPr>
        <p:spPr bwMode="auto">
          <a:xfrm>
            <a:off x="3387289" y="4052523"/>
            <a:ext cx="540000" cy="50085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800" b="1" i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9" name="Arrow: Curved Up 18"/>
          <p:cNvSpPr/>
          <p:nvPr/>
        </p:nvSpPr>
        <p:spPr bwMode="auto">
          <a:xfrm>
            <a:off x="5250665" y="3882899"/>
            <a:ext cx="2426917" cy="43058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" name="Flowchart: Alternate Process 19"/>
          <p:cNvSpPr/>
          <p:nvPr/>
        </p:nvSpPr>
        <p:spPr bwMode="auto">
          <a:xfrm>
            <a:off x="6194124" y="4052523"/>
            <a:ext cx="540000" cy="50085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800" b="1" i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1" name="Arrow: Curved Up 20"/>
          <p:cNvSpPr/>
          <p:nvPr/>
        </p:nvSpPr>
        <p:spPr bwMode="auto">
          <a:xfrm>
            <a:off x="7781967" y="3882899"/>
            <a:ext cx="2426916" cy="43058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" name="Flowchart: Alternate Process 21"/>
          <p:cNvSpPr/>
          <p:nvPr/>
        </p:nvSpPr>
        <p:spPr bwMode="auto">
          <a:xfrm>
            <a:off x="8725425" y="4052523"/>
            <a:ext cx="540000" cy="50085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800" b="1" i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3" name="Arrow: Down 22"/>
          <p:cNvSpPr/>
          <p:nvPr/>
        </p:nvSpPr>
        <p:spPr bwMode="auto">
          <a:xfrm>
            <a:off x="3565953" y="4600536"/>
            <a:ext cx="190391" cy="50085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Arrow: Down 23"/>
          <p:cNvSpPr/>
          <p:nvPr/>
        </p:nvSpPr>
        <p:spPr bwMode="auto">
          <a:xfrm>
            <a:off x="6368928" y="4600536"/>
            <a:ext cx="190390" cy="50085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Arrow: Down 24"/>
          <p:cNvSpPr/>
          <p:nvPr/>
        </p:nvSpPr>
        <p:spPr bwMode="auto">
          <a:xfrm>
            <a:off x="8900230" y="4600536"/>
            <a:ext cx="190389" cy="50085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lowchart: Alternate Process 25"/>
          <p:cNvSpPr/>
          <p:nvPr/>
        </p:nvSpPr>
        <p:spPr bwMode="auto">
          <a:xfrm>
            <a:off x="322904" y="5090401"/>
            <a:ext cx="1795839" cy="7034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Total Cost Variance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71677" y="5122070"/>
            <a:ext cx="44370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=</a:t>
            </a:r>
            <a:endParaRPr/>
          </a:p>
        </p:txBody>
      </p:sp>
      <p:sp>
        <p:nvSpPr>
          <p:cNvPr id="28" name="Rectangle 27"/>
          <p:cNvSpPr/>
          <p:nvPr/>
        </p:nvSpPr>
        <p:spPr bwMode="auto">
          <a:xfrm>
            <a:off x="4818502" y="5122069"/>
            <a:ext cx="443773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+</a:t>
            </a:r>
            <a:endParaRPr/>
          </a:p>
        </p:txBody>
      </p:sp>
      <p:sp>
        <p:nvSpPr>
          <p:cNvPr id="29" name="Rectangle 28"/>
          <p:cNvSpPr/>
          <p:nvPr/>
        </p:nvSpPr>
        <p:spPr bwMode="auto">
          <a:xfrm>
            <a:off x="7560061" y="5122069"/>
            <a:ext cx="443809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+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Example: Pencil Company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buFont typeface="Arial"/>
              <a:buChar char="•"/>
              <a:defRPr/>
            </a:pPr>
            <a:r>
              <a:t> Assume Production = Sales and all purchases are used in production</a:t>
            </a: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Compute the Static Budget, Flexible Budget, Volume Variance and Flexible Budget Variance for Wood. Could do the same for VOH (labor).</a:t>
            </a:r>
          </a:p>
          <a:p>
            <a:pPr>
              <a:buFont typeface="Arial"/>
              <a:buChar char="•"/>
              <a:defRPr/>
            </a:pPr>
            <a:r>
              <a:t> Then compute the Efficiency Variance and Price Variance</a:t>
            </a: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713E6F-2F39-B65D-2CB5-78DDCB76F7A7}" type="slidenum">
              <a:rPr lang="en-US"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684436" y="2194112"/>
          <a:ext cx="5870485" cy="2245353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27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Wood / pencil (bd.Ft.)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0.1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0.8 bd. 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Price /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hr/pencil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Wage Rate (/hr)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Example: Pencil Company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CEEEC32-9CC9-8135-6752-996DB9832BD3}" type="slidenum">
              <a:rPr lang="en-US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684436" y="2194112"/>
          <a:ext cx="5870485" cy="2245353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27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Wood / pencil (bd.Ft.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0.1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0.8 bd. 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Price /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hr/pencil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Wage Rate (/hr)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/>
          </p:cNvGraphicFramePr>
          <p:nvPr/>
        </p:nvGraphicFramePr>
        <p:xfrm>
          <a:off x="1475753" y="5103312"/>
          <a:ext cx="9760210" cy="7315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195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Static (SP*SI*SU)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Volume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Flexible (SP*SI*AU)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Flex. B.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 (AP*AI*AU)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Example: Pencil Company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6D3846-B912-C0E7-231C-00AC66EAD1DD}" type="slidenum">
              <a:rPr lang="en-US"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684436" y="2194112"/>
          <a:ext cx="5870485" cy="2245353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27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Wood / pencil (bd.Ft.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0.1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0.8 bd. 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Price /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hr/pencil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Wage Rate (/hr)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/>
          </p:cNvGraphicFramePr>
          <p:nvPr/>
        </p:nvGraphicFramePr>
        <p:xfrm>
          <a:off x="1475753" y="5103312"/>
          <a:ext cx="9760210" cy="7315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195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Static (SP*SI*SU)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Volume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Flexible (SP*SI*AU)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Flex. B.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 (AP*AI*AU)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($330)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Example: Pencil Company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377AB9-3FA1-76D0-D636-4C46AE4F45EB}" type="slidenum">
              <a:rPr lang="en-US"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684436" y="2194112"/>
          <a:ext cx="5870485" cy="2245353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27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Wood / pencil (bd.Ft.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0.1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0.8 bd. 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Price /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hr/pencil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Wage Rate (/hr)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/>
          </p:cNvGraphicFramePr>
          <p:nvPr/>
        </p:nvGraphicFramePr>
        <p:xfrm>
          <a:off x="1475753" y="5103312"/>
          <a:ext cx="9760210" cy="7315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195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Flexible (SP*SI*AU)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Efficiency Var.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(SP*AI*AU)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Price Var.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 (AP*AI*AU)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Example: Pencil Company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7BFE6B-9D7B-2E63-16BB-3D026D89E588}" type="slidenum">
              <a:rPr lang="en-US"/>
              <a:t>26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684436" y="2194112"/>
          <a:ext cx="5870485" cy="2245353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27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Wood / pencil (bd.Ft.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0.1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0.8 bd. 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Price / bd.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hr/pencil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Wage Rate (/hr)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/>
          </p:cNvGraphicFramePr>
          <p:nvPr/>
        </p:nvGraphicFramePr>
        <p:xfrm>
          <a:off x="1475753" y="5103312"/>
          <a:ext cx="9760210" cy="7315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195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Flexible (SP*SI*AU)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Efficiency Var.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(SP*AI*AU)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Price Var.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 (AP*AI*AU)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($770)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$440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Favorable and Unfavorable Variances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dirty="0"/>
              <a:t> </a:t>
            </a:r>
            <a:r>
              <a:rPr dirty="0">
                <a:solidFill>
                  <a:srgbClr val="00B050"/>
                </a:solidFill>
              </a:rPr>
              <a:t>Favorable </a:t>
            </a:r>
            <a:r>
              <a:rPr dirty="0"/>
              <a:t>variance would </a:t>
            </a:r>
            <a:r>
              <a:rPr dirty="0">
                <a:solidFill>
                  <a:srgbClr val="00B050"/>
                </a:solidFill>
              </a:rPr>
              <a:t>increase </a:t>
            </a:r>
            <a:r>
              <a:rPr dirty="0"/>
              <a:t>operating profits (all else constant)</a:t>
            </a:r>
          </a:p>
          <a:p>
            <a:pPr>
              <a:buFont typeface="Arial"/>
              <a:buChar char="•"/>
              <a:defRPr/>
            </a:pP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Unfavorable </a:t>
            </a:r>
            <a:r>
              <a:rPr dirty="0"/>
              <a:t>variance would </a:t>
            </a:r>
            <a:r>
              <a:rPr dirty="0">
                <a:solidFill>
                  <a:srgbClr val="FF0000"/>
                </a:solidFill>
              </a:rPr>
              <a:t>decrease </a:t>
            </a:r>
            <a:r>
              <a:rPr dirty="0"/>
              <a:t>operating profits (all else constant)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Sometimes called </a:t>
            </a:r>
            <a:r>
              <a:rPr i="1" dirty="0"/>
              <a:t>Adverse Variance</a:t>
            </a:r>
            <a:r>
              <a:rPr dirty="0"/>
              <a:t> (UK)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For Volume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Unfavorable if actual production &gt; budgeted production (increases </a:t>
            </a:r>
            <a:r>
              <a:rPr b="1" dirty="0"/>
              <a:t>costs</a:t>
            </a:r>
            <a:r>
              <a:rPr dirty="0"/>
              <a:t>, not look</a:t>
            </a:r>
            <a:r>
              <a:rPr lang="en-US" dirty="0"/>
              <a:t>ing</a:t>
            </a:r>
            <a:r>
              <a:rPr dirty="0"/>
              <a:t> at revenues yet)</a:t>
            </a:r>
          </a:p>
          <a:p>
            <a:pPr lvl="0">
              <a:buFont typeface="Arial"/>
              <a:buChar char="•"/>
              <a:defRPr/>
            </a:pPr>
            <a:r>
              <a:rPr dirty="0"/>
              <a:t> For Efficiency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Unfavorable if actual input &gt; budgeted input (per unit produced)</a:t>
            </a:r>
          </a:p>
          <a:p>
            <a:pPr lvl="0">
              <a:buFont typeface="Arial"/>
              <a:buChar char="•"/>
              <a:defRPr/>
            </a:pPr>
            <a:r>
              <a:rPr dirty="0"/>
              <a:t> For Price (spending)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Unfavorable if actual input price &gt; budgeted input price</a:t>
            </a:r>
          </a:p>
          <a:p>
            <a:pPr lvl="0">
              <a:buFont typeface="Arial"/>
              <a:buChar char="•"/>
              <a:defRPr/>
            </a:pP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C7CCE7A-9933-2847-864E-C9729C7C448F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Variance Analysis for Revenues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dirty="0"/>
              <a:t> We now look at revenues / profits.</a:t>
            </a:r>
          </a:p>
          <a:p>
            <a:pPr>
              <a:buFont typeface="Arial"/>
              <a:buChar char="•"/>
              <a:defRPr/>
            </a:pPr>
            <a:r>
              <a:rPr dirty="0"/>
              <a:t> We consider </a:t>
            </a:r>
            <a:r>
              <a:rPr b="1" dirty="0"/>
              <a:t>selling prices instead of inputs prices</a:t>
            </a:r>
            <a:r>
              <a:rPr lang="en-US" b="1" dirty="0"/>
              <a:t>.</a:t>
            </a:r>
            <a:endParaRPr b="1"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Volume Variance</a:t>
            </a:r>
            <a:endParaRPr sz="2000" dirty="0"/>
          </a:p>
          <a:p>
            <a:pPr lvl="1">
              <a:buFont typeface="Arial"/>
              <a:buChar char="•"/>
              <a:defRPr/>
            </a:pPr>
            <a:r>
              <a:rPr lang="en-US" sz="20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Market Share Variance</a:t>
            </a:r>
            <a:endParaRPr sz="2000" dirty="0"/>
          </a:p>
          <a:p>
            <a:pPr lvl="1">
              <a:buFont typeface="Arial"/>
              <a:buChar char="•"/>
              <a:defRPr/>
            </a:pPr>
            <a:r>
              <a:rPr lang="en-US" sz="20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Market Volume Variance</a:t>
            </a:r>
            <a:endParaRPr sz="2000" dirty="0"/>
          </a:p>
          <a:p>
            <a:pPr>
              <a:buFont typeface="Arial"/>
              <a:buChar char="•"/>
              <a:defRPr/>
            </a:pPr>
            <a:endParaRPr sz="2000" dirty="0"/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Price Variance</a:t>
            </a:r>
            <a:endParaRPr sz="2000" dirty="0"/>
          </a:p>
          <a:p>
            <a:pPr lvl="1">
              <a:buFont typeface="Arial"/>
              <a:buChar char="•"/>
              <a:defRPr/>
            </a:pPr>
            <a:r>
              <a:rPr lang="en-US" sz="20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Pure Price Variance</a:t>
            </a:r>
            <a:endParaRPr sz="2000" dirty="0"/>
          </a:p>
          <a:p>
            <a:pPr lvl="1">
              <a:buFont typeface="Arial"/>
              <a:buChar char="•"/>
              <a:defRPr/>
            </a:pPr>
            <a:r>
              <a:rPr lang="en-US" sz="18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Product Mix Variance</a:t>
            </a:r>
            <a:endParaRPr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D3116F-D5C7-B97B-157A-A430C60739FA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Variance Analysis for Revenues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29AF0-0478-9049-C929-626A0653D951}" type="slidenum">
              <a:rPr lang="en-US"/>
              <a:t>29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4985856" y="2010519"/>
            <a:ext cx="2062267" cy="7276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Total Revenue Variance</a:t>
            </a: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7048124" y="3418561"/>
            <a:ext cx="2062266" cy="727656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Volume Variance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2923589" y="3418561"/>
            <a:ext cx="2062266" cy="7276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Price Variance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6126479" y="4679576"/>
            <a:ext cx="1843289" cy="7316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Market Share Variance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8188746" y="4679576"/>
            <a:ext cx="1843288" cy="73163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Market Volume Variance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2087290" y="4679576"/>
            <a:ext cx="1843288" cy="73163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Pure Price Variance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4064211" y="4679576"/>
            <a:ext cx="1843288" cy="73163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Product Mix Variance</a:t>
            </a:r>
          </a:p>
        </p:txBody>
      </p:sp>
      <p:cxnSp>
        <p:nvCxnSpPr>
          <p:cNvPr id="14" name="Straight Connector 13"/>
          <p:cNvCxnSpPr>
            <a:cxnSpLocks/>
            <a:stCxn id="7" idx="2"/>
            <a:endCxn id="9" idx="0"/>
          </p:cNvCxnSpPr>
          <p:nvPr/>
        </p:nvCxnSpPr>
        <p:spPr bwMode="auto">
          <a:xfrm rot="5399978">
            <a:off x="4645663" y="2047235"/>
            <a:ext cx="680385" cy="206226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endCxn id="8" idx="0"/>
          </p:cNvCxnSpPr>
          <p:nvPr/>
        </p:nvCxnSpPr>
        <p:spPr bwMode="auto">
          <a:xfrm>
            <a:off x="6016989" y="2738175"/>
            <a:ext cx="2062267" cy="68038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8" idx="2"/>
            <a:endCxn id="11" idx="0"/>
          </p:cNvCxnSpPr>
          <p:nvPr/>
        </p:nvCxnSpPr>
        <p:spPr bwMode="auto">
          <a:xfrm rot="5399978" flipV="1">
            <a:off x="8328145" y="3897330"/>
            <a:ext cx="533358" cy="103113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endCxn id="10" idx="0"/>
          </p:cNvCxnSpPr>
          <p:nvPr/>
        </p:nvCxnSpPr>
        <p:spPr bwMode="auto">
          <a:xfrm rot="10799990" flipV="1">
            <a:off x="7048124" y="4146217"/>
            <a:ext cx="1031132" cy="53335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9" idx="2"/>
            <a:endCxn id="13" idx="0"/>
          </p:cNvCxnSpPr>
          <p:nvPr/>
        </p:nvCxnSpPr>
        <p:spPr bwMode="auto">
          <a:xfrm rot="5399978" flipV="1">
            <a:off x="4203610" y="3897330"/>
            <a:ext cx="533358" cy="103113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endCxn id="12" idx="0"/>
          </p:cNvCxnSpPr>
          <p:nvPr/>
        </p:nvCxnSpPr>
        <p:spPr bwMode="auto">
          <a:xfrm rot="10799990" flipV="1">
            <a:off x="3008935" y="4146217"/>
            <a:ext cx="945787" cy="53335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859369" y="5513155"/>
            <a:ext cx="2128439" cy="7629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200">
                <a:solidFill>
                  <a:srgbClr val="C00000"/>
                </a:solidFill>
              </a:rPr>
              <a:t>Products sold</a:t>
            </a:r>
          </a:p>
          <a:p>
            <a:pPr algn="ctr">
              <a:defRPr/>
            </a:pPr>
            <a:r>
              <a:rPr sz="2200">
                <a:solidFill>
                  <a:srgbClr val="C00000"/>
                </a:solidFill>
              </a:rPr>
              <a:t>for +/-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051352" y="5513155"/>
            <a:ext cx="1925942" cy="7629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200">
                <a:solidFill>
                  <a:srgbClr val="C00000"/>
                </a:solidFill>
              </a:rPr>
              <a:t>Sold +/- of high</a:t>
            </a:r>
          </a:p>
          <a:p>
            <a:pPr algn="ctr">
              <a:defRPr/>
            </a:pPr>
            <a:r>
              <a:rPr sz="2200">
                <a:solidFill>
                  <a:srgbClr val="C00000"/>
                </a:solidFill>
              </a:rPr>
              <a:t>price 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Outline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GB"/>
              <a:t> 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GB"/>
              <a:t> Budgeting</a:t>
            </a:r>
          </a:p>
          <a:p>
            <a:pPr>
              <a:buFont typeface="Courier New"/>
              <a:buChar char="o"/>
              <a:defRPr/>
            </a:pPr>
            <a:endParaRPr lang="en-GB"/>
          </a:p>
          <a:p>
            <a:pPr>
              <a:buFont typeface="Courier New"/>
              <a:buChar char="o"/>
              <a:defRPr/>
            </a:pPr>
            <a:r>
              <a:rPr lang="en-GB"/>
              <a:t> Variance Analysis for Costs</a:t>
            </a:r>
          </a:p>
          <a:p>
            <a:pPr>
              <a:buFont typeface="Courier New"/>
              <a:buChar char="o"/>
              <a:defRPr/>
            </a:pPr>
            <a:endParaRPr lang="en-GB"/>
          </a:p>
          <a:p>
            <a:pPr>
              <a:buFont typeface="Courier New"/>
              <a:buChar char="o"/>
              <a:defRPr/>
            </a:pPr>
            <a:r>
              <a:rPr lang="en-GB"/>
              <a:t> Variance Analysis for Revenues</a:t>
            </a:r>
          </a:p>
          <a:p>
            <a:pPr>
              <a:buFont typeface="Courier New"/>
              <a:buChar char="o"/>
              <a:defRPr/>
            </a:pPr>
            <a:endParaRPr lang="en-GB"/>
          </a:p>
          <a:p>
            <a:pPr>
              <a:buFont typeface="Courier New"/>
              <a:buChar char="o"/>
              <a:defRPr/>
            </a:pPr>
            <a:r>
              <a:rPr lang="en-GB"/>
              <a:t> Variance regarding Fixed Overheads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Variance Analysis for Revenues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How much did the change in Volume impact our revenues</a:t>
            </a:r>
            <a:r>
              <a:rPr lang="en-US" dirty="0"/>
              <a:t>?</a:t>
            </a: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</a:t>
            </a:r>
            <a:r>
              <a:rPr b="1" dirty="0"/>
              <a:t>Volume Variance = (AU-SU)*BP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lang="en-US" dirty="0"/>
              <a:t> </a:t>
            </a:r>
            <a:r>
              <a:rPr dirty="0"/>
              <a:t>We add the following notations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BP: </a:t>
            </a:r>
            <a:r>
              <a:rPr b="1" dirty="0"/>
              <a:t>Average</a:t>
            </a:r>
            <a:r>
              <a:rPr dirty="0"/>
              <a:t> Budgeted Price (per unit sold)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AP: </a:t>
            </a:r>
            <a:r>
              <a:rPr b="1" dirty="0"/>
              <a:t>Average</a:t>
            </a:r>
            <a:r>
              <a:rPr dirty="0"/>
              <a:t> Actual Price (per unit sold)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BAP: </a:t>
            </a:r>
            <a:r>
              <a:rPr b="1" dirty="0"/>
              <a:t>Average</a:t>
            </a:r>
            <a:r>
              <a:rPr dirty="0"/>
              <a:t> Budgeted Price at Actual Mix (see below)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BBB202-CB15-010C-C5D1-2409E2810D10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Price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dirty="0"/>
              <a:t> How much did the changes in selling prices impact our revenues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</a:t>
            </a:r>
            <a:r>
              <a:rPr b="1" dirty="0"/>
              <a:t>Total Price Variance = AU*(AP-BP)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It can be </a:t>
            </a:r>
            <a:r>
              <a:rPr b="1" dirty="0"/>
              <a:t>separated</a:t>
            </a:r>
            <a:r>
              <a:rPr dirty="0"/>
              <a:t> between: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Pure Price Variance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Product Mix Variance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D6CF01-F034-2222-9676-7A4AE600BC69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Pure Price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Pure Price Variance consider only the impact in products prices, but not the effect of selling more or less of higher price products (product mix)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We need to </a:t>
            </a:r>
            <a:r>
              <a:rPr b="1"/>
              <a:t>keep the product mix constant</a:t>
            </a:r>
            <a:r>
              <a:t>, and use only the actual product mix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</a:t>
            </a:r>
            <a:r>
              <a:rPr b="1"/>
              <a:t>Pure Price Variance = AU*(AP-BAP)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BAP: Average Budgeted Price at the Actual Mix</a:t>
            </a:r>
          </a:p>
          <a:p>
            <a:pPr lvl="1">
              <a:buFont typeface="Arial"/>
              <a:buChar char="•"/>
              <a:defRPr/>
            </a:pPr>
            <a:r>
              <a:t>AP: Actual Price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6E3C200-D044-8377-3B6F-87D55B97CEE0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Product Mix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Product Mix Variance only consider the impact of the change in product mix on revenues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instead of fixing the product mix, </a:t>
            </a:r>
            <a:r>
              <a:rPr b="1"/>
              <a:t>we fix the budgeted prices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</a:t>
            </a:r>
            <a:r>
              <a:rPr b="1"/>
              <a:t>Mix Variance = AU*(BAP-BP)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BAP: Average Budgeted Price at the Actual Mix</a:t>
            </a:r>
          </a:p>
          <a:p>
            <a:pPr lvl="1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BP: Average Budgeted Price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D87C507-38C3-3773-3D2C-A240388FE438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Example: Furniture Company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We need to compute the average prices to aggregate the information.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D3126-C26C-B02B-527C-AD931892C999}" type="slidenum">
              <a:rPr lang="en-US"/>
              <a:t>34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875424" y="2214206"/>
          <a:ext cx="8127999" cy="182880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Budgeted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Tables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Tables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Chairs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Chairs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Example: Furniture Company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Average Budgeted Price at Actual Mix = Average price if sold what we actually sold at the budgeted prices.</a:t>
            </a:r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A170AD-A3BF-F397-2E52-F8B2FEDA791B}" type="slidenum">
              <a:rPr lang="en-US"/>
              <a:t>35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080904"/>
              </p:ext>
            </p:extLst>
          </p:nvPr>
        </p:nvGraphicFramePr>
        <p:xfrm>
          <a:off x="1875424" y="2214206"/>
          <a:ext cx="8127999" cy="25603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Budgeted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Tables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Tables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Chairs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Chairs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Average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dirty="0"/>
                        <a:t>Av</a:t>
                      </a:r>
                      <a:r>
                        <a:rPr lang="en-US" dirty="0"/>
                        <a:t>. Bud.</a:t>
                      </a:r>
                      <a:r>
                        <a:rPr dirty="0"/>
                        <a:t> Price at Actual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Example: Furniture Company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0AA6966-15C3-AB69-87CB-F63A0CD3C9DC}" type="slidenum">
              <a:rPr lang="en-US"/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560206"/>
              </p:ext>
            </p:extLst>
          </p:nvPr>
        </p:nvGraphicFramePr>
        <p:xfrm>
          <a:off x="1875424" y="2214206"/>
          <a:ext cx="8127999" cy="25603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Budgeted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Tables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Tables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Chairs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Chairs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Average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dirty="0"/>
                        <a:t>Av</a:t>
                      </a:r>
                      <a:r>
                        <a:rPr lang="en-US" dirty="0"/>
                        <a:t>. Bud.</a:t>
                      </a:r>
                      <a:r>
                        <a:rPr dirty="0"/>
                        <a:t> Price at Actual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/>
          </p:cNvGraphicFramePr>
          <p:nvPr/>
        </p:nvGraphicFramePr>
        <p:xfrm>
          <a:off x="1097279" y="5246839"/>
          <a:ext cx="9986840" cy="7315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49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Vol. Var. (AU-SU)*BP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Price Var. AU*(AP-BP)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Mix Var. AU*(BAP-BP)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Pure P Var. AU*(AP-BAP)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$85,000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($55,000)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($50,000)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Example: Furniture Company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buFont typeface="Arial"/>
              <a:buChar char="•"/>
              <a:defRPr/>
            </a:pPr>
            <a:r>
              <a:t> Note: Volume Variance is not exactly the same as the difference between Static and Flexible Budget when there is a product mix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$80,000 includes the changes coming from the volume as well as the change in product mix.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7B2DC-09B0-5C66-7DE6-566F145914E8}" type="slidenum">
              <a:rPr lang="en-US"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738383" y="2579061"/>
          <a:ext cx="8705700" cy="2617462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1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Tables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Tables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Chairs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$800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Chairs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$420,000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09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Difference with the Static Budget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>
                          <a:solidFill>
                            <a:srgbClr val="00B050"/>
                          </a:solidFill>
                        </a:rPr>
                        <a:t>$80,000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>
                          <a:solidFill>
                            <a:srgbClr val="00B050"/>
                          </a:solidFill>
                        </a:rPr>
                        <a:t>$30,000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Variance Regarding Fixed OH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When talking about FOH, Flexible and Static budgets are the same (as fixed costs do not depend on volume within the relevant range)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Spending Variance in FOH</a:t>
            </a:r>
          </a:p>
          <a:p>
            <a:pPr lvl="1">
              <a:buFont typeface="Arial"/>
              <a:buChar char="•"/>
              <a:defRPr/>
            </a:pPr>
            <a:r>
              <a:t>Did we incur more or less FOH overall?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Production Volume Variance</a:t>
            </a:r>
          </a:p>
          <a:p>
            <a:pPr lvl="1">
              <a:buFont typeface="Arial"/>
              <a:buChar char="•"/>
              <a:defRPr/>
            </a:pPr>
            <a:r>
              <a:t>Did we have more or less FOH per unit because of difference in production?</a:t>
            </a:r>
          </a:p>
          <a:p>
            <a:pPr lvl="1"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D11389-3076-4985-5229-2F29013C9632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Spending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Did we incur more or less FOH overall?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 b="1"/>
              <a:t> Spending Variance = Budgeted FOH - Actual FOH</a:t>
            </a:r>
          </a:p>
          <a:p>
            <a:pPr>
              <a:buFont typeface="Arial"/>
              <a:buChar char="•"/>
              <a:defRPr/>
            </a:pPr>
            <a:endParaRPr b="1"/>
          </a:p>
          <a:p>
            <a:pPr>
              <a:buFont typeface="Arial"/>
              <a:buChar char="•"/>
              <a:defRPr/>
            </a:pPr>
            <a:r>
              <a:rPr b="1"/>
              <a:t> </a:t>
            </a:r>
            <a:r>
              <a:rPr b="0"/>
              <a:t>Unfavorable if incur more FOH than budgeted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9F1EB91-039F-F1A3-55D6-AB443D7D5E51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Budgeting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C789F34-592C-9CCF-CD24-445D71ED500F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Production Volume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</a:t>
            </a:r>
            <a:r>
              <a:rPr lang="en-US" sz="20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Did we have more or less FOH per unit because of difference in production?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lang="en-US" dirty="0"/>
              <a:t> Production Volume Variance = Applied FOH - Budgeted FOH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 Applied FOH is the FOH allocated using </a:t>
            </a:r>
            <a:r>
              <a:rPr lang="en-US" b="1" dirty="0"/>
              <a:t>Actual Units </a:t>
            </a:r>
            <a:r>
              <a:rPr lang="en-US" dirty="0"/>
              <a:t>produced and </a:t>
            </a:r>
            <a:r>
              <a:rPr lang="en-US" b="1" dirty="0"/>
              <a:t>Budgeted rates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 Unfavorable if Actual Production &lt; Budgeted Production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792ADDA-C02B-91E8-C19F-3A8D2E5EC512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Variance Regarding Fixed OH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2DF369-987B-64FB-DF55-FE74344F3B33}" type="slidenum">
              <a:rPr lang="en-US"/>
              <a:t>41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1527945" y="1924574"/>
            <a:ext cx="1774520" cy="7176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Budgeted FOH</a:t>
            </a: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4946506" y="1924574"/>
            <a:ext cx="1774519" cy="717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Applied FOH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8247635" y="1924574"/>
            <a:ext cx="1774519" cy="717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Incurred Costs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1686000" y="2904305"/>
            <a:ext cx="1458409" cy="5480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SP*SI*SU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5104561" y="2904305"/>
            <a:ext cx="1458409" cy="5480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SP*SI*AU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8405690" y="2904305"/>
            <a:ext cx="1458409" cy="5480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AP*AI*AU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3142949" y="4729523"/>
            <a:ext cx="2185206" cy="613254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Production Volume Variance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5206289" y="5550285"/>
            <a:ext cx="3311153" cy="613254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Spending Variance in FOH</a:t>
            </a:r>
          </a:p>
        </p:txBody>
      </p:sp>
      <p:sp>
        <p:nvSpPr>
          <p:cNvPr id="15" name="Arrow: Curved Up 14"/>
          <p:cNvSpPr/>
          <p:nvPr/>
        </p:nvSpPr>
        <p:spPr bwMode="auto">
          <a:xfrm flipH="1">
            <a:off x="2806812" y="3466391"/>
            <a:ext cx="2865197" cy="43058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lowchart: Alternate Process 15"/>
          <p:cNvSpPr/>
          <p:nvPr/>
        </p:nvSpPr>
        <p:spPr bwMode="auto">
          <a:xfrm>
            <a:off x="3965552" y="3646546"/>
            <a:ext cx="540000" cy="50085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800" b="1" i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" name="Arrow: Curved Up 16"/>
          <p:cNvSpPr/>
          <p:nvPr/>
        </p:nvSpPr>
        <p:spPr bwMode="auto">
          <a:xfrm>
            <a:off x="2206438" y="3487455"/>
            <a:ext cx="7189417" cy="89665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Flowchart: Alternate Process 17"/>
          <p:cNvSpPr/>
          <p:nvPr/>
        </p:nvSpPr>
        <p:spPr bwMode="auto">
          <a:xfrm>
            <a:off x="6562971" y="4069344"/>
            <a:ext cx="540000" cy="50085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800" b="1" i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9" name="Arrow: Down 18"/>
          <p:cNvSpPr/>
          <p:nvPr/>
        </p:nvSpPr>
        <p:spPr bwMode="auto">
          <a:xfrm>
            <a:off x="4144216" y="4194560"/>
            <a:ext cx="190390" cy="50085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Arrow: Down 19"/>
          <p:cNvSpPr/>
          <p:nvPr/>
        </p:nvSpPr>
        <p:spPr bwMode="auto">
          <a:xfrm>
            <a:off x="6737776" y="4617358"/>
            <a:ext cx="190389" cy="83758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ACD00-DA36-4910-ABCC-87F2113A917F}"/>
              </a:ext>
            </a:extLst>
          </p:cNvPr>
          <p:cNvSpPr txBox="1"/>
          <p:nvPr/>
        </p:nvSpPr>
        <p:spPr>
          <a:xfrm>
            <a:off x="551384" y="567044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SP is the FOH rate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Example: Philadelphia Company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Compute the overhead variances</a:t>
            </a:r>
          </a:p>
          <a:p>
            <a:pPr>
              <a:defRPr/>
            </a:pP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C64109-A5F3-B44E-D419-32C8493618A9}" type="slidenum">
              <a:rPr lang="en-US"/>
              <a:t>42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692445" y="2389339"/>
          <a:ext cx="10837332" cy="182880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Standard / Budgeted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FOH rate per DLH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FOH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$39,800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VOH rate per DLH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VOH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$158,200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# of DLH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Production (in 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Production (in 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Example: Philadelphia Company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dirty="0"/>
              <a:t> Let's look at the FOH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Total actual FOH is lower: Favorable Spending Variance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 </a:t>
            </a:r>
            <a:r>
              <a:rPr dirty="0"/>
              <a:t>Production is lower: Unfavorable Production Volume Variance (excess capacity)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2591EA3-DD12-2D5F-0058-7F0FB7BBD02F}" type="slidenum">
              <a:rPr lang="en-US"/>
              <a:t>43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097279" y="2611154"/>
          <a:ext cx="10195200" cy="182880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292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Budgeted (SP*SI*SU)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Applied (SP*SI*AU)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Actual (AP*AI*AU)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$1*4*10,000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$1*4*9,500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FOH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$38,000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$39,800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Spending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$200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Production Volume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($2,000)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Example: Philadelphia Company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How about the VOH?</a:t>
            </a:r>
          </a:p>
          <a:p>
            <a:pPr lvl="1">
              <a:buFont typeface="Arial"/>
              <a:buChar char="•"/>
              <a:defRPr/>
            </a:pPr>
            <a:r>
              <a:t>Remember what we just saw before (variance analysis for costs)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2A63BD-988C-D91F-0CD0-469BBCCC92EC}" type="slidenum">
              <a:rPr lang="en-US"/>
              <a:t>44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097279" y="3172215"/>
          <a:ext cx="9760205" cy="756917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195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Static (SP*SI*SU)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Volume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Flexible (SP*SI*AU)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Flex. B.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 (AP*AI*AU)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$8,000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$152,000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($6,200)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$158,200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/>
          </p:cNvGraphicFramePr>
          <p:nvPr/>
        </p:nvGraphicFramePr>
        <p:xfrm>
          <a:off x="1097279" y="4705801"/>
          <a:ext cx="9760205" cy="756917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195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Flexible (SP*SI*AU)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Efficiency Var.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(SP*AI*AU)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Price Var.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Actual (AP*AI*AU)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$152,000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($4,000)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$156,000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($2,200)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$158,200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E85A5B-E588-4AFB-8EC5-D1877E05A862}"/>
              </a:ext>
            </a:extLst>
          </p:cNvPr>
          <p:cNvSpPr txBox="1"/>
          <p:nvPr/>
        </p:nvSpPr>
        <p:spPr>
          <a:xfrm>
            <a:off x="1343472" y="58052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= 39,000 / 9,500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Takeaways / Summary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dirty="0"/>
              <a:t> Budgeting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Static Budget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Flexible Budget</a:t>
            </a:r>
          </a:p>
          <a:p>
            <a:pPr lvl="0">
              <a:buFont typeface="Arial"/>
              <a:buChar char="•"/>
              <a:defRPr/>
            </a:pPr>
            <a:r>
              <a:rPr dirty="0"/>
              <a:t> Variance Analysis for Costs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Volume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Flexible Budget Variance</a:t>
            </a:r>
          </a:p>
          <a:p>
            <a:pPr lvl="2">
              <a:buFont typeface="Arial"/>
              <a:buChar char="•"/>
              <a:defRPr/>
            </a:pPr>
            <a:r>
              <a:rPr dirty="0"/>
              <a:t>Efficiency Variance</a:t>
            </a:r>
          </a:p>
          <a:p>
            <a:pPr lvl="2">
              <a:buFont typeface="Arial"/>
              <a:buChar char="•"/>
              <a:defRPr/>
            </a:pPr>
            <a:r>
              <a:rPr dirty="0"/>
              <a:t>Price Variance</a:t>
            </a:r>
            <a:r>
              <a:rPr lang="en-US" dirty="0"/>
              <a:t> for costs</a:t>
            </a:r>
            <a:endParaRPr dirty="0"/>
          </a:p>
          <a:p>
            <a:pPr lvl="0">
              <a:buFont typeface="Arial"/>
              <a:buChar char="•"/>
              <a:defRPr/>
            </a:pPr>
            <a:r>
              <a:rPr dirty="0"/>
              <a:t> Variance Analysis for Revenues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Volume Variance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Price Variance</a:t>
            </a:r>
            <a:r>
              <a:rPr lang="en-US" dirty="0"/>
              <a:t> </a:t>
            </a:r>
            <a:r>
              <a:rPr lang="en-US"/>
              <a:t>for revenues</a:t>
            </a:r>
            <a:endParaRPr dirty="0"/>
          </a:p>
          <a:p>
            <a:pPr lvl="2">
              <a:buFont typeface="Arial"/>
              <a:buChar char="•"/>
              <a:defRPr/>
            </a:pPr>
            <a:r>
              <a:rPr dirty="0"/>
              <a:t>Pure Price Variance</a:t>
            </a:r>
          </a:p>
          <a:p>
            <a:pPr lvl="2">
              <a:buFont typeface="Arial"/>
              <a:buChar char="•"/>
              <a:defRPr/>
            </a:pPr>
            <a:r>
              <a:rPr dirty="0"/>
              <a:t>Product Mix Variance</a:t>
            </a:r>
          </a:p>
          <a:p>
            <a:pPr lvl="0">
              <a:buFont typeface="Arial"/>
              <a:buChar char="•"/>
              <a:defRPr/>
            </a:pPr>
            <a:r>
              <a:rPr dirty="0"/>
              <a:t> Variance regarding FOH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6A2765D-A3E7-38F3-2FD6-3D379C00908C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Budgeting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Static Budget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Flexible Budget</a:t>
            </a:r>
            <a:endParaRPr lang="en-US" dirty="0"/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 Actual Budget</a:t>
            </a: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E88CBB-01C3-D296-AFFD-1F53F65B81B1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Static Budget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Ex-ante analysis of what management expects to happen in the f</a:t>
            </a:r>
            <a:r>
              <a:rPr lang="en-US" dirty="0"/>
              <a:t>u</a:t>
            </a:r>
            <a:r>
              <a:rPr dirty="0"/>
              <a:t>ture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Sales projection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Operating and financial budgets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 Pro-forma financial statement</a:t>
            </a:r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r>
              <a:rPr dirty="0"/>
              <a:t> Is done </a:t>
            </a:r>
            <a:r>
              <a:rPr b="1" dirty="0"/>
              <a:t>before </a:t>
            </a:r>
            <a:r>
              <a:rPr dirty="0"/>
              <a:t>any realization of sales volume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89A8AE-404C-A6AE-6013-330986933FE1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Flexible Budget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dirty="0"/>
              <a:t> Is done </a:t>
            </a:r>
            <a:r>
              <a:rPr b="1" dirty="0"/>
              <a:t>after </a:t>
            </a:r>
            <a:r>
              <a:rPr dirty="0"/>
              <a:t>the realization of sales volume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Adjusts for changes in volume </a:t>
            </a:r>
            <a:r>
              <a:rPr b="1" dirty="0"/>
              <a:t>only!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Applies </a:t>
            </a:r>
            <a:r>
              <a:rPr b="1" dirty="0"/>
              <a:t>estimates </a:t>
            </a:r>
            <a:r>
              <a:rPr dirty="0"/>
              <a:t>of variable costs</a:t>
            </a:r>
            <a:r>
              <a:rPr lang="en-US" dirty="0"/>
              <a:t> (from static budget)</a:t>
            </a:r>
            <a:r>
              <a:rPr dirty="0"/>
              <a:t> to new volume level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Fixed costs </a:t>
            </a:r>
            <a:r>
              <a:rPr b="1" dirty="0"/>
              <a:t>do not change</a:t>
            </a:r>
            <a:r>
              <a:rPr dirty="0"/>
              <a:t> (within a relevant range)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Often prepared for purpose of </a:t>
            </a:r>
            <a:r>
              <a:rPr b="1" dirty="0"/>
              <a:t>performance evaluation</a:t>
            </a: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13ADA6-3E46-ED75-20DB-975517417199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What is the static budget?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434A27-F851-08FC-D294-DEC6518A751F}" type="slidenum">
              <a:rPr lang="en-US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667482"/>
              </p:ext>
            </p:extLst>
          </p:nvPr>
        </p:nvGraphicFramePr>
        <p:xfrm>
          <a:off x="2027234" y="2456172"/>
          <a:ext cx="8219280" cy="1463040"/>
        </p:xfrm>
        <a:graphic>
          <a:graphicData uri="http://schemas.openxmlformats.org/drawingml/2006/table">
            <a:tbl>
              <a:tblPr bandRow="1">
                <a:tableStyleId>{6066E632-8588-10E8-6BF9-57CE789DF096}</a:tableStyleId>
              </a:tblPr>
              <a:tblGrid>
                <a:gridCol w="273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Selling </a:t>
                      </a:r>
                      <a:r>
                        <a:rPr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per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Variable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per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 Volume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 </a:t>
            </a: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The company actually sold 3,000 units</a:t>
            </a:r>
          </a:p>
          <a:p>
            <a:pPr lvl="1">
              <a:buFont typeface="Arial"/>
              <a:buChar char="•"/>
              <a:defRPr/>
            </a:pPr>
            <a:r>
              <a:t>What is the flexible budget?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F89FA7-C49F-4076-0AF6-41514CB6CE26}" type="slidenum">
              <a:rPr lang="en-US"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659282" y="1992795"/>
          <a:ext cx="5355584" cy="2560320"/>
        </p:xfrm>
        <a:graphic>
          <a:graphicData uri="http://schemas.openxmlformats.org/drawingml/2006/table">
            <a:tbl>
              <a:tblPr firstRow="1" bandRow="1">
                <a:tableStyleId>{6066E632-8588-10E8-6BF9-57CE789DF096}</a:tableStyleId>
              </a:tblPr>
              <a:tblGrid>
                <a:gridCol w="319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Static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Contribution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trategicCostManagement">
      <a:majorFont>
        <a:latin typeface="Calibri Light"/>
        <a:ea typeface="Arial"/>
        <a:cs typeface="Arial"/>
      </a:majorFont>
      <a:minorFont>
        <a:latin typeface="Calibri Light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2589</Words>
  <Application>Microsoft Office PowerPoint</Application>
  <DocSecurity>0</DocSecurity>
  <PresentationFormat>Widescreen</PresentationFormat>
  <Paragraphs>837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Retrospect</vt:lpstr>
      <vt:lpstr>Strategic Cost Management &amp; New Technologies</vt:lpstr>
      <vt:lpstr>Session 7  Variance Analysis</vt:lpstr>
      <vt:lpstr>Outline</vt:lpstr>
      <vt:lpstr>Budgeting</vt:lpstr>
      <vt:lpstr>Budgeting</vt:lpstr>
      <vt:lpstr>Static Budget</vt:lpstr>
      <vt:lpstr>Flexible Budget</vt:lpstr>
      <vt:lpstr>Example</vt:lpstr>
      <vt:lpstr>Example</vt:lpstr>
      <vt:lpstr>Example</vt:lpstr>
      <vt:lpstr>Example</vt:lpstr>
      <vt:lpstr>Variance Analysis</vt:lpstr>
      <vt:lpstr>Variance Analysis</vt:lpstr>
      <vt:lpstr>Variance Analysis</vt:lpstr>
      <vt:lpstr>Variance Analysis</vt:lpstr>
      <vt:lpstr>Variance Analysis for Costs</vt:lpstr>
      <vt:lpstr>Variance Analysis for Costs</vt:lpstr>
      <vt:lpstr>Volume Variance</vt:lpstr>
      <vt:lpstr>Efficiency Variance</vt:lpstr>
      <vt:lpstr>Price Variance for Cost Inputs</vt:lpstr>
      <vt:lpstr>Standard Cost Production Variance</vt:lpstr>
      <vt:lpstr>Example: Pencil Company</vt:lpstr>
      <vt:lpstr>Example: Pencil Company</vt:lpstr>
      <vt:lpstr>Example: Pencil Company</vt:lpstr>
      <vt:lpstr>Example: Pencil Company</vt:lpstr>
      <vt:lpstr>Example: Pencil Company</vt:lpstr>
      <vt:lpstr>Favorable and Unfavorable Variances</vt:lpstr>
      <vt:lpstr>Variance Analysis for Revenues</vt:lpstr>
      <vt:lpstr>Variance Analysis for Revenues</vt:lpstr>
      <vt:lpstr>Variance Analysis for Revenues</vt:lpstr>
      <vt:lpstr>Price Variance</vt:lpstr>
      <vt:lpstr>Pure Price Variance</vt:lpstr>
      <vt:lpstr>Product Mix Variance</vt:lpstr>
      <vt:lpstr>Example: Furniture Company</vt:lpstr>
      <vt:lpstr>Example: Furniture Company</vt:lpstr>
      <vt:lpstr>Example: Furniture Company</vt:lpstr>
      <vt:lpstr>Example: Furniture Company</vt:lpstr>
      <vt:lpstr>Variance Regarding Fixed OH</vt:lpstr>
      <vt:lpstr>Spending Variance</vt:lpstr>
      <vt:lpstr>Production Volume Variance</vt:lpstr>
      <vt:lpstr>Variance Regarding Fixed OH</vt:lpstr>
      <vt:lpstr>Example: Philadelphia Company</vt:lpstr>
      <vt:lpstr>Example: Philadelphia Company</vt:lpstr>
      <vt:lpstr>Example: Philadelphia Company</vt:lpstr>
      <vt:lpstr>Takeaways /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11</cp:revision>
  <dcterms:created xsi:type="dcterms:W3CDTF">2020-03-15T23:52:47Z</dcterms:created>
  <dcterms:modified xsi:type="dcterms:W3CDTF">2020-05-14T15:42:51Z</dcterms:modified>
  <cp:category/>
  <dc:identifier/>
  <cp:contentStatus/>
  <dc:language/>
  <cp:version/>
</cp:coreProperties>
</file>