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21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1D986B-B3EC-013C-BAE7-0F7A4C566FB0}">
  <a:tblStyle styleId="{781D986B-B3EC-013C-BAE7-0F7A4C566FB0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>
      <p:cViewPr varScale="1">
        <p:scale>
          <a:sx n="58" d="100"/>
          <a:sy n="58" d="100"/>
        </p:scale>
        <p:origin x="6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399" cy="2960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0" y="4308766"/>
            <a:ext cx="10058399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158239" y="40410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97280" y="6459784"/>
            <a:ext cx="246804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414777"/>
            <a:ext cx="2628900" cy="575742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414777"/>
            <a:ext cx="7734299" cy="5757421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8" y="1845733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8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5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594357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4"/>
            <a:ext cx="4648199" cy="36512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4952999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4" y="491507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3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4" y="0"/>
            <a:ext cx="12191985" cy="4915075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2"/>
            <a:ext cx="10113263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8"/>
          <p:cNvSpPr/>
          <p:nvPr/>
        </p:nvSpPr>
        <p:spPr bwMode="auto">
          <a:xfrm>
            <a:off x="0" y="6334315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3"/>
            <a:ext cx="100583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4" y="6459784"/>
            <a:ext cx="48228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7" y="6459784"/>
            <a:ext cx="131202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1" y="17378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33999" y="4550229"/>
            <a:ext cx="10909073" cy="10576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00">
                <a:cs typeface="Segoe UI"/>
              </a:rPr>
              <a:t>Strategic Cost Management</a:t>
            </a:r>
            <a:br>
              <a:rPr lang="en-US" sz="4300">
                <a:cs typeface="Segoe UI"/>
              </a:rPr>
            </a:br>
            <a:r>
              <a:rPr lang="en-US" sz="4300">
                <a:cs typeface="Segoe UI"/>
              </a:rPr>
              <a:t>&amp; New Technologies</a:t>
            </a:r>
            <a:endParaRPr sz="72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633999" y="5727515"/>
            <a:ext cx="10925101" cy="515476"/>
          </a:xfrm>
        </p:spPr>
        <p:txBody>
          <a:bodyPr/>
          <a:lstStyle/>
          <a:p>
            <a:pPr>
              <a:defRPr/>
            </a:pPr>
            <a:r>
              <a:rPr lang="en-GB" sz="2000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  <a:endParaRPr/>
          </a:p>
        </p:txBody>
      </p:sp>
      <p:pic>
        <p:nvPicPr>
          <p:cNvPr id="6" name="Graphic 6" descr="Head with gears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7" name="Graphic 4" descr="Databas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8" name="Graphic 8" descr="Statistic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9" name="Graphic 10" descr="Decision chart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0" name="Picture 12" descr="A close up of a sign&#10;&#10;Description automatically generated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© Mario Milone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DuPont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 marL="0" indent="0" algn="ctr">
                  <a:buNone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𝑅𝑂𝐼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𝐼𝑛𝑐𝑜𝑚𝑒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𝐼𝑛𝑣𝑒𝑠𝑡𝑚𝑒𝑛𝑡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𝐼𝑛𝑐𝑜𝑚𝑒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𝑅𝑒𝑣𝑒𝑛𝑢𝑒𝑠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𝑅𝑒𝑣𝑒𝑛𝑢𝑒𝑠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𝐼𝑛𝑣𝑒𝑠𝑡𝑚𝑒𝑛𝑡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ctr">
                  <a:buNone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𝑅𝑂𝐼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𝑅𝑒𝑡𝑢𝑟𝑛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𝑜𝑛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𝑆𝑎𝑙𝑒𝑠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𝐼𝑛𝑣𝑒𝑠𝑡𝑚𝑒𝑛𝑡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𝑇𝑢𝑟𝑛𝑜𝑣𝑒𝑟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Decomposes profit-making into:</a:t>
                </a:r>
              </a:p>
              <a:p>
                <a:pPr lvl="1" algn="l">
                  <a:buFont typeface="Arial"/>
                  <a:buChar char="•"/>
                  <a:defRPr/>
                </a:pPr>
                <a:endParaRPr/>
              </a:p>
              <a:p>
                <a:pPr lvl="1" algn="l">
                  <a:buFont typeface="Arial"/>
                  <a:buChar char="•"/>
                  <a:defRPr/>
                </a:pPr>
                <a:r>
                  <a:t>Income per $ of revenues</a:t>
                </a:r>
              </a:p>
              <a:p>
                <a:pPr lvl="1" algn="l">
                  <a:buFont typeface="Arial"/>
                  <a:buChar char="•"/>
                  <a:defRPr/>
                </a:pPr>
                <a:r>
                  <a:t>Assets used to generate a given level of revenues</a:t>
                </a:r>
              </a:p>
              <a:p>
                <a:pPr lvl="1" algn="l">
                  <a:buFont typeface="Arial"/>
                  <a:buChar char="•"/>
                  <a:defRPr/>
                </a:pPr>
                <a:r>
                  <a:t>Equivalently evaluates the ability to generate revenue given an amount of funding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66E455-41BD-78A7-841B-F19337E9A55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DuPont decomposition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This decomposition helps understand how ROI can be increased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Decrease assets while keeping revenues and profits constant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Increase revenues (using the assets better) keeping income per revenue constant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Decrease costs while keeping revenues and assets constant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99A20D-8AE8-9D2E-0DED-E6C2AA009CE1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Return on Sales (ROS)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ROS is a component of ROI in the DuPont decomposition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Can be used as a separate performance measure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ROS measures how effectively companies manage costs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B9E92F-A019-3623-7D4E-8E39C9361C0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Residual Income (RI)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Residual Income capture the excess profits above a given rate of return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𝑅𝐼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𝐼𝑛𝑐𝑜𝑚𝑒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−(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𝐼𝑛𝑣𝑒𝑠𝑡𝑚𝑒𝑛𝑡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𝑅𝑒𝑞𝑢𝑖𝑟𝑒𝑑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𝑅𝑎𝑡𝑒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𝑜𝑓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𝑅𝑒𝑡𝑢𝑟𝑛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l">
                  <a:buNone/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The required rate of return is an opportunity cost</a:t>
                </a:r>
              </a:p>
              <a:p>
                <a:pPr lvl="1" algn="l">
                  <a:buFont typeface="Arial"/>
                  <a:buChar char="•"/>
                  <a:defRPr/>
                </a:pPr>
                <a:r>
                  <a:t>How much could have been made by making an alternative investment?</a:t>
                </a:r>
              </a:p>
              <a:p>
                <a:pPr lvl="0" algn="l">
                  <a:buFont typeface="Arial"/>
                  <a:buChar char="•"/>
                  <a:defRPr/>
                </a:pPr>
                <a:endParaRPr/>
              </a:p>
              <a:p>
                <a:pPr lvl="0" algn="l">
                  <a:buFont typeface="Arial"/>
                  <a:buChar char="•"/>
                  <a:defRPr/>
                </a:pPr>
                <a:r>
                  <a:t> How do we know the required rate of return?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D64D08-7F7E-6D45-4FE4-F241C17F9F5D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Residual Income (RI)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Always think about risk!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What is the rate of return associated with a business which faces similar risk?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Can look at comparable companies</a:t>
            </a:r>
          </a:p>
          <a:p>
            <a:pPr lvl="1">
              <a:buFont typeface="Arial"/>
              <a:buChar char="•"/>
              <a:defRPr/>
            </a:pPr>
            <a:r>
              <a:t>And use CAPM to compute the required rate of return</a:t>
            </a:r>
          </a:p>
          <a:p>
            <a:pPr lvl="1">
              <a:buFont typeface="Arial"/>
              <a:buChar char="•"/>
              <a:defRPr/>
            </a:pPr>
            <a:r>
              <a:t>Don't forget to take into account leverage when you do that!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Linked to IRR when making investment choices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6EA0C7-824A-9524-A932-A5817FA0D72B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ROI vs RI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RI is a dollar amount instead of a ratio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Using ROI as a performance measure can lead to reject profitable projects</a:t>
            </a:r>
          </a:p>
          <a:p>
            <a:pPr lvl="1">
              <a:buFont typeface="Arial"/>
              <a:buChar char="•"/>
              <a:defRPr/>
            </a:pPr>
            <a:r>
              <a:t>As it increases the denominator (Investment)</a:t>
            </a:r>
          </a:p>
          <a:p>
            <a:pPr lvl="1">
              <a:buFont typeface="Arial"/>
              <a:buChar char="•"/>
              <a:defRPr/>
            </a:pPr>
            <a:r>
              <a:t>Particularly if the manager heads a profitable division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3E815-D8A5-C38B-34E9-73721ABEE2EB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ROI vs RI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Example: Assume you are the manager of a division with an ROI of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20,000</m:t>
                              </m:r>
                            </m:num>
                            <m:den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100,000</m:t>
                              </m:r>
                            </m:den>
                          </m:f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=20%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The required rate of return of your division is 15%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You are facing an investment opportunity with an ROI of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9,000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50,000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=18%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Your performance is evaluated on ROI. Would you invest in the project? No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29,000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150,000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=19.3%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6D7AEF-C64A-6768-B70F-32795C9BF713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ROI vs RI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+mn-ea"/>
                  <a:cs typeface="+mn-cs"/>
                </a:endParaRPr>
              </a:p>
              <a:p>
                <a:pPr>
                  <a:buFont typeface="Arial"/>
                  <a:buChar char="•"/>
                  <a:defRPr/>
                </a:pP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Your performance is evaluated on RI. Would you take the p</a:t>
                </a:r>
                <a:r>
                  <a:t>roject? Yes</a:t>
                </a:r>
              </a:p>
              <a:p>
                <a:pPr marL="0" indent="0" algn="ctr">
                  <a:buNone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𝑅𝐼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𝑁𝑜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𝑃𝑟𝑜𝑗𝑒𝑐𝑡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=20,000−(100,000∗0.15)=5,000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ctr">
                  <a:buNone/>
                  <a:defRPr/>
                </a:pPr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𝑅𝐼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𝑃𝑟𝑜𝑗𝑒𝑐𝑡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=29,000−(150,000∗0.15)=6,500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4526B3F-BCC9-C7DB-FEE0-86D13963369B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ROI vs RI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These are general results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The new ROI is a weighted average of the current ROI and the ROI of the project</a:t>
            </a:r>
          </a:p>
          <a:p>
            <a:pPr lvl="1">
              <a:buFont typeface="Arial"/>
              <a:buChar char="•"/>
              <a:defRPr/>
            </a:pPr>
            <a:r>
              <a:t>Any new project below the current ROI will be rejected by the manager</a:t>
            </a:r>
          </a:p>
          <a:p>
            <a:pPr lvl="1">
              <a:buFont typeface="Arial"/>
              <a:buChar char="•"/>
              <a:defRPr/>
            </a:pPr>
            <a:r>
              <a:t>Even if it provides a return higher than the required rate of return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Being a dollar amount, RI aggregates linearly</a:t>
            </a:r>
          </a:p>
          <a:p>
            <a:pPr lvl="1">
              <a:buFont typeface="Arial"/>
              <a:buChar char="•"/>
              <a:defRPr/>
            </a:pPr>
            <a:r>
              <a:t>Any new project's RI will add to the current RI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829C90-5D4E-F011-5B9A-252942F21A25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ROI vs RI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RI can be sensitivity to assumptions on the required rate of return</a:t>
            </a:r>
          </a:p>
          <a:p>
            <a:pPr>
              <a:buFont typeface="Arial"/>
              <a:buChar char="•"/>
              <a:defRPr/>
            </a:pPr>
            <a:r>
              <a:t> Consider 2 divisions</a:t>
            </a:r>
          </a:p>
          <a:p>
            <a:pPr lvl="1">
              <a:buFont typeface="Arial"/>
              <a:buChar char="•"/>
              <a:defRPr/>
            </a:pPr>
            <a:r>
              <a:t>Division 1: Investment base of $1000 and Income of $200</a:t>
            </a:r>
          </a:p>
          <a:p>
            <a:pPr lvl="1">
              <a:buFont typeface="Arial"/>
              <a:buChar char="•"/>
              <a:defRPr/>
            </a:pPr>
            <a:r>
              <a:t>Division 2: Investment base of $5,000 and Income of $750</a:t>
            </a:r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1EF695-9B95-920E-2337-C082D5FC992D}" type="slidenum">
              <a:rPr lang="en-US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56129" y="3785377"/>
          <a:ext cx="8127999" cy="1463040"/>
        </p:xfrm>
        <a:graphic>
          <a:graphicData uri="http://schemas.openxmlformats.org/drawingml/2006/table">
            <a:tbl>
              <a:tblPr firstRow="1" bandRow="1">
                <a:tableStyleId>{781D986B-B3EC-013C-BAE7-0F7A4C566FB0}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Division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200/1000 =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750/5000 = 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RI (@10%)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200-(1000*0.1)=100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750-(5000*0.1) =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RI (@20%)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200-(1000*0.2)=0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750-(5000*0.2) = -250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Session 8</a:t>
            </a:r>
            <a:br>
              <a:rPr lang="en-GB"/>
            </a:br>
            <a:r>
              <a:rPr lang="en-GB"/>
              <a:t>Control and Performance Evaluation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Economic Value Added (EVA)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Specific type of residual income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𝐸𝑉𝐴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𝐴𝑓𝑡𝑒𝑟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𝑇𝑎𝑥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𝑂𝐼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− [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𝑊𝐴𝐶𝐶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∗(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𝑇𝐴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𝐶𝐿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)]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𝑂𝐼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: Operating Income</a:t>
                </a:r>
              </a:p>
              <a:p>
                <a:pPr algn="l"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𝑊𝐴𝐶𝐶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: </a:t>
                </a:r>
                <a:r>
                  <a:rPr b="1"/>
                  <a:t>After-Tax</a:t>
                </a:r>
                <a:r>
                  <a:t> Weighted Average Cost of Capital</a:t>
                </a:r>
              </a:p>
              <a:p>
                <a:pPr algn="l"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𝑇𝐴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: Total Assets,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𝐶𝐿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: Current Liabilities</a:t>
                </a:r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𝐸𝑉𝐴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𝑆𝑎𝑙𝑒𝑠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−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𝑂𝑝𝑒𝑟𝑎𝑡𝑖𝑛𝑔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𝐸𝑥𝑝𝑒𝑛𝑠𝑒𝑠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−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𝐹𝑖𝑛𝑎𝑛𝑐𝑖𝑛𝑔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𝐸𝑥𝑝𝑒𝑛𝑠𝑒𝑠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4E6D03-D205-F77D-FD62-CE4310B19BED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Economic Value Added (EVA)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Meant to capture the economic value creation</a:t>
            </a:r>
          </a:p>
          <a:p>
            <a:pPr>
              <a:buFont typeface="Arial"/>
              <a:buChar char="•"/>
              <a:defRPr/>
            </a:pPr>
            <a:r>
              <a:t> Allows the incorporation of the cost of capital at the company level</a:t>
            </a:r>
          </a:p>
          <a:p>
            <a:pPr>
              <a:buFont typeface="Arial"/>
              <a:buChar char="•"/>
              <a:defRPr/>
            </a:pPr>
            <a:r>
              <a:t> Charges managers for the cost of investment in Long-Term assets and Working Capital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Typical EVA compensation scheme:</a:t>
            </a:r>
          </a:p>
          <a:p>
            <a:pPr lvl="1">
              <a:buFont typeface="Arial"/>
              <a:buChar char="•"/>
              <a:defRPr/>
            </a:pPr>
            <a:r>
              <a:t>Tied to both EVA and change in EVA</a:t>
            </a:r>
          </a:p>
          <a:p>
            <a:pPr lvl="1">
              <a:buFont typeface="Arial"/>
              <a:buChar char="•"/>
              <a:defRPr/>
            </a:pPr>
            <a:r>
              <a:t>Often no cap on the upside potential</a:t>
            </a:r>
          </a:p>
          <a:p>
            <a:pPr lvl="1">
              <a:buFont typeface="Arial"/>
              <a:buChar char="•"/>
              <a:defRPr/>
            </a:pPr>
            <a:r>
              <a:t>Bonus Bank (adjust for negative declines in the future)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5EA4FE-91DE-CCC8-3C38-66526DAB9641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Economic Value Added (EVA)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Example:</a:t>
            </a:r>
          </a:p>
          <a:p>
            <a:pPr>
              <a:buFont typeface="Arial"/>
              <a:buChar char="•"/>
              <a:defRPr/>
            </a:pPr>
            <a:r>
              <a:t> Income Tax Rate: 30%, Before Tax Operating income: $250,000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Compute the EVA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C594687-D74F-1945-C4AE-A7EB4252DA3B}" type="slidenum">
              <a:rPr lang="en-US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61071" y="2882303"/>
          <a:ext cx="9460325" cy="2103120"/>
        </p:xfrm>
        <a:graphic>
          <a:graphicData uri="http://schemas.openxmlformats.org/drawingml/2006/table">
            <a:tbl>
              <a:tblPr firstRow="1" bandRow="1">
                <a:tableStyleId>{781D986B-B3EC-013C-BAE7-0F7A4C566FB0}</a:tableStyleId>
              </a:tblPr>
              <a:tblGrid>
                <a:gridCol w="189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In million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Book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Market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Interest Rate at Issuance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 of Equity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Total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$0.5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Economic Value Added (EVA)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WACC</a:t>
                </a:r>
              </a:p>
              <a:p>
                <a:pPr lvl="1">
                  <a:buFont typeface="Arial"/>
                  <a:buChar char="•"/>
                  <a:defRPr/>
                </a:pPr>
                <a:endParaRPr/>
              </a:p>
              <a:p>
                <a:pPr lvl="1">
                  <a:buFont typeface="Arial"/>
                  <a:buChar char="•"/>
                  <a:defRPr/>
                </a:pPr>
                <a:r>
                  <a:t>After-Tax cost of debt = 13%*(1-30%)=9.1%</a:t>
                </a:r>
              </a:p>
              <a:p>
                <a:pPr lvl="1" algn="ctr">
                  <a:buFont typeface="Arial"/>
                  <a:buChar char="•"/>
                  <a:defRPr/>
                </a:pPr>
                <a:endParaRPr/>
              </a:p>
              <a:p>
                <a:pPr marL="201167" lvl="1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𝑊𝐴𝐶𝐶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9.1%∗2+20%∗1.5</m:t>
                              </m:r>
                            </m:num>
                            <m:den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2+1.5</m:t>
                              </m:r>
                            </m:den>
                          </m:f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=13.77%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lvl="0" algn="l">
                  <a:buFont typeface="Arial"/>
                  <a:buChar char="•"/>
                  <a:defRPr/>
                </a:pPr>
                <a:endParaRPr/>
              </a:p>
              <a:p>
                <a:pPr lvl="0" algn="l">
                  <a:buFont typeface="Arial"/>
                  <a:buChar char="•"/>
                  <a:defRPr/>
                </a:pPr>
                <a:r>
                  <a:t> After Tax Operating Income = $250,000*(1-30%) = $175,000</a:t>
                </a:r>
              </a:p>
              <a:p>
                <a:pPr lvl="0" algn="l">
                  <a:buFont typeface="Arial"/>
                  <a:buChar char="•"/>
                  <a:defRPr/>
                </a:pPr>
                <a:endParaRPr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𝐸𝑉𝐴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=0.175−[13,77%∗(2−0.5)]=−0.0315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lvl="0" algn="l">
                  <a:buFont typeface="Arial"/>
                  <a:buChar char="•"/>
                  <a:defRPr/>
                </a:pPr>
                <a:r>
                  <a:t> EVA = -$31,500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760010-FC97-F05A-994C-060671FA3A26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Control and Accountability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20116B-8BEB-6481-693E-2E52C2ADBD13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Span of 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Resources the </a:t>
            </a:r>
            <a:r>
              <a:rPr b="1"/>
              <a:t>manager controls</a:t>
            </a:r>
            <a:r>
              <a:t> to accomplish the task she/he is responsible for.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Resources directly controlled by the manager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Headcounts</a:t>
            </a:r>
          </a:p>
          <a:p>
            <a:pPr lvl="1">
              <a:buFont typeface="Arial"/>
              <a:buChar char="•"/>
              <a:defRPr/>
            </a:pPr>
            <a:r>
              <a:t>Budget allocations</a:t>
            </a:r>
          </a:p>
          <a:p>
            <a:pPr lvl="1">
              <a:buFont typeface="Arial"/>
              <a:buChar char="•"/>
              <a:defRPr/>
            </a:pPr>
            <a:r>
              <a:t>Balance Sheet Assets</a:t>
            </a:r>
          </a:p>
          <a:p>
            <a:pPr lvl="1">
              <a:buFont typeface="Arial"/>
              <a:buChar char="•"/>
              <a:defRPr/>
            </a:pPr>
            <a:r>
              <a:t>...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B66790-AED4-629C-7363-F05867E3FDF7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Span of Accountability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Range of </a:t>
            </a:r>
            <a:r>
              <a:rPr b="1"/>
              <a:t>performance measures</a:t>
            </a:r>
            <a:r>
              <a:t> used to evaluate the manager's achievements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Could be narrow (few trade-offs to consider) or very large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Responsible of operating expenses (narrow)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Market value of the firm (large)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CFAD76-C14A-7481-1468-F2669662BFF1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Span of Accountability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A10084-EC00-B948-BDC2-A0090A4B00C3}" type="slidenum">
              <a:rPr lang="en-US"/>
              <a:t>27</a:t>
            </a:fld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608159" y="2334148"/>
            <a:ext cx="4500824" cy="6353488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8" name="Arc 7"/>
          <p:cNvSpPr/>
          <p:nvPr/>
        </p:nvSpPr>
        <p:spPr bwMode="auto">
          <a:xfrm>
            <a:off x="5944562" y="2334148"/>
            <a:ext cx="4500823" cy="6353488"/>
          </a:xfrm>
          <a:prstGeom prst="arc">
            <a:avLst>
              <a:gd name="adj1" fmla="val 10823983"/>
              <a:gd name="adj2" fmla="val 1620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" name="Rectangle 8"/>
          <p:cNvSpPr/>
          <p:nvPr/>
        </p:nvSpPr>
        <p:spPr bwMode="auto">
          <a:xfrm>
            <a:off x="4240219" y="5145096"/>
            <a:ext cx="91490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Inputs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14256" y="4779300"/>
            <a:ext cx="91555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Process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6305" y="4375218"/>
            <a:ext cx="1045987" cy="3349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Outputs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005108" y="3998405"/>
            <a:ext cx="2218295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Product Reliability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4450" y="3537855"/>
            <a:ext cx="2218294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Customer Satisfaction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29492" y="3077305"/>
            <a:ext cx="1579806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Market Share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34450" y="2637690"/>
            <a:ext cx="1579806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Brand Equity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85868" y="2250409"/>
            <a:ext cx="2210533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Competitive Position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27941" y="5145095"/>
            <a:ext cx="207461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Operating Expenses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99069" y="4779300"/>
            <a:ext cx="209590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Manufacturing Costs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241341" y="4375218"/>
            <a:ext cx="2213389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Sales Revenue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290690" y="3998405"/>
            <a:ext cx="2218294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Profits &amp; Loss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458339" y="3537855"/>
            <a:ext cx="2806947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P&amp;L + Current Assets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795381" y="3077305"/>
            <a:ext cx="2799186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Return on Capital Employed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236349" y="2637690"/>
            <a:ext cx="1917249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Residual Income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048333" y="2250409"/>
            <a:ext cx="2210532" cy="3349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Market Value</a:t>
            </a:r>
          </a:p>
        </p:txBody>
      </p:sp>
      <p:sp>
        <p:nvSpPr>
          <p:cNvPr id="25" name="Arrow: Left-Right 24"/>
          <p:cNvSpPr/>
          <p:nvPr/>
        </p:nvSpPr>
        <p:spPr bwMode="auto">
          <a:xfrm>
            <a:off x="5067115" y="4563626"/>
            <a:ext cx="921098" cy="388380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 b="1"/>
              <a:t>Narrow</a:t>
            </a:r>
          </a:p>
        </p:txBody>
      </p:sp>
      <p:sp>
        <p:nvSpPr>
          <p:cNvPr id="26" name="Arrow: Left-Right 25"/>
          <p:cNvSpPr/>
          <p:nvPr/>
        </p:nvSpPr>
        <p:spPr bwMode="auto">
          <a:xfrm>
            <a:off x="3926208" y="2417884"/>
            <a:ext cx="3220813" cy="387277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1400" b="1"/>
              <a:t>Wide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Controllability Principle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The controllability principle suggests that expected performance should depend on what can be controlled by the manager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That is, when someone is given authority (or control) over resources, they should be responsible (or accountable) for the performance of those resources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Let's look at what it means in terms of Span of Control and Span of Accountability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778023D-0218-01C9-DD23-9ED74E645E10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Line of Sight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When Span of Control = Span of Accountability, we call this "Line of Sight"</a:t>
            </a:r>
          </a:p>
          <a:p>
            <a:pPr>
              <a:buFont typeface="Arial"/>
              <a:buChar char="•"/>
              <a:defRPr/>
            </a:pPr>
            <a:r>
              <a:t> Managers are responsible only for what they can control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5D8B7D-E241-8AEB-5862-7DDFBCB4B61A}" type="slidenum">
              <a:rPr lang="en-US"/>
              <a:t>29</a:t>
            </a:fld>
            <a:endParaRPr lang="en-US"/>
          </a:p>
        </p:txBody>
      </p:sp>
      <p:sp>
        <p:nvSpPr>
          <p:cNvPr id="8" name="Arrow: Left-Right 7"/>
          <p:cNvSpPr/>
          <p:nvPr/>
        </p:nvSpPr>
        <p:spPr bwMode="auto">
          <a:xfrm>
            <a:off x="1319917" y="3605892"/>
            <a:ext cx="8719038" cy="5809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  <a:alpha val="99999"/>
            </a:schemeClr>
          </a:solidFill>
          <a:ln w="15875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l">
              <a:defRPr/>
            </a:pPr>
            <a:r>
              <a:t>Few resources					     Span of Control			               Many Resources</a:t>
            </a:r>
          </a:p>
        </p:txBody>
      </p:sp>
      <p:sp>
        <p:nvSpPr>
          <p:cNvPr id="9" name="Arrow: Left-Right 8"/>
          <p:cNvSpPr/>
          <p:nvPr/>
        </p:nvSpPr>
        <p:spPr bwMode="auto">
          <a:xfrm>
            <a:off x="1319917" y="5041926"/>
            <a:ext cx="8719038" cy="58091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  <a:alpha val="99999"/>
            </a:schemeClr>
          </a:solidFill>
          <a:ln w="15875" cap="flat" cmpd="sng" algn="ctr">
            <a:solidFill>
              <a:schemeClr val="accent2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l">
              <a:defRPr/>
            </a:pPr>
            <a:r>
              <a:t>Few Trade-Offs			         Span of Accountability	                       Many Trade-Offs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081622" y="3541039"/>
            <a:ext cx="102974" cy="71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Rounded Corners 10"/>
          <p:cNvSpPr/>
          <p:nvPr/>
        </p:nvSpPr>
        <p:spPr bwMode="auto">
          <a:xfrm>
            <a:off x="4081622" y="4977073"/>
            <a:ext cx="102973" cy="7106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>
            <a:cxnSpLocks/>
            <a:stCxn id="10" idx="2"/>
            <a:endCxn id="11" idx="0"/>
          </p:cNvCxnSpPr>
          <p:nvPr/>
        </p:nvCxnSpPr>
        <p:spPr bwMode="auto">
          <a:xfrm rot="5399978" flipV="1">
            <a:off x="3770405" y="4614369"/>
            <a:ext cx="725407" cy="0"/>
          </a:xfrm>
          <a:prstGeom prst="line">
            <a:avLst/>
          </a:prstGeom>
          <a:ln w="28575" cap="flat" cmpd="sng" algn="ctr">
            <a:solidFill>
              <a:srgbClr val="A9610D"/>
            </a:solidFill>
            <a:prstDash val="dash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  <a:p>
            <a:pPr>
              <a:buFont typeface="Courier New"/>
              <a:buChar char="o"/>
              <a:defRPr/>
            </a:pPr>
            <a:r>
              <a:rPr lang="en-GB"/>
              <a:t> Performance Measures</a:t>
            </a:r>
          </a:p>
          <a:p>
            <a:pPr lvl="1">
              <a:buFont typeface="Courier New"/>
              <a:buChar char="o"/>
              <a:defRPr/>
            </a:pPr>
            <a:r>
              <a:rPr lang="en-GB"/>
              <a:t>Financial VS Non-Financial</a:t>
            </a:r>
          </a:p>
          <a:p>
            <a:pPr lvl="1">
              <a:buFont typeface="Courier New"/>
              <a:buChar char="o"/>
              <a:defRPr/>
            </a:pPr>
            <a:r>
              <a:rPr lang="en-GB"/>
              <a:t>Accounting-based Measures</a:t>
            </a:r>
          </a:p>
          <a:p>
            <a:pPr lvl="0">
              <a:buFont typeface="Courier New"/>
              <a:buChar char="o"/>
              <a:defRPr/>
            </a:pPr>
            <a:endParaRPr lang="en-GB"/>
          </a:p>
          <a:p>
            <a:pPr lvl="0">
              <a:buFont typeface="Courier New"/>
              <a:buChar char="o"/>
              <a:defRPr/>
            </a:pPr>
            <a:r>
              <a:rPr lang="en-GB"/>
              <a:t> Control and Accountability</a:t>
            </a:r>
          </a:p>
          <a:p>
            <a:pPr lvl="1">
              <a:buFont typeface="Courier New"/>
              <a:buChar char="o"/>
              <a:defRPr/>
            </a:pPr>
            <a:r>
              <a:rPr lang="en-GB"/>
              <a:t>Span of Control</a:t>
            </a:r>
          </a:p>
          <a:p>
            <a:pPr lvl="1">
              <a:buFont typeface="Courier New"/>
              <a:buChar char="o"/>
              <a:defRPr/>
            </a:pPr>
            <a:r>
              <a:rPr lang="en-GB"/>
              <a:t>Span of Accountability</a:t>
            </a:r>
          </a:p>
          <a:p>
            <a:pPr lvl="0">
              <a:buFont typeface="Courier New"/>
              <a:buChar char="o"/>
              <a:defRPr/>
            </a:pPr>
            <a:endParaRPr lang="en-GB"/>
          </a:p>
          <a:p>
            <a:pPr lvl="0">
              <a:buFont typeface="Courier New"/>
              <a:buChar char="o"/>
              <a:defRPr/>
            </a:pPr>
            <a:r>
              <a:rPr lang="en-GB"/>
              <a:t> Incentive Compensation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Accountability &gt; 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Most jobs are not perfectly aligned</a:t>
            </a:r>
          </a:p>
          <a:p>
            <a:pPr>
              <a:buFont typeface="Arial"/>
              <a:buChar char="•"/>
              <a:defRPr/>
            </a:pPr>
            <a:r>
              <a:t> Often, Span of Accountability is wider than Span of Control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911CBE-5EF4-F1AB-588F-E43CA7D97B29}" type="slidenum">
              <a:rPr lang="en-US"/>
              <a:t>30</a:t>
            </a:fld>
            <a:endParaRPr lang="en-US"/>
          </a:p>
        </p:txBody>
      </p:sp>
      <p:sp>
        <p:nvSpPr>
          <p:cNvPr id="8" name="Arrow: Left-Right 7"/>
          <p:cNvSpPr/>
          <p:nvPr/>
        </p:nvSpPr>
        <p:spPr bwMode="auto">
          <a:xfrm>
            <a:off x="1319917" y="3605892"/>
            <a:ext cx="8719038" cy="5809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  <a:alpha val="99999"/>
            </a:schemeClr>
          </a:solidFill>
          <a:ln w="15875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l">
              <a:defRPr/>
            </a:pPr>
            <a:r>
              <a:t>Few resources					     Span of Control			               Many Resources</a:t>
            </a:r>
          </a:p>
        </p:txBody>
      </p:sp>
      <p:sp>
        <p:nvSpPr>
          <p:cNvPr id="9" name="Arrow: Left-Right 8"/>
          <p:cNvSpPr/>
          <p:nvPr/>
        </p:nvSpPr>
        <p:spPr bwMode="auto">
          <a:xfrm>
            <a:off x="1319917" y="5041926"/>
            <a:ext cx="8719038" cy="58091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  <a:alpha val="99999"/>
            </a:schemeClr>
          </a:solidFill>
          <a:ln w="15875" cap="flat" cmpd="sng" algn="ctr">
            <a:solidFill>
              <a:schemeClr val="accent2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l">
              <a:defRPr/>
            </a:pPr>
            <a:r>
              <a:t>Few Trade-Offs			         Span of Accountability	                       Many Trade-Offs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081622" y="3541039"/>
            <a:ext cx="102974" cy="71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Rounded Corners 10"/>
          <p:cNvSpPr/>
          <p:nvPr/>
        </p:nvSpPr>
        <p:spPr bwMode="auto">
          <a:xfrm>
            <a:off x="7273784" y="5041926"/>
            <a:ext cx="102973" cy="7106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4197466" y="4749628"/>
            <a:ext cx="3050574" cy="0"/>
          </a:xfrm>
          <a:prstGeom prst="line">
            <a:avLst/>
          </a:prstGeom>
          <a:ln w="28575" cap="flat" cmpd="sng" algn="ctr">
            <a:solidFill>
              <a:srgbClr val="A9610D"/>
            </a:solidFill>
            <a:prstDash val="dash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453998" y="4332345"/>
            <a:ext cx="267823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Entrepreneurial Gap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Accountability &gt; Control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Does this seem fair?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In these situations, employee is forced to find creative ways to meet her/his goal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Increases innovation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3EB7D4-6E19-23FE-277B-99D8C469DD5A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Incentive Compensation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C9F946-77F6-D5B5-30C8-13AC9527B86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9F0-70EB-4FF3-B55C-B58F29FF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Compensation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1660-E76C-4392-86DB-7B072AF2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3D86-4482-4FD1-BD72-EC8FDA21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F1B4E-90EC-4A51-B6E5-B702C054ECB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DF20921-ED08-4647-929C-152F026F0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79815"/>
              </p:ext>
            </p:extLst>
          </p:nvPr>
        </p:nvGraphicFramePr>
        <p:xfrm>
          <a:off x="3143673" y="3862917"/>
          <a:ext cx="5737228" cy="233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210742" imgH="3752877" progId="">
                  <p:embed/>
                </p:oleObj>
              </mc:Choice>
              <mc:Fallback>
                <p:oleObj r:id="rId3" imgW="9210742" imgH="3752877" progId="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3" y="3862917"/>
                        <a:ext cx="5737228" cy="2336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 descr="dilbert2">
            <a:extLst>
              <a:ext uri="{FF2B5EF4-FFF2-40B4-BE49-F238E27FC236}">
                <a16:creationId xmlns:a16="http://schemas.microsoft.com/office/drawing/2014/main" id="{C7DE4412-9DCE-4FE6-A789-512CAD27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672" y="2024071"/>
            <a:ext cx="5737229" cy="1800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4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Incentive Compensation - Outline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Performance Pay</a:t>
            </a:r>
            <a:endParaRPr sz="2000"/>
          </a:p>
          <a:p>
            <a:pPr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Control</a:t>
            </a:r>
            <a:endParaRPr sz="2000"/>
          </a:p>
          <a:p>
            <a:pPr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Stock VS Options</a:t>
            </a:r>
            <a:endParaRPr sz="2000"/>
          </a:p>
          <a:p>
            <a:pPr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Severance Pay</a:t>
            </a:r>
            <a:endParaRPr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4D5771-CA58-A8A5-9CBF-25B3BC7443BD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Incentive Compensation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to motivate effort?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can we think of this problem using a theoretical framework?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Does the difference between the Span of Control and Span of Accountability matters for compensation?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5AE974-5A75-6969-00D2-171BCAD47920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Performance Pay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Assumes that the outcome of the firm is either high,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, or low,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The manager </a:t>
                </a:r>
                <a:r>
                  <a:rPr b="1" i="0"/>
                  <a:t>can exert high or low effort</a:t>
                </a:r>
                <a:endParaRPr/>
              </a:p>
              <a:p>
                <a:pPr lvl="1">
                  <a:buFont typeface="Arial"/>
                  <a:buChar char="•"/>
                  <a:defRPr/>
                </a:pPr>
                <a:r>
                  <a:t>But she dislikes high effort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t>If the manager exerts effort, she will have to incur a cost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lvl="0">
                  <a:buFont typeface="Arial"/>
                  <a:buChar char="•"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When the manager exerts high effort, the outcome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with probability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When the manager exerts low effort, the outcome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with probability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𝐵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6708F7-2D8B-09B8-C1A8-2967E6EF135B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Performance Pay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1C111B-F963-96A9-CF6E-6500E478C3D9}" type="slidenum">
              <a:rPr lang="en-US"/>
              <a:t>37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 flipV="1">
            <a:off x="2305337" y="2844628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2305337" y="3564628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4233169" y="2616010"/>
                <a:ext cx="404853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169" y="2616010"/>
                <a:ext cx="404853" cy="457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263192" y="4056010"/>
                <a:ext cx="345024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192" y="4056010"/>
                <a:ext cx="345024" cy="457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2770836" y="2735425"/>
                <a:ext cx="524602" cy="469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0836" y="2735425"/>
                <a:ext cx="524602" cy="469202"/>
              </a:xfrm>
              <a:prstGeom prst="rect">
                <a:avLst/>
              </a:prstGeom>
              <a:blipFill>
                <a:blip r:embed="rId4"/>
                <a:stretch>
                  <a:fillRect l="-1163" b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2506898" y="3978780"/>
                <a:ext cx="1052477" cy="469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6898" y="3978780"/>
                <a:ext cx="1052477" cy="469202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2722505" y="2007972"/>
            <a:ext cx="167374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/>
              <a:t>High Effort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V="1">
            <a:off x="6630201" y="2844627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6630201" y="3564627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 bwMode="auto">
              <a:xfrm>
                <a:off x="8558051" y="2616009"/>
                <a:ext cx="404853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8051" y="2616009"/>
                <a:ext cx="404853" cy="457235"/>
              </a:xfrm>
              <a:prstGeom prst="rect">
                <a:avLst/>
              </a:prstGeom>
              <a:blipFill>
                <a:blip r:embed="rId6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 bwMode="auto">
              <a:xfrm>
                <a:off x="8588074" y="4056009"/>
                <a:ext cx="345024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8074" y="4056009"/>
                <a:ext cx="345024" cy="457235"/>
              </a:xfrm>
              <a:prstGeom prst="rect">
                <a:avLst/>
              </a:prstGeom>
              <a:blipFill>
                <a:blip r:embed="rId7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7092776" y="2735424"/>
                <a:ext cx="530629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776" y="2735424"/>
                <a:ext cx="530629" cy="457235"/>
              </a:xfrm>
              <a:prstGeom prst="rect">
                <a:avLst/>
              </a:prstGeom>
              <a:blipFill>
                <a:blip r:embed="rId8"/>
                <a:stretch>
                  <a:fillRect l="-1149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 bwMode="auto">
              <a:xfrm>
                <a:off x="6828803" y="3978779"/>
                <a:ext cx="1058504" cy="822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8803" y="3978779"/>
                <a:ext cx="1058504" cy="822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 bwMode="auto">
          <a:xfrm>
            <a:off x="7047369" y="2007972"/>
            <a:ext cx="1673921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/>
              <a:t>Low Effort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5300402" y="5048128"/>
                <a:ext cx="1256821" cy="538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sz="2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0402" y="5048128"/>
                <a:ext cx="1256821" cy="538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Performance Pay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to motivate effort?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Assume the maximum punishment is to pay nothing</a:t>
            </a:r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0620203-261E-486A-AED5-494010E6FFB2}" type="slidenum">
              <a:rPr lang="en-US"/>
              <a:t>38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2215217" y="2976009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215217" y="3696009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143067" y="2747391"/>
                <a:ext cx="404853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067" y="2747391"/>
                <a:ext cx="404853" cy="457235"/>
              </a:xfrm>
              <a:prstGeom prst="rect">
                <a:avLst/>
              </a:prstGeom>
              <a:blipFill>
                <a:blip r:embed="rId2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4173090" y="4187391"/>
                <a:ext cx="345024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090" y="4187391"/>
                <a:ext cx="345024" cy="457235"/>
              </a:xfrm>
              <a:prstGeom prst="rect">
                <a:avLst/>
              </a:prstGeom>
              <a:blipFill>
                <a:blip r:embed="rId3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4853918" y="2770063"/>
                <a:ext cx="4209019" cy="411891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Autofit/>
              </a:bodyPr>
              <a:lstStyle/>
              <a:p>
                <a:pPr algn="ctr">
                  <a:defRPr/>
                </a:pPr>
                <a:r>
                  <a:t>Pay a bonus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𝐵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in case of the high outcome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918" y="2770063"/>
                <a:ext cx="4209019" cy="411891"/>
              </a:xfrm>
              <a:prstGeom prst="rect">
                <a:avLst/>
              </a:prstGeom>
              <a:blipFill>
                <a:blip r:embed="rId4"/>
                <a:stretch>
                  <a:fillRect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4853917" y="4210064"/>
            <a:ext cx="5225879" cy="4118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t>Punish the manager in case of the low outcome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Performance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The manager will exert effort if</a:t>
                </a:r>
              </a:p>
              <a:p>
                <a:pPr marL="0" indent="0" algn="ctr">
                  <a:buNone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𝐵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𝐶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𝐵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𝐵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Cost of providing incentives (expected compensation cost)</a:t>
                </a:r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𝐵𝑜𝑛𝑢𝑠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FFF59A9-47BD-E2A9-EE37-86CDE10BBAA0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Performance Measures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E8EFC1-8F1F-BAD9-B039-E6F8BC3B577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Performance Pay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Bonus compensation increases with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The cost of effort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Bonus compensation decreases with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The impact the manager has on outcome by exerting effort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A5E06F-76D3-5671-F1B1-49870FF737B0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Span of Control and Accountability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For example, what happens when using stock compensation?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Problem: Managers may have little control over firm overall performance.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How can we understand the implications in terms of compensation?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ED2ACA-8292-EFFA-806A-0CB71D359A7D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Span of Control and Accountability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Remember,</a:t>
                </a:r>
              </a:p>
              <a:p>
                <a:pPr lvl="1">
                  <a:buFont typeface="Arial"/>
                  <a:buChar char="•"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is the probability of high outcome (bonus) if she works</a:t>
                </a:r>
              </a:p>
              <a:p>
                <a:pPr lvl="1">
                  <a:buFont typeface="Arial"/>
                  <a:buChar char="•"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𝐵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8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is the probability of high outcome (bonus) if she shirks</a:t>
                </a:r>
              </a:p>
              <a:p>
                <a:pPr lvl="0">
                  <a:buFont typeface="Arial"/>
                  <a:buChar char="•"/>
                  <a:defRPr/>
                </a:pPr>
                <a:endParaRPr lang="en-US" sz="18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+mn-ea"/>
                  <a:cs typeface="+mn-cs"/>
                </a:endParaRPr>
              </a:p>
              <a:p>
                <a:pPr lvl="0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What happens if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𝐵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8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 decreases?</a:t>
                </a:r>
              </a:p>
              <a:p>
                <a:pPr lvl="1">
                  <a:buFont typeface="Arial"/>
                  <a:buChar char="•"/>
                  <a:defRPr/>
                </a:pPr>
                <a:endParaRPr lang="en-US" sz="18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Arial"/>
                  <a:cs typeface="Arial"/>
                </a:endParaRPr>
              </a:p>
              <a:p>
                <a:pPr lvl="1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Arial"/>
                    <a:cs typeface="Arial"/>
                  </a:rPr>
                  <a:t>That means that the manager's action has a smaller impact on the expected outcome</a:t>
                </a:r>
              </a:p>
              <a:p>
                <a:pPr lvl="1">
                  <a:buFont typeface="Arial"/>
                  <a:buChar char="•"/>
                  <a:defRPr/>
                </a:pPr>
                <a:endParaRPr lang="en-US" sz="18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Arial"/>
                  <a:cs typeface="Arial"/>
                </a:endParaRPr>
              </a:p>
              <a:p>
                <a:pPr lvl="1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Arial"/>
                    <a:cs typeface="Arial"/>
                  </a:rPr>
                  <a:t>That is, the manager has less control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D91129D-A1AD-F0CC-DB32-99434323F540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Span of Control and Accountability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>
                <a:normAutofit fontScale="92500"/>
              </a:bodyPr>
              <a:lstStyle/>
              <a:p>
                <a:pPr>
                  <a:buFont typeface="Arial"/>
                  <a:buChar char="•"/>
                  <a:defRPr/>
                </a:pPr>
                <a:r>
                  <a:rPr dirty="0"/>
                  <a:t> Let's see how that changes compensation (bonus) and expected compensation?</a:t>
                </a:r>
                <a:endParaRPr lang="en-US" dirty="0"/>
              </a:p>
              <a:p>
                <a:pPr>
                  <a:buFont typeface="Arial"/>
                  <a:buChar char="•"/>
                  <a:defRPr/>
                </a:pPr>
                <a:endParaRPr dirty="0"/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𝐵𝑜𝑛𝑢𝑠</m:t>
                      </m:r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𝐸𝑓𝑓𝑜𝑟𝑡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𝐶𝑜𝑠𝑡</m:t>
                          </m:r>
                        </m:num>
                        <m:den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0" u="none" strike="noStrike" cap="none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+mn-ea"/>
                  <a:cs typeface="+mn-cs"/>
                </a:endParaRPr>
              </a:p>
              <a:p>
                <a:pPr marL="0" indent="0" algn="ctr">
                  <a:buNone/>
                  <a:defRPr/>
                </a:pPr>
                <a:endParaRPr lang="en-US" sz="2000" b="0" i="0" u="none" strike="noStrike" cap="none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+mn-ea"/>
                  <a:cs typeface="+mn-cs"/>
                </a:endParaRP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𝑃</m:t>
                          </m:r>
                        </m:e>
                        <m: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𝐺</m:t>
                          </m:r>
                        </m:sub>
                      </m:sSub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∗</m:t>
                      </m:r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𝐵𝑜𝑛𝑢𝑠</m:t>
                      </m:r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𝑃</m:t>
                          </m:r>
                        </m:e>
                        <m: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𝐺</m:t>
                          </m:r>
                        </m:sub>
                      </m:sSub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∗</m:t>
                      </m:r>
                      <m:f>
                        <m:fPr>
                          <m:ctrlPr>
                            <a:rPr sz="20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𝐸𝑓𝑓𝑜𝑟𝑡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𝐶𝑜𝑠𝑡</m:t>
                          </m:r>
                        </m:num>
                        <m:den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20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𝐸𝑓𝑓𝑜𝑟𝑡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𝐶𝑜𝑠𝑡</m:t>
                          </m:r>
                        </m:num>
                        <m:den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1− 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i="0" u="none" strike="noStrike" cap="none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Arial"/>
                  <a:cs typeface="Arial"/>
                </a:endParaRPr>
              </a:p>
              <a:p>
                <a:pPr algn="l">
                  <a:buFont typeface="Arial"/>
                  <a:buChar char="•"/>
                  <a:defRPr/>
                </a:pPr>
                <a:r>
                  <a:rPr lang="en-US" sz="2000" b="0" i="0" u="none" strike="noStrike" cap="none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Bonus required to induce effort increases</a:t>
                </a:r>
              </a:p>
              <a:p>
                <a:pPr algn="l">
                  <a:buFont typeface="Arial"/>
                  <a:buChar char="•"/>
                  <a:defRPr/>
                </a:pPr>
                <a:r>
                  <a:rPr lang="en-US" sz="2000" b="0" i="0" u="none" strike="noStrike" cap="none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Expected compensation increases</a:t>
                </a:r>
              </a:p>
              <a:p>
                <a:pPr algn="l">
                  <a:buFont typeface="Arial"/>
                  <a:buChar char="•"/>
                  <a:defRPr/>
                </a:pPr>
                <a:r>
                  <a:rPr lang="en-US" sz="2000" b="0" i="0" u="none" strike="noStrike" cap="none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 If the manager has less control over outcomes, it becomes more difficult (costly) to motivate effort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64A814-7BBD-8341-E2EA-2CAE642A10CE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How about using stock as compensation?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Assumes that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&gt;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and that the manager obtains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shares of stock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FDEACD-E3BD-F839-6E4D-E2585C441CCC}" type="slidenum">
              <a:rPr lang="en-US"/>
              <a:t>44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2215216" y="2723261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215216" y="3443261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143084" y="2494642"/>
                <a:ext cx="404853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084" y="2494642"/>
                <a:ext cx="404853" cy="457235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4173107" y="3934642"/>
                <a:ext cx="345024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107" y="3934642"/>
                <a:ext cx="345024" cy="457235"/>
              </a:xfrm>
              <a:prstGeom prst="rect">
                <a:avLst/>
              </a:prstGeom>
              <a:blipFill>
                <a:blip r:embed="rId4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4853917" y="2517315"/>
                <a:ext cx="4209019" cy="411890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is the stock price in case of success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917" y="2517315"/>
                <a:ext cx="4209019" cy="411890"/>
              </a:xfrm>
              <a:prstGeom prst="rect">
                <a:avLst/>
              </a:prstGeom>
              <a:blipFill>
                <a:blip r:embed="rId5"/>
                <a:stretch>
                  <a:fillRect t="-735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>
                <a:off x="4853917" y="3957316"/>
                <a:ext cx="4492196" cy="411890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&gt;0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is the stock price in case of failure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917" y="3957316"/>
                <a:ext cx="4492196" cy="411890"/>
              </a:xfrm>
              <a:prstGeom prst="rect">
                <a:avLst/>
              </a:prstGeom>
              <a:blipFill>
                <a:blip r:embed="rId6"/>
                <a:stretch>
                  <a:fillRect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as compensation?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The manager will exert effort if</a:t>
                </a:r>
              </a:p>
              <a:p>
                <a:pPr marL="0" indent="0" algn="ctr">
                  <a:buNone/>
                  <a:defRPr/>
                </a:pPr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(1−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𝐶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(1−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ctr">
                  <a:buNone/>
                  <a:defRPr/>
                </a:pPr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𝐻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− 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𝐿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D2DC71-65CC-179F-FAFB-77C5F7A928AA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as compensation?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Cost of providing incentives (expected compensation cost)</a:t>
                </a:r>
              </a:p>
              <a:p>
                <a:pPr algn="l">
                  <a:buFont typeface="Arial"/>
                  <a:buChar char="•"/>
                  <a:defRPr/>
                </a:pPr>
                <a:endParaRPr sz="2000"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(1−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𝐻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− 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𝐿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(1−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𝐻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− 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𝐿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+mn-ea"/>
                  <a:cs typeface="+mn-cs"/>
                </a:endParaRPr>
              </a:p>
              <a:p>
                <a:pPr marL="0" indent="0" algn="ctr">
                  <a:buNone/>
                  <a:defRPr/>
                </a:pPr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Arial"/>
                  <a:cs typeface="Arial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𝐻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− 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𝐿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04247B0-EF16-BC96-C294-59F9E3CAA485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as compensation?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Cost of providing incentives (expected compensation cost)</a:t>
                </a:r>
                <a:endParaRPr sz="2000"/>
              </a:p>
              <a:p>
                <a:pPr marL="0" indent="0" algn="ctr">
                  <a:buNone/>
                  <a:defRPr/>
                </a:pPr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/>
                  <a:ea typeface="Arial"/>
                  <a:cs typeface="Arial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𝐻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 − 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𝐿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)(</m:t>
                                  </m:r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What was it before?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𝐵𝑜𝑛𝑢𝑠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3717AA-4184-7A39-049C-2A1893C3652B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as compensation?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Why is it more expensive to compensate the manager using stock based compensation?</a:t>
                </a:r>
              </a:p>
              <a:p>
                <a:pPr lvl="1">
                  <a:buFont typeface="Arial"/>
                  <a:buChar char="•"/>
                  <a:defRPr/>
                </a:pPr>
                <a:endParaRPr/>
              </a:p>
              <a:p>
                <a:pPr lvl="1">
                  <a:buFont typeface="Arial"/>
                  <a:buChar char="•"/>
                  <a:defRPr/>
                </a:pPr>
                <a:r>
                  <a:t> The manager still gets compensated for making no effort (gets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)</a:t>
                </a:r>
              </a:p>
              <a:p>
                <a:pPr lvl="1">
                  <a:buFont typeface="Arial"/>
                  <a:buChar char="•"/>
                  <a:defRPr/>
                </a:pPr>
                <a:endParaRPr/>
              </a:p>
              <a:p>
                <a:pPr lvl="1">
                  <a:buFont typeface="Arial"/>
                  <a:buChar char="•"/>
                  <a:defRPr/>
                </a:pPr>
                <a:r>
                  <a:t> Not optimal contract</a:t>
                </a:r>
              </a:p>
              <a:p>
                <a:pPr lvl="1">
                  <a:buFont typeface="Arial"/>
                  <a:buChar char="•"/>
                  <a:defRPr/>
                </a:pPr>
                <a:endParaRPr/>
              </a:p>
              <a:p>
                <a:pPr lvl="1">
                  <a:buFont typeface="Arial"/>
                  <a:buChar char="•"/>
                  <a:defRPr/>
                </a:pPr>
                <a:r>
                  <a:t> Optimal contract has a zero compensation when no effort</a:t>
                </a:r>
              </a:p>
              <a:p>
                <a:pPr lvl="0">
                  <a:buFont typeface="Arial"/>
                  <a:buChar char="•"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How can we manage that?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96537D-99E9-4924-F438-B94526C5E145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options?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 Exercise Price (Strike Price):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𝐾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We assume that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&lt;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𝐾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&lt;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The manager is given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𝑂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t> stock options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6A06C-AEA1-3D75-572D-6183F88DC7E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Financial VS Non-Financial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Remember our class on the Balanced Scorecard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Non-financial measures lead financial measures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Allows to articulate the strategy and come up with appropriate measures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Non-financial measure allow to make improvements in the Learning-and-Growth perspective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57C3A8-A206-E182-BE1A-C6F6EE193020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about using stock options?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So we can replicate the first contract (the one that paid a bonus)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𝐾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)=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𝐸𝑓𝑓𝑜𝑟𝑡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𝐻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𝐾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B5FC924-61BA-497A-35D6-ECB32588BC29}" type="slidenum">
              <a:rPr lang="en-US"/>
              <a:t>50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2215216" y="2340587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215216" y="3060587"/>
            <a:ext cx="1800000" cy="72000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143101" y="2111968"/>
                <a:ext cx="404853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𝐻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101" y="2111968"/>
                <a:ext cx="404853" cy="457235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4173124" y="3551968"/>
                <a:ext cx="345024" cy="457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124" y="3551968"/>
                <a:ext cx="345024" cy="457235"/>
              </a:xfrm>
              <a:prstGeom prst="rect">
                <a:avLst/>
              </a:prstGeom>
              <a:blipFill>
                <a:blip r:embed="rId4"/>
                <a:stretch>
                  <a:fillRect l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4853917" y="2134641"/>
                <a:ext cx="4209019" cy="411890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Autofit/>
              </a:bodyPr>
              <a:lstStyle/>
              <a:p>
                <a:pPr algn="ctr">
                  <a:defRPr/>
                </a:pPr>
                <a:r>
                  <a:t>Manager receives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𝑂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𝐾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917" y="2134641"/>
                <a:ext cx="4209019" cy="411890"/>
              </a:xfrm>
              <a:prstGeom prst="rect">
                <a:avLst/>
              </a:prstGeom>
              <a:blipFill>
                <a:blip r:embed="rId5"/>
                <a:stretch>
                  <a:fillRect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>
                <a:off x="4853917" y="3574641"/>
                <a:ext cx="4492195" cy="411890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compatLnSpc="0">
                <a:noAutofit/>
              </a:bodyPr>
              <a:lstStyle/>
              <a:p>
                <a:pPr algn="ctr">
                  <a:defRPr/>
                </a:pPr>
                <a:r>
                  <a:t>Manager receives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3917" y="3574641"/>
                <a:ext cx="4492195" cy="411890"/>
              </a:xfrm>
              <a:prstGeom prst="rect">
                <a:avLst/>
              </a:prstGeom>
              <a:blipFill>
                <a:blip r:embed="rId6"/>
                <a:stretch>
                  <a:fillRect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 Options and Risk-Taking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OK, so stock options encourage effort</a:t>
            </a:r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But they also encourage risk-taking</a:t>
            </a:r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D86F930-23DE-368F-F410-020D509731A7}" type="slidenum">
              <a:rPr lang="en-US"/>
              <a:t>51</a:t>
            </a:fld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063874" y="3023570"/>
            <a:ext cx="0" cy="1904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063874" y="4928571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0" name="Text Box 6"/>
          <p:cNvSpPr>
            <a:spLocks/>
          </p:cNvSpPr>
          <p:nvPr/>
        </p:nvSpPr>
        <p:spPr bwMode="auto">
          <a:xfrm>
            <a:off x="1981199" y="3898283"/>
            <a:ext cx="701165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payoff</a:t>
            </a:r>
            <a:endParaRPr/>
          </a:p>
        </p:txBody>
      </p:sp>
      <p:sp>
        <p:nvSpPr>
          <p:cNvPr id="11" name="Text Box 7"/>
          <p:cNvSpPr>
            <a:spLocks/>
          </p:cNvSpPr>
          <p:nvPr/>
        </p:nvSpPr>
        <p:spPr bwMode="auto">
          <a:xfrm>
            <a:off x="3368674" y="5385771"/>
            <a:ext cx="1463710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Stock price</a:t>
            </a:r>
            <a:endParaRPr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063874" y="4776170"/>
            <a:ext cx="9905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3" name="Text Box 9"/>
          <p:cNvSpPr>
            <a:spLocks/>
          </p:cNvSpPr>
          <p:nvPr/>
        </p:nvSpPr>
        <p:spPr bwMode="auto">
          <a:xfrm>
            <a:off x="2666999" y="4584083"/>
            <a:ext cx="285939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0</a:t>
            </a:r>
            <a:endParaRPr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4054474" y="3709370"/>
            <a:ext cx="1447799" cy="106679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950074" y="3099771"/>
            <a:ext cx="0" cy="1904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50074" y="500477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7" name="Text Box 13"/>
          <p:cNvSpPr>
            <a:spLocks/>
          </p:cNvSpPr>
          <p:nvPr/>
        </p:nvSpPr>
        <p:spPr bwMode="auto">
          <a:xfrm>
            <a:off x="5867399" y="3974483"/>
            <a:ext cx="701165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payoff</a:t>
            </a:r>
            <a:endParaRPr/>
          </a:p>
        </p:txBody>
      </p:sp>
      <p:sp>
        <p:nvSpPr>
          <p:cNvPr id="18" name="Text Box 14"/>
          <p:cNvSpPr>
            <a:spLocks/>
          </p:cNvSpPr>
          <p:nvPr/>
        </p:nvSpPr>
        <p:spPr bwMode="auto">
          <a:xfrm>
            <a:off x="7635874" y="5309570"/>
            <a:ext cx="1463710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Stock price</a:t>
            </a:r>
            <a:endParaRPr/>
          </a:p>
        </p:txBody>
      </p:sp>
      <p:sp>
        <p:nvSpPr>
          <p:cNvPr id="19" name="Text Box 15"/>
          <p:cNvSpPr>
            <a:spLocks/>
          </p:cNvSpPr>
          <p:nvPr/>
        </p:nvSpPr>
        <p:spPr bwMode="auto">
          <a:xfrm>
            <a:off x="6553199" y="4660283"/>
            <a:ext cx="285939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0</a:t>
            </a:r>
            <a:endParaRPr/>
          </a:p>
        </p:txBody>
      </p:sp>
      <p:sp>
        <p:nvSpPr>
          <p:cNvPr id="20" name="Arc 17"/>
          <p:cNvSpPr/>
          <p:nvPr/>
        </p:nvSpPr>
        <p:spPr bwMode="auto">
          <a:xfrm flipV="1">
            <a:off x="6950074" y="3404570"/>
            <a:ext cx="1662357" cy="144783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square" anchor="ctr"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054474" y="4471371"/>
            <a:ext cx="0" cy="609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22" name="Text Box 19"/>
          <p:cNvSpPr>
            <a:spLocks/>
          </p:cNvSpPr>
          <p:nvPr/>
        </p:nvSpPr>
        <p:spPr bwMode="auto">
          <a:xfrm>
            <a:off x="3902074" y="5004770"/>
            <a:ext cx="284847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 Options and Risk-Taking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Let's consider a CEO that is compensated using a stock option with Strike Price = $10</a:t>
                </a:r>
              </a:p>
              <a:p>
                <a:pPr>
                  <a:buFont typeface="Arial"/>
                  <a:buChar char="•"/>
                  <a:defRPr/>
                </a:pPr>
                <a:r>
                  <a:t> The CEO has the choice of investing in: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t>A low risk project with payoff $15 or $12 with equal probabilities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t>A high risk project with payoff $20 or $7 with equal probabilities</a:t>
                </a:r>
              </a:p>
              <a:p>
                <a:pPr lvl="0">
                  <a:buFont typeface="Arial"/>
                  <a:buChar char="•"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Both projects have the same expected value of</a:t>
                </a: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0.5∗(15+12)=0.5∗(20+7)=13.5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lvl="0" algn="l">
                  <a:buFont typeface="Arial"/>
                  <a:buChar char="•"/>
                  <a:defRPr/>
                </a:pPr>
                <a:endParaRPr/>
              </a:p>
              <a:p>
                <a:pPr lvl="0" algn="l">
                  <a:buFont typeface="Arial"/>
                  <a:buChar char="•"/>
                  <a:defRPr/>
                </a:pPr>
                <a:r>
                  <a:t> Which project is the CEO likely to invest in?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036397E-5D7F-6EF6-7606-C405320481C4}" type="slidenum">
              <a:rPr lang="en-US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 Options and Risk-Taking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 lvl="0">
                  <a:buFont typeface="Arial"/>
                  <a:buChar char="•"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Expected payoff of investing in the low risk project:</a:t>
                </a:r>
                <a:endParaRPr sz="2000"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0.5∗(15−10)+0.5∗(12−10)=3.5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lvl="0" algn="l">
                  <a:buFont typeface="Arial"/>
                  <a:buChar char="•"/>
                  <a:defRPr/>
                </a:pPr>
                <a:endParaRPr/>
              </a:p>
              <a:p>
                <a:pPr lvl="0" algn="l">
                  <a:buFont typeface="Arial"/>
                  <a:buChar char="•"/>
                  <a:defRPr/>
                </a:pPr>
                <a:r>
                  <a:t> Ex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pected payoff of investing in the high risk project:</a:t>
                </a: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0.5∗(20−10)=5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lvl="0" algn="l">
                  <a:buFont typeface="Arial"/>
                  <a:buChar char="•"/>
                  <a:defRPr/>
                </a:pPr>
                <a:endParaRPr lang="en-US" sz="2000"/>
              </a:p>
              <a:p>
                <a:pPr lvl="0" algn="l">
                  <a:buFont typeface="Arial"/>
                  <a:buChar char="•"/>
                  <a:defRPr/>
                </a:pPr>
                <a:r>
                  <a:rPr lang="en-US" sz="2000"/>
                  <a:t> Using stock options as compensation increases the risk appetite.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1A3EBC-BD18-56EF-11B5-B9EA7087FF9F}" type="slidenum">
              <a:rPr lang="en-US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 Options and Risk-Taking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698906-C521-AAE1-DBAC-D170C649E049}" type="slidenum">
              <a:rPr lang="en-US"/>
              <a:t>54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63874" y="2161445"/>
            <a:ext cx="0" cy="295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063874" y="5120658"/>
            <a:ext cx="5033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9" name="Text Box 6"/>
          <p:cNvSpPr>
            <a:spLocks/>
          </p:cNvSpPr>
          <p:nvPr/>
        </p:nvSpPr>
        <p:spPr bwMode="auto">
          <a:xfrm>
            <a:off x="2058429" y="3101073"/>
            <a:ext cx="701165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payoff</a:t>
            </a:r>
            <a:endParaRPr/>
          </a:p>
        </p:txBody>
      </p:sp>
      <p:sp>
        <p:nvSpPr>
          <p:cNvPr id="10" name="Text Box 7"/>
          <p:cNvSpPr>
            <a:spLocks/>
          </p:cNvSpPr>
          <p:nvPr/>
        </p:nvSpPr>
        <p:spPr bwMode="auto">
          <a:xfrm>
            <a:off x="4947226" y="5629344"/>
            <a:ext cx="1463746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Stock price</a:t>
            </a:r>
            <a:endParaRPr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3063874" y="4968257"/>
            <a:ext cx="23692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2" name="Text Box 9"/>
          <p:cNvSpPr>
            <a:spLocks/>
          </p:cNvSpPr>
          <p:nvPr/>
        </p:nvSpPr>
        <p:spPr bwMode="auto">
          <a:xfrm>
            <a:off x="2666999" y="4776170"/>
            <a:ext cx="285939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0</a:t>
            </a:r>
            <a:endParaRPr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433141" y="3101073"/>
            <a:ext cx="2509966" cy="187925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33141" y="4663458"/>
            <a:ext cx="0" cy="609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5" name="Text Box 19"/>
          <p:cNvSpPr>
            <a:spLocks/>
          </p:cNvSpPr>
          <p:nvPr/>
        </p:nvSpPr>
        <p:spPr bwMode="auto">
          <a:xfrm>
            <a:off x="5187183" y="5242541"/>
            <a:ext cx="491915" cy="335315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$10</a:t>
            </a:r>
            <a:endParaRPr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4403412" y="3449594"/>
            <a:ext cx="3063445" cy="1505979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latin typeface="Calibri Light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5935134" y="3102060"/>
            <a:ext cx="734042" cy="104260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870776" y="4106046"/>
            <a:ext cx="0" cy="21881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5548986" y="2460957"/>
            <a:ext cx="239412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Expected Profits of the high-risk investment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 flipV="1">
            <a:off x="5870776" y="4557353"/>
            <a:ext cx="0" cy="21881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H="1" flipV="1">
            <a:off x="5935134" y="4672398"/>
            <a:ext cx="1428750" cy="6435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7569830" y="4352340"/>
            <a:ext cx="239412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Expected Profits of the low-risk investment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Severance Pay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Is severance pay detrimental to shareholders?</a:t>
            </a:r>
          </a:p>
          <a:p>
            <a:pPr lvl="1">
              <a:buFont typeface="Arial"/>
              <a:buChar char="•"/>
              <a:defRPr/>
            </a:pPr>
            <a:r>
              <a:t>If so, why?</a:t>
            </a:r>
          </a:p>
          <a:p>
            <a:pPr lvl="1">
              <a:buFont typeface="Arial"/>
              <a:buChar char="•"/>
              <a:defRPr/>
            </a:pPr>
            <a:r>
              <a:t>If not, why not?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Potential disadvantages:</a:t>
            </a:r>
          </a:p>
          <a:p>
            <a:pPr lvl="1">
              <a:buFont typeface="Arial"/>
              <a:buChar char="•"/>
              <a:defRPr/>
            </a:pPr>
            <a:r>
              <a:t>Pay for poor performance: may dilute incentives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Potential benefits:</a:t>
            </a:r>
          </a:p>
          <a:p>
            <a:pPr lvl="1">
              <a:buFont typeface="Arial"/>
              <a:buChar char="•"/>
              <a:defRPr/>
            </a:pPr>
            <a:r>
              <a:t>May induce the revelation of bad news</a:t>
            </a:r>
          </a:p>
          <a:p>
            <a:pPr lvl="1">
              <a:buFont typeface="Arial"/>
              <a:buChar char="•"/>
              <a:defRPr/>
            </a:pPr>
            <a:r>
              <a:t>Or induce risk-taking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1BB20D-A98F-959C-DFB1-C3FB19A48E49}" type="slidenum">
              <a:rPr lang="en-US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How do we model these effects?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Interpret the effort as an investment in firm specific human capital</a:t>
            </a:r>
          </a:p>
          <a:p>
            <a:pPr lvl="1">
              <a:buFont typeface="Arial"/>
              <a:buChar char="•"/>
              <a:defRPr/>
            </a:pPr>
            <a:r>
              <a:t>The CEO is either a good fit or a bad fit for the firm</a:t>
            </a:r>
          </a:p>
          <a:p>
            <a:pPr lvl="1">
              <a:buFont typeface="Arial"/>
              <a:buChar char="•"/>
              <a:defRPr/>
            </a:pPr>
            <a:r>
              <a:t>If the CEO works, she will be more likely a good fit</a:t>
            </a:r>
          </a:p>
          <a:p>
            <a:pPr lvl="1">
              <a:buFont typeface="Arial"/>
              <a:buChar char="•"/>
              <a:defRPr/>
            </a:pPr>
            <a:r>
              <a:t>If she is bad, she should be replaced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Problem: Only the CEO observes whether she is a good or bad fit</a:t>
            </a:r>
          </a:p>
          <a:p>
            <a:pPr lvl="0">
              <a:buFont typeface="Arial"/>
              <a:buChar char="•"/>
              <a:defRPr/>
            </a:pPr>
            <a:r>
              <a:t> How to induce effort and revelation of information?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348E481-A1C1-88DE-292D-4C628C5DD3E2}" type="slidenum">
              <a:rPr lang="en-US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D870D30-C2FB-913B-A7BA-C272BC6BA55E}" type="slidenum">
              <a:rPr lang="en-US"/>
              <a:t>57</a:t>
            </a:fld>
            <a:endParaRPr lang="en-US"/>
          </a:p>
        </p:txBody>
      </p:sp>
      <p:cxnSp>
        <p:nvCxnSpPr>
          <p:cNvPr id="7" name="Straight Connector 6"/>
          <p:cNvCxnSpPr>
            <a:cxnSpLocks/>
            <a:stCxn id="8" idx="0"/>
          </p:cNvCxnSpPr>
          <p:nvPr/>
        </p:nvCxnSpPr>
        <p:spPr bwMode="auto">
          <a:xfrm rot="5399978" flipH="1" flipV="1">
            <a:off x="1996016" y="3365999"/>
            <a:ext cx="900872" cy="123567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9" idx="1"/>
          </p:cNvCxnSpPr>
          <p:nvPr/>
        </p:nvCxnSpPr>
        <p:spPr bwMode="auto">
          <a:xfrm>
            <a:off x="1828614" y="4434273"/>
            <a:ext cx="2715911" cy="501993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7" idx="1"/>
            <a:endCxn id="11" idx="1"/>
          </p:cNvCxnSpPr>
          <p:nvPr/>
        </p:nvCxnSpPr>
        <p:spPr bwMode="auto">
          <a:xfrm rot="10799990" flipH="1">
            <a:off x="3064289" y="2612939"/>
            <a:ext cx="1480236" cy="92046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10" idx="0"/>
            <a:endCxn id="9" idx="1"/>
          </p:cNvCxnSpPr>
          <p:nvPr/>
        </p:nvCxnSpPr>
        <p:spPr bwMode="auto">
          <a:xfrm rot="16199969" flipH="1">
            <a:off x="3102975" y="3494715"/>
            <a:ext cx="1402866" cy="1480236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11" idx="3"/>
          </p:cNvCxnSpPr>
          <p:nvPr/>
        </p:nvCxnSpPr>
        <p:spPr bwMode="auto">
          <a:xfrm flipV="1">
            <a:off x="5741587" y="1995101"/>
            <a:ext cx="1790709" cy="61783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1" idx="3"/>
          </p:cNvCxnSpPr>
          <p:nvPr/>
        </p:nvCxnSpPr>
        <p:spPr bwMode="auto">
          <a:xfrm>
            <a:off x="5741587" y="2612939"/>
            <a:ext cx="1776283" cy="61783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9" idx="3"/>
          </p:cNvCxnSpPr>
          <p:nvPr/>
        </p:nvCxnSpPr>
        <p:spPr bwMode="auto">
          <a:xfrm flipV="1">
            <a:off x="5741586" y="4112483"/>
            <a:ext cx="1668430" cy="823783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9" idx="3"/>
          </p:cNvCxnSpPr>
          <p:nvPr/>
        </p:nvCxnSpPr>
        <p:spPr bwMode="auto">
          <a:xfrm>
            <a:off x="5741586" y="4936266"/>
            <a:ext cx="1719916" cy="64358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5" idx="1"/>
          </p:cNvCxnSpPr>
          <p:nvPr/>
        </p:nvCxnSpPr>
        <p:spPr bwMode="auto">
          <a:xfrm rot="16199969">
            <a:off x="7725371" y="3359493"/>
            <a:ext cx="437635" cy="106834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rot="5399978" flipV="1">
            <a:off x="7711721" y="3810776"/>
            <a:ext cx="495558" cy="109896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 bwMode="auto">
          <a:xfrm>
            <a:off x="4544526" y="2342634"/>
            <a:ext cx="1197060" cy="54060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Good Fit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4526" y="4665962"/>
            <a:ext cx="1197059" cy="5406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Bad Fit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828614" y="3618040"/>
            <a:ext cx="87545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Works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46452" y="4685270"/>
            <a:ext cx="87570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Shirks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3539455" y="2700345"/>
                <a:ext cx="293456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9455" y="2700345"/>
                <a:ext cx="293456" cy="365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 bwMode="auto">
              <a:xfrm>
                <a:off x="3143457" y="4112481"/>
                <a:ext cx="689454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457" y="4112481"/>
                <a:ext cx="689454" cy="365795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6162468" y="1961259"/>
                <a:ext cx="439076" cy="38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2468" y="1961259"/>
                <a:ext cx="439076" cy="381375"/>
              </a:xfrm>
              <a:prstGeom prst="rect">
                <a:avLst/>
              </a:prstGeom>
              <a:blipFill>
                <a:blip r:embed="rId4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5964469" y="2988602"/>
                <a:ext cx="835074" cy="38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4469" y="2988602"/>
                <a:ext cx="835074" cy="381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 bwMode="auto">
          <a:xfrm>
            <a:off x="5770280" y="3884258"/>
            <a:ext cx="122348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Announces "good"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770280" y="5338751"/>
            <a:ext cx="122399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Announces "bad"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 bwMode="auto">
              <a:xfrm>
                <a:off x="7532297" y="3524990"/>
                <a:ext cx="443596" cy="368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2297" y="3524990"/>
                <a:ext cx="443596" cy="368674"/>
              </a:xfrm>
              <a:prstGeom prst="rect">
                <a:avLst/>
              </a:prstGeom>
              <a:blipFill>
                <a:blip r:embed="rId6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 bwMode="auto">
              <a:xfrm>
                <a:off x="7459279" y="4457992"/>
                <a:ext cx="839593" cy="415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9279" y="4457992"/>
                <a:ext cx="839593" cy="415940"/>
              </a:xfrm>
              <a:prstGeom prst="rect">
                <a:avLst/>
              </a:prstGeom>
              <a:blipFill>
                <a:blip r:embed="rId7"/>
                <a:stretch>
                  <a:fillRect l="-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 bwMode="auto">
          <a:xfrm>
            <a:off x="7754095" y="1812203"/>
            <a:ext cx="126167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Bonus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638750" y="3526429"/>
            <a:ext cx="126170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Bonus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54095" y="3047878"/>
            <a:ext cx="2145498" cy="3631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Zero Compensation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651984" y="5398297"/>
            <a:ext cx="3560514" cy="342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Replaced / Possible Severance Pay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Assume there is no severance pay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t>If the CEO reveals that she is bad, she gets fired</a:t>
                </a:r>
              </a:p>
              <a:p>
                <a:pPr lvl="1">
                  <a:buFont typeface="Arial"/>
                  <a:buChar char="•"/>
                  <a:defRPr/>
                </a:pPr>
                <a:r>
                  <a:t>Costly because she looses the possibility to have a bonus: Does not want to reveal bad fit</a:t>
                </a:r>
              </a:p>
              <a:p>
                <a:pPr lvl="0">
                  <a:buFont typeface="Arial"/>
                  <a:buChar char="•"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How much should the bonus be to induce effort?</a:t>
                </a: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𝑒𝑓𝑓𝑜𝑟𝑡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𝑐𝑜𝑠𝑡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a:endParaRPr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+(1−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54F9A7-E0F6-49EE-4664-79D17D6857DC}" type="slidenum">
              <a:rPr lang="en-US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Expected CEO compensation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∗(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 u="none" strike="noStrike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0819F96-9537-FC9C-57C9-8659A2087BA9}" type="slidenum">
              <a:rPr lang="en-US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Non-Financial Measure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97280" y="2592286"/>
          <a:ext cx="10058398" cy="2560320"/>
        </p:xfrm>
        <a:graphic>
          <a:graphicData uri="http://schemas.openxmlformats.org/drawingml/2006/table">
            <a:tbl>
              <a:tblPr firstRow="1" bandRow="1">
                <a:tableStyleId>{781D986B-B3EC-013C-BAE7-0F7A4C566FB0}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Doing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Doing it 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Develop a causal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Not linking measures to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Gather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Not validating the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Turn data into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Setting the wrong performance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Continually refine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Measuring incorrectly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Base actions on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Assess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DA91-9B1D-0148-BB5E-CC69E66B698F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C8646C8-D747-0FE5-41C9-74D5ED8D59C3}" type="slidenum">
              <a:rPr lang="en-US"/>
              <a:t>60</a:t>
            </a:fld>
            <a:endParaRPr lang="en-US"/>
          </a:p>
        </p:txBody>
      </p:sp>
      <p:cxnSp>
        <p:nvCxnSpPr>
          <p:cNvPr id="7" name="Straight Connector 6"/>
          <p:cNvCxnSpPr>
            <a:cxnSpLocks/>
            <a:stCxn id="8" idx="0"/>
          </p:cNvCxnSpPr>
          <p:nvPr/>
        </p:nvCxnSpPr>
        <p:spPr bwMode="auto">
          <a:xfrm rot="5399978" flipH="1" flipV="1">
            <a:off x="1996016" y="3365999"/>
            <a:ext cx="900872" cy="123567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9" idx="1"/>
          </p:cNvCxnSpPr>
          <p:nvPr/>
        </p:nvCxnSpPr>
        <p:spPr bwMode="auto">
          <a:xfrm>
            <a:off x="1828614" y="4434273"/>
            <a:ext cx="2715911" cy="501993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7" idx="1"/>
            <a:endCxn id="11" idx="1"/>
          </p:cNvCxnSpPr>
          <p:nvPr/>
        </p:nvCxnSpPr>
        <p:spPr bwMode="auto">
          <a:xfrm rot="10799990" flipH="1">
            <a:off x="3064289" y="2612939"/>
            <a:ext cx="1480236" cy="92046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10" idx="0"/>
            <a:endCxn id="9" idx="1"/>
          </p:cNvCxnSpPr>
          <p:nvPr/>
        </p:nvCxnSpPr>
        <p:spPr bwMode="auto">
          <a:xfrm rot="16199969" flipH="1">
            <a:off x="3102975" y="3494715"/>
            <a:ext cx="1402866" cy="1480236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11" idx="3"/>
          </p:cNvCxnSpPr>
          <p:nvPr/>
        </p:nvCxnSpPr>
        <p:spPr bwMode="auto">
          <a:xfrm flipV="1">
            <a:off x="5741587" y="1995101"/>
            <a:ext cx="1790709" cy="61783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1" idx="3"/>
          </p:cNvCxnSpPr>
          <p:nvPr/>
        </p:nvCxnSpPr>
        <p:spPr bwMode="auto">
          <a:xfrm>
            <a:off x="5741587" y="2612939"/>
            <a:ext cx="1776283" cy="617837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9" idx="3"/>
          </p:cNvCxnSpPr>
          <p:nvPr/>
        </p:nvCxnSpPr>
        <p:spPr bwMode="auto">
          <a:xfrm flipV="1">
            <a:off x="5741586" y="4112483"/>
            <a:ext cx="1668430" cy="823783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9" idx="3"/>
          </p:cNvCxnSpPr>
          <p:nvPr/>
        </p:nvCxnSpPr>
        <p:spPr bwMode="auto">
          <a:xfrm>
            <a:off x="5741586" y="4936266"/>
            <a:ext cx="1719916" cy="64358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5" idx="1"/>
          </p:cNvCxnSpPr>
          <p:nvPr/>
        </p:nvCxnSpPr>
        <p:spPr bwMode="auto">
          <a:xfrm rot="16199969">
            <a:off x="7725371" y="3359493"/>
            <a:ext cx="437635" cy="106834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rot="5399978" flipV="1">
            <a:off x="7711721" y="3810776"/>
            <a:ext cx="495558" cy="109896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 bwMode="auto">
          <a:xfrm>
            <a:off x="4544526" y="2342634"/>
            <a:ext cx="1197060" cy="54060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Good Fit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4526" y="4665962"/>
            <a:ext cx="1197059" cy="5406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Bad Fit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828614" y="3618040"/>
            <a:ext cx="87545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Works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46452" y="4685270"/>
            <a:ext cx="87570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Shirks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3539455" y="2700345"/>
                <a:ext cx="293456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9455" y="2700345"/>
                <a:ext cx="293456" cy="365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 bwMode="auto">
              <a:xfrm>
                <a:off x="3143457" y="4112481"/>
                <a:ext cx="689454" cy="36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1−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457" y="4112481"/>
                <a:ext cx="689454" cy="365795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6162468" y="1961259"/>
                <a:ext cx="439076" cy="38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2468" y="1961259"/>
                <a:ext cx="439076" cy="381375"/>
              </a:xfrm>
              <a:prstGeom prst="rect">
                <a:avLst/>
              </a:prstGeom>
              <a:blipFill>
                <a:blip r:embed="rId4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5964469" y="2988602"/>
                <a:ext cx="835074" cy="38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4469" y="2988602"/>
                <a:ext cx="835074" cy="381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 bwMode="auto">
          <a:xfrm>
            <a:off x="5770280" y="3884258"/>
            <a:ext cx="122348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Announces "good"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770280" y="5338751"/>
            <a:ext cx="122399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Announces "bad"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 bwMode="auto">
              <a:xfrm>
                <a:off x="7532297" y="3524990"/>
                <a:ext cx="443596" cy="368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2297" y="3524990"/>
                <a:ext cx="443596" cy="368674"/>
              </a:xfrm>
              <a:prstGeom prst="rect">
                <a:avLst/>
              </a:prstGeom>
              <a:blipFill>
                <a:blip r:embed="rId6"/>
                <a:stretch>
                  <a:fillRect l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 bwMode="auto">
              <a:xfrm>
                <a:off x="7459279" y="4457992"/>
                <a:ext cx="839593" cy="415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1−</m:t>
                              </m:r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9279" y="4457992"/>
                <a:ext cx="839593" cy="415940"/>
              </a:xfrm>
              <a:prstGeom prst="rect">
                <a:avLst/>
              </a:prstGeom>
              <a:blipFill>
                <a:blip r:embed="rId7"/>
                <a:stretch>
                  <a:fillRect l="-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 bwMode="auto">
          <a:xfrm>
            <a:off x="7754095" y="1812203"/>
            <a:ext cx="126167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Bonus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638750" y="3526429"/>
            <a:ext cx="126170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Bonus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54095" y="3047878"/>
            <a:ext cx="2145498" cy="3631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Zero Compensation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651984" y="5398297"/>
            <a:ext cx="3560514" cy="342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Replaced </a:t>
            </a:r>
            <a:r>
              <a:rPr b="1"/>
              <a:t>+ Severance Pay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buFont typeface="Arial"/>
                  <a:buChar char="•"/>
                  <a:defRPr/>
                </a:pPr>
                <a:r>
                  <a:t> How much should the severance pay be to induce truth telling?</a:t>
                </a: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𝑠𝑒𝑣𝑒𝑟𝑎𝑛𝑐𝑒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𝑝𝑎𝑦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indent="0" algn="l">
                  <a:buNone/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How much should the bonus be to induce effort?</a:t>
                </a:r>
                <a:endParaRPr sz="2000"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𝑠𝑒𝑣𝑒𝑟𝑎𝑛𝑐𝑒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𝑝𝑎𝑦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𝑒𝑓𝑓𝑜𝑟𝑡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𝑐𝑜𝑠𝑡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𝑠𝑒𝑣𝑒𝑟𝑎𝑛𝑐𝑒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𝑝𝑎𝑦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lvl="0" indent="0" algn="ctr">
                  <a:buNone/>
                  <a:defRPr/>
                </a:pPr>
                <a:endParaRPr lang="en-US" sz="2000"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+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𝑠𝑒𝑣𝑒𝑟𝑎𝑛𝑐𝑒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𝑝𝑎𝑦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sz="2000" i="1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𝑏𝑜𝑛𝑢𝑠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4D95DF9-B6A8-9AD1-1A2C-208413BB5CDE}" type="slidenum">
              <a:rPr lang="en-US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 lvl="0"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How much should the bonus be to induce effort?</a:t>
                </a:r>
              </a:p>
              <a:p>
                <a:pPr lvl="0">
                  <a:buFont typeface="Arial"/>
                  <a:buChar char="•"/>
                  <a:defRPr/>
                </a:pPr>
                <a:endParaRPr lang="en-US" sz="2000"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sz="2000" i="1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 u="none" strike="noStrike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∗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𝑏𝑜𝑛𝑢𝑠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a:endParaRPr lang="en-US" sz="2000"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lang="en-US" sz="2000" u="none" strike="noStrike" cap="none" spc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>
                  <a:latin typeface="Cambria Math"/>
                  <a:ea typeface="Cambria Math"/>
                  <a:cs typeface="Cambria Math"/>
                </a:endParaRPr>
              </a:p>
              <a:p>
                <a:pPr lvl="0" algn="l">
                  <a:buFont typeface="Arial"/>
                  <a:buChar char="•"/>
                  <a:defRPr/>
                </a:pPr>
                <a:r>
                  <a:rPr lang="en-US" sz="2000">
                    <a:latin typeface="Cambria Math"/>
                    <a:ea typeface="Cambria Math"/>
                    <a:cs typeface="Cambria Math"/>
                  </a:rPr>
                  <a:t> How much is the severance pay?</a:t>
                </a: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𝑠𝑒𝑣𝑒𝑟𝑎𝑛𝑐𝑒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𝑝𝑎𝑦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00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3CCFB5-6D20-15B6-D8DA-6BBC26CCCA85}" type="slidenum">
              <a:rPr lang="en-US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Expected CEO compensation</a:t>
                </a:r>
                <a:endParaRPr sz="2000"/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𝑏𝑜𝑛𝑢𝑠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)∗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𝑠𝑒𝑣𝑒𝑟𝑎𝑛𝑐𝑒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 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𝑝𝑎𝑦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 sz="2000" b="0" i="0" u="none" strike="noStrike" cap="none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 u="none" strike="noStrike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𝑒𝑓𝑓𝑜𝑟𝑡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 u="none" strike="noStrike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𝑐𝑜𝑠𝑡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𝑧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20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+(1−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𝑧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38AD92-5C2E-CD56-4D16-A27939349F88}" type="slidenum">
              <a:rPr lang="en-US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Severance Pay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In this setting, severance pay: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Induces the CEO to reveal bad news</a:t>
            </a:r>
          </a:p>
          <a:p>
            <a:pPr lvl="1">
              <a:buFont typeface="Arial"/>
              <a:buChar char="•"/>
              <a:defRPr/>
            </a:pPr>
            <a:r>
              <a:t>Improves CEO turnover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Does not dilute effort incentives if chosen optimally</a:t>
            </a:r>
          </a:p>
          <a:p>
            <a:pPr lvl="1">
              <a:buFont typeface="Arial"/>
              <a:buChar char="•"/>
              <a:defRPr/>
            </a:pPr>
            <a:r>
              <a:t>Cost of the incentive scheme remains unchanged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E7419A8-4694-7387-4D6D-E012C4B6D9A0}" type="slidenum">
              <a:rPr lang="en-US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Multiple financial performance measures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Span of Control VS Span of Accountability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to think about incentive compensation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8D4F38-751F-AB15-5897-519DEDDD0BF8}" type="slidenum">
              <a:rPr lang="en-US"/>
              <a:t>65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Accounting-based Measures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Operating Profits / Income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Return on Investment (ROI)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Residual Income (RI)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Economic Value Added (EVA)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8CA3C2-7E80-9398-2CC3-95174CF8EA53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Operating Profits / Income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Pros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Very easy to calculate and comparable</a:t>
            </a:r>
          </a:p>
          <a:p>
            <a:pPr lvl="1">
              <a:buFont typeface="Arial"/>
              <a:buChar char="•"/>
              <a:defRPr/>
            </a:pPr>
            <a:r>
              <a:t>Well understood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Cons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Not always representative of cash flows</a:t>
            </a:r>
          </a:p>
          <a:p>
            <a:pPr lvl="1">
              <a:buFont typeface="Arial"/>
              <a:buChar char="•"/>
              <a:defRPr/>
            </a:pPr>
            <a:r>
              <a:t>Manipulable in the short-term</a:t>
            </a:r>
          </a:p>
          <a:p>
            <a:pPr lvl="1">
              <a:buFont typeface="Arial"/>
              <a:buChar char="•"/>
              <a:defRPr/>
            </a:pPr>
            <a:r>
              <a:t>Macro factors are uncontrollable</a:t>
            </a:r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0B850E5-791F-13ED-5EAA-D00FD8B03EF9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Return on Investment (ROI)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>
                <a:normAutofit lnSpcReduction="10000"/>
              </a:bodyPr>
              <a:lstStyle/>
              <a:p>
                <a:pPr>
                  <a:defRPr/>
                </a:pPr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 algn="ctr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𝑅𝑂𝐼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𝐼𝑛𝑐𝑜𝑚𝑒</m:t>
                            </m:r>
                          </m:num>
                          <m:den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𝐼𝑛𝑣𝑒𝑠𝑡𝑚𝑒𝑛𝑡</m:t>
                            </m:r>
                          </m:den>
                        </m:f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algn="l">
                  <a:buFont typeface="Arial"/>
                  <a:buChar char="•"/>
                  <a:defRPr/>
                </a:pPr>
                <a:r>
                  <a:t> Most popular approach to measure performance</a:t>
                </a:r>
              </a:p>
              <a:p>
                <a:pPr lvl="1" algn="l">
                  <a:buFont typeface="Arial"/>
                  <a:buChar char="•"/>
                  <a:defRPr/>
                </a:pPr>
                <a:r>
                  <a:t>Captures revenue, costs and investment into one percentage</a:t>
                </a:r>
              </a:p>
              <a:p>
                <a:pPr lvl="1" algn="l">
                  <a:buFont typeface="Arial"/>
                  <a:buChar char="•"/>
                  <a:defRPr/>
                </a:pPr>
                <a:r>
                  <a:t>Can be compared with the opportunity cost of capital (both inside and outside the company)</a:t>
                </a:r>
              </a:p>
              <a:p>
                <a:pPr lvl="0" algn="l">
                  <a:buFont typeface="Arial"/>
                  <a:buChar char="•"/>
                  <a:defRPr/>
                </a:pPr>
                <a:r>
                  <a:t> Several definitions</a:t>
                </a:r>
                <a:endParaRPr sz="2000">
                  <a:latin typeface="Cambria Math"/>
                  <a:ea typeface="Cambria Math"/>
                  <a:cs typeface="Cambria Math"/>
                </a:endParaRPr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𝑅𝑂𝐼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𝑂𝑝𝑒𝑟𝑎𝑡𝑖𝑛𝑔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𝐼𝑛𝑐𝑜𝑚𝑒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𝑇𝑜𝑡𝑎𝑙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𝐴𝑠𝑠𝑒𝑡𝑠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0" lvl="0" indent="0" algn="ctr">
                  <a:buNone/>
                  <a:defRPr/>
                </a:pPr>
                <a:endParaRPr/>
              </a:p>
              <a:p>
                <a:pPr marL="0" lvl="0" indent="0" algn="ctr">
                  <a:buNone/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𝑅𝑂𝐼</m:t>
                          </m:r>
                          <m: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𝑁𝑒𝑡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𝐼𝑛𝑐𝑜𝑚𝑒</m:t>
                              </m:r>
                            </m:num>
                            <m:den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𝑇𝑜𝑡𝑎𝑙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𝐴𝑠𝑠𝑒𝑡𝑠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−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𝐶𝑢𝑟𝑟𝑒𝑛𝑡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𝐿𝑖𝑎𝑏𝑖𝑙𝑖𝑡𝑖𝑒𝑠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A6E3B33-0BB8-A52A-35A9-D79CC13F3739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2992</Words>
  <Application>Microsoft Office PowerPoint</Application>
  <DocSecurity>0</DocSecurity>
  <PresentationFormat>Widescreen</PresentationFormat>
  <Paragraphs>742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Retrospect</vt:lpstr>
      <vt:lpstr>Strategic Cost Management &amp; New Technologies</vt:lpstr>
      <vt:lpstr>Session 8 Control and Performance Evaluation</vt:lpstr>
      <vt:lpstr>Outline</vt:lpstr>
      <vt:lpstr>Performance Measures</vt:lpstr>
      <vt:lpstr>Financial VS Non-Financial</vt:lpstr>
      <vt:lpstr>Non-Financial Measure</vt:lpstr>
      <vt:lpstr>Accounting-based Measures</vt:lpstr>
      <vt:lpstr>Operating Profits / Income</vt:lpstr>
      <vt:lpstr>Return on Investment (ROI)</vt:lpstr>
      <vt:lpstr>DuPont decomposition</vt:lpstr>
      <vt:lpstr>DuPont decomposition</vt:lpstr>
      <vt:lpstr>Return on Sales (ROS)</vt:lpstr>
      <vt:lpstr>Residual Income (RI)</vt:lpstr>
      <vt:lpstr>Residual Income (RI)</vt:lpstr>
      <vt:lpstr>ROI vs RI</vt:lpstr>
      <vt:lpstr>ROI vs RI</vt:lpstr>
      <vt:lpstr>ROI vs RI</vt:lpstr>
      <vt:lpstr>ROI vs RI</vt:lpstr>
      <vt:lpstr>ROI vs RI</vt:lpstr>
      <vt:lpstr>Economic Value Added (EVA)</vt:lpstr>
      <vt:lpstr>Economic Value Added (EVA)</vt:lpstr>
      <vt:lpstr>Economic Value Added (EVA)</vt:lpstr>
      <vt:lpstr>Economic Value Added (EVA)</vt:lpstr>
      <vt:lpstr>Control and Accountability</vt:lpstr>
      <vt:lpstr>Span of Control</vt:lpstr>
      <vt:lpstr>Span of Accountability</vt:lpstr>
      <vt:lpstr>Span of Accountability</vt:lpstr>
      <vt:lpstr>Controllability Principle</vt:lpstr>
      <vt:lpstr>Line of Sight</vt:lpstr>
      <vt:lpstr>Accountability &gt; Control</vt:lpstr>
      <vt:lpstr>Accountability &gt; Control</vt:lpstr>
      <vt:lpstr>Incentive Compensation</vt:lpstr>
      <vt:lpstr>Incentive Compensation</vt:lpstr>
      <vt:lpstr>Incentive Compensation - Outline</vt:lpstr>
      <vt:lpstr>Incentive Compensation</vt:lpstr>
      <vt:lpstr>Performance Pay</vt:lpstr>
      <vt:lpstr>Performance Pay</vt:lpstr>
      <vt:lpstr>Performance Pay</vt:lpstr>
      <vt:lpstr>Performance Pay</vt:lpstr>
      <vt:lpstr>Performance Pay</vt:lpstr>
      <vt:lpstr>Span of Control and Accountability</vt:lpstr>
      <vt:lpstr>Span of Control and Accountability</vt:lpstr>
      <vt:lpstr>Span of Control and Accountability</vt:lpstr>
      <vt:lpstr>How about using stock as compensation?</vt:lpstr>
      <vt:lpstr>How about using stock as compensation?</vt:lpstr>
      <vt:lpstr>How about using stock as compensation?</vt:lpstr>
      <vt:lpstr>How about using stock as compensation?</vt:lpstr>
      <vt:lpstr>How about using stock as compensation?</vt:lpstr>
      <vt:lpstr>How about using stock options?</vt:lpstr>
      <vt:lpstr>How about using stock options?</vt:lpstr>
      <vt:lpstr>Stock Options and Risk-Taking</vt:lpstr>
      <vt:lpstr>Stock Options and Risk-Taking</vt:lpstr>
      <vt:lpstr>Stock Options and Risk-Taking</vt:lpstr>
      <vt:lpstr>Stock Options and Risk-Taking</vt:lpstr>
      <vt:lpstr>Severance Pay</vt:lpstr>
      <vt:lpstr>Severance Pay</vt:lpstr>
      <vt:lpstr>Severance Pay</vt:lpstr>
      <vt:lpstr>Severance Pay</vt:lpstr>
      <vt:lpstr>Severance Pay</vt:lpstr>
      <vt:lpstr>Severance Pay</vt:lpstr>
      <vt:lpstr>Severance Pay</vt:lpstr>
      <vt:lpstr>Severance Pay</vt:lpstr>
      <vt:lpstr>Severance Pay</vt:lpstr>
      <vt:lpstr>Severance Pay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9</cp:revision>
  <dcterms:created xsi:type="dcterms:W3CDTF">2020-03-15T23:52:47Z</dcterms:created>
  <dcterms:modified xsi:type="dcterms:W3CDTF">2020-05-21T15:11:54Z</dcterms:modified>
  <cp:category/>
  <dc:identifier/>
  <cp:contentStatus/>
  <dc:language/>
  <cp:version/>
</cp:coreProperties>
</file>