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8" r:id="rId36"/>
    <p:sldId id="290" r:id="rId37"/>
    <p:sldId id="291" r:id="rId38"/>
    <p:sldId id="292" r:id="rId39"/>
    <p:sldId id="293" r:id="rId40"/>
    <p:sldId id="294" r:id="rId41"/>
    <p:sldId id="295" r:id="rId42"/>
    <p:sldId id="296" r:id="rId43"/>
    <p:sldId id="297" r:id="rId44"/>
  </p:sldIdLst>
  <p:sldSz cx="12192000" cy="6858000"/>
  <p:notesSz cx="6858000" cy="12192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61671E-3FEA-2FB6-182F-DDFADC324711}">
  <a:tblStyle styleId="{0F61671E-3FEA-2FB6-182F-DDFADC324711}"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315" y="3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Title Slide">
    <p:spTree>
      <p:nvGrpSpPr>
        <p:cNvPr id="1" name=""/>
        <p:cNvGrpSpPr/>
        <p:nvPr/>
      </p:nvGrpSpPr>
      <p:grpSpPr bwMode="auto">
        <a:xfrm>
          <a:off x="0" y="0"/>
          <a:ext cx="0" cy="0"/>
          <a:chOff x="0" y="0"/>
          <a:chExt cx="0" cy="0"/>
        </a:xfrm>
      </p:grpSpPr>
      <p:sp>
        <p:nvSpPr>
          <p:cNvPr id="4" name="Rectangle 6"/>
          <p:cNvSpPr/>
          <p:nvPr/>
        </p:nvSpPr>
        <p:spPr bwMode="auto">
          <a:xfrm>
            <a:off x="3174" y="6400800"/>
            <a:ext cx="12188824"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5" name="Rectangle 7"/>
          <p:cNvSpPr/>
          <p:nvPr/>
        </p:nvSpPr>
        <p:spPr bwMode="auto">
          <a:xfrm>
            <a:off x="14" y="6334315"/>
            <a:ext cx="1218882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p:cNvSpPr>
            <a:spLocks noGrp="1"/>
          </p:cNvSpPr>
          <p:nvPr>
            <p:ph type="ctrTitle"/>
          </p:nvPr>
        </p:nvSpPr>
        <p:spPr bwMode="auto">
          <a:xfrm>
            <a:off x="1097280" y="758952"/>
            <a:ext cx="10058399" cy="2960970"/>
          </a:xfrm>
        </p:spPr>
        <p:txBody>
          <a:bodyPr anchor="b">
            <a:normAutofit/>
          </a:bodyPr>
          <a:lstStyle>
            <a:lvl1pPr algn="l">
              <a:lnSpc>
                <a:spcPct val="85000"/>
              </a:lnSpc>
              <a:defRPr sz="8000" spc="-50">
                <a:solidFill>
                  <a:schemeClr val="tx1">
                    <a:lumMod val="85000"/>
                    <a:lumOff val="15000"/>
                  </a:schemeClr>
                </a:solidFill>
              </a:defRPr>
            </a:lvl1pPr>
          </a:lstStyle>
          <a:p>
            <a:pPr>
              <a:defRPr/>
            </a:pPr>
            <a:r>
              <a:rPr lang="en-US"/>
              <a:t>Click to edit Master title style</a:t>
            </a:r>
            <a:endParaRPr/>
          </a:p>
        </p:txBody>
      </p:sp>
      <p:sp>
        <p:nvSpPr>
          <p:cNvPr id="7" name="Subtitle 2"/>
          <p:cNvSpPr>
            <a:spLocks noGrp="1"/>
          </p:cNvSpPr>
          <p:nvPr>
            <p:ph type="subTitle" idx="1"/>
          </p:nvPr>
        </p:nvSpPr>
        <p:spPr bwMode="auto">
          <a:xfrm>
            <a:off x="1100050" y="4308766"/>
            <a:ext cx="10058399" cy="1289853"/>
          </a:xfrm>
        </p:spPr>
        <p:txBody>
          <a:bodyPr lIns="91440" rIns="91440">
            <a:normAutofit/>
          </a:bodyPr>
          <a:lstStyle>
            <a:lvl1pPr marL="0" indent="0" algn="l">
              <a:buNone/>
              <a:defRPr sz="2400" cap="all" spc="20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a:defRPr/>
            </a:pPr>
            <a:r>
              <a:rPr lang="en-US"/>
              <a:t>Click to edit Master subtitle style</a:t>
            </a:r>
            <a:endParaRPr/>
          </a:p>
        </p:txBody>
      </p:sp>
      <p:sp>
        <p:nvSpPr>
          <p:cNvPr id="8" name="Footer Placeholder 4"/>
          <p:cNvSpPr>
            <a:spLocks noGrp="1"/>
          </p:cNvSpPr>
          <p:nvPr>
            <p:ph type="ftr" sz="quarter" idx="11"/>
          </p:nvPr>
        </p:nvSpPr>
        <p:spPr bwMode="auto"/>
        <p:txBody>
          <a:bodyPr/>
          <a:lstStyle/>
          <a:p>
            <a:pPr>
              <a:defRPr/>
            </a:pPr>
            <a:r>
              <a:rPr lang="en-GB"/>
              <a:t>© Mario Milone</a:t>
            </a:r>
            <a:endParaRPr lang="en-US"/>
          </a:p>
        </p:txBody>
      </p:sp>
      <p:sp>
        <p:nvSpPr>
          <p:cNvPr id="9" name="Slide Number Placeholder 5"/>
          <p:cNvSpPr>
            <a:spLocks noGrp="1"/>
          </p:cNvSpPr>
          <p:nvPr>
            <p:ph type="sldNum" sz="quarter" idx="12"/>
          </p:nvPr>
        </p:nvSpPr>
        <p:spPr bwMode="auto"/>
        <p:txBody>
          <a:bodyPr/>
          <a:lstStyle/>
          <a:p>
            <a:pPr>
              <a:defRPr/>
            </a:pPr>
            <a:fld id="{A6AF1B4E-90EC-4A51-B6E5-B702C054ECB0}" type="slidenum">
              <a:rPr lang="en-US"/>
              <a:t>‹#›</a:t>
            </a:fld>
            <a:endParaRPr lang="en-US"/>
          </a:p>
        </p:txBody>
      </p:sp>
      <p:cxnSp>
        <p:nvCxnSpPr>
          <p:cNvPr id="10" name="Straight Connector 8"/>
          <p:cNvCxnSpPr>
            <a:cxnSpLocks/>
          </p:cNvCxnSpPr>
          <p:nvPr/>
        </p:nvCxnSpPr>
        <p:spPr bwMode="auto">
          <a:xfrm>
            <a:off x="1158239" y="4041092"/>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a:p>
        </p:txBody>
      </p:sp>
      <p:sp>
        <p:nvSpPr>
          <p:cNvPr id="5" name="Vertical Text Placeholder 2"/>
          <p:cNvSpPr>
            <a:spLocks noGrp="1"/>
          </p:cNvSpPr>
          <p:nvPr>
            <p:ph type="body" orient="vert" idx="1"/>
          </p:nvPr>
        </p:nvSpPr>
        <p:spPr bwMode="auto"/>
        <p:txBody>
          <a:bodyPr vert="eaVert" lIns="45720" tIns="0" rIns="45720" bIns="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Date Placeholder 3"/>
          <p:cNvSpPr>
            <a:spLocks noGrp="1"/>
          </p:cNvSpPr>
          <p:nvPr>
            <p:ph type="dt" sz="half" idx="10"/>
          </p:nvPr>
        </p:nvSpPr>
        <p:spPr bwMode="auto">
          <a:xfrm>
            <a:off x="1097280" y="6459784"/>
            <a:ext cx="2468040" cy="365124"/>
          </a:xfrm>
          <a:prstGeom prst="rect">
            <a:avLst/>
          </a:prstGeom>
        </p:spPr>
        <p:txBody>
          <a:bodyPr/>
          <a:lstStyle/>
          <a:p>
            <a:pPr>
              <a:defRPr/>
            </a:pPr>
            <a:endParaRPr lang="en-US"/>
          </a:p>
        </p:txBody>
      </p:sp>
      <p:sp>
        <p:nvSpPr>
          <p:cNvPr id="7" name="Footer Placeholder 4"/>
          <p:cNvSpPr>
            <a:spLocks noGrp="1"/>
          </p:cNvSpPr>
          <p:nvPr>
            <p:ph type="ftr" sz="quarter" idx="11"/>
          </p:nvPr>
        </p:nvSpPr>
        <p:spPr bwMode="auto"/>
        <p:txBody>
          <a:bodyPr/>
          <a:lstStyle/>
          <a:p>
            <a:pPr>
              <a:defRPr/>
            </a:pPr>
            <a:r>
              <a:rPr lang="en-GB"/>
              <a:t>© Mario Milone</a:t>
            </a:r>
            <a:endParaRPr lang="en-US"/>
          </a:p>
        </p:txBody>
      </p:sp>
      <p:sp>
        <p:nvSpPr>
          <p:cNvPr id="8" name="Slide Number Placeholder 5"/>
          <p:cNvSpPr>
            <a:spLocks noGrp="1"/>
          </p:cNvSpPr>
          <p:nvPr>
            <p:ph type="sldNum" sz="quarter" idx="12"/>
          </p:nvPr>
        </p:nvSpPr>
        <p:spPr bwMode="auto"/>
        <p:txBody>
          <a:bodyPr/>
          <a:lstStyle/>
          <a:p>
            <a:pPr>
              <a:defRPr/>
            </a:pPr>
            <a:fld id="{A6AF1B4E-90EC-4A51-B6E5-B702C054ECB0}"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4" name="Rectangle 6"/>
          <p:cNvSpPr/>
          <p:nvPr/>
        </p:nvSpPr>
        <p:spPr bwMode="auto">
          <a:xfrm>
            <a:off x="3174" y="6400800"/>
            <a:ext cx="12188824"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bwMode="auto">
          <a:xfrm>
            <a:off x="14" y="6334315"/>
            <a:ext cx="1218882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Vertical Title 1"/>
          <p:cNvSpPr>
            <a:spLocks noGrp="1"/>
          </p:cNvSpPr>
          <p:nvPr>
            <p:ph type="title" orient="vert"/>
          </p:nvPr>
        </p:nvSpPr>
        <p:spPr bwMode="auto">
          <a:xfrm>
            <a:off x="8724899" y="414777"/>
            <a:ext cx="2628900" cy="5757420"/>
          </a:xfrm>
        </p:spPr>
        <p:txBody>
          <a:bodyPr vert="eaVert"/>
          <a:lstStyle/>
          <a:p>
            <a:pPr>
              <a:defRPr/>
            </a:pPr>
            <a:r>
              <a:rPr lang="en-US"/>
              <a:t>Click to edit Master title style</a:t>
            </a:r>
            <a:endParaRPr/>
          </a:p>
        </p:txBody>
      </p:sp>
      <p:sp>
        <p:nvSpPr>
          <p:cNvPr id="7" name="Vertical Text Placeholder 2"/>
          <p:cNvSpPr>
            <a:spLocks noGrp="1"/>
          </p:cNvSpPr>
          <p:nvPr>
            <p:ph type="body" orient="vert" idx="1"/>
          </p:nvPr>
        </p:nvSpPr>
        <p:spPr bwMode="auto">
          <a:xfrm>
            <a:off x="838198" y="414777"/>
            <a:ext cx="7734299" cy="5757421"/>
          </a:xfrm>
        </p:spPr>
        <p:txBody>
          <a:bodyPr vert="eaVert" lIns="45720" tIns="0" rIns="45720" bIns="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4"/>
          <p:cNvSpPr>
            <a:spLocks noGrp="1"/>
          </p:cNvSpPr>
          <p:nvPr>
            <p:ph type="ftr" sz="quarter" idx="11"/>
          </p:nvPr>
        </p:nvSpPr>
        <p:spPr bwMode="auto"/>
        <p:txBody>
          <a:bodyPr/>
          <a:lstStyle/>
          <a:p>
            <a:pPr>
              <a:defRPr/>
            </a:pPr>
            <a:r>
              <a:rPr lang="en-GB"/>
              <a:t>© Mario Milone</a:t>
            </a:r>
            <a:endParaRPr lang="en-US"/>
          </a:p>
        </p:txBody>
      </p:sp>
      <p:sp>
        <p:nvSpPr>
          <p:cNvPr id="9" name="Slide Number Placeholder 5"/>
          <p:cNvSpPr>
            <a:spLocks noGrp="1"/>
          </p:cNvSpPr>
          <p:nvPr>
            <p:ph type="sldNum" sz="quarter" idx="12"/>
          </p:nvPr>
        </p:nvSpPr>
        <p:spPr bwMode="auto"/>
        <p:txBody>
          <a:bodyPr/>
          <a:lstStyle/>
          <a:p>
            <a:pPr>
              <a:defRPr/>
            </a:pPr>
            <a:fld id="{A6AF1B4E-90EC-4A51-B6E5-B702C054ECB0}"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a:t>Click to edit Master title style</a:t>
            </a:r>
            <a:endParaRPr/>
          </a:p>
        </p:txBody>
      </p:sp>
      <p:sp>
        <p:nvSpPr>
          <p:cNvPr id="5"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A6AF1B4E-90EC-4A51-B6E5-B702C054ECB0}"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bg>
      <p:bgPr>
        <a:solidFill>
          <a:schemeClr val="bg1"/>
        </a:solidFill>
        <a:effectLst/>
      </p:bgPr>
    </p:bg>
    <p:spTree>
      <p:nvGrpSpPr>
        <p:cNvPr id="1" name=""/>
        <p:cNvGrpSpPr/>
        <p:nvPr/>
      </p:nvGrpSpPr>
      <p:grpSpPr bwMode="auto">
        <a:xfrm>
          <a:off x="0" y="0"/>
          <a:ext cx="0" cy="0"/>
          <a:chOff x="0" y="0"/>
          <a:chExt cx="0" cy="0"/>
        </a:xfrm>
      </p:grpSpPr>
      <p:sp>
        <p:nvSpPr>
          <p:cNvPr id="4" name="Rectangle 6"/>
          <p:cNvSpPr/>
          <p:nvPr/>
        </p:nvSpPr>
        <p:spPr bwMode="auto">
          <a:xfrm>
            <a:off x="3174" y="6400800"/>
            <a:ext cx="12188824"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bwMode="auto">
          <a:xfrm>
            <a:off x="14" y="6334315"/>
            <a:ext cx="1218882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p:cNvSpPr>
            <a:spLocks noGrp="1"/>
          </p:cNvSpPr>
          <p:nvPr>
            <p:ph type="title"/>
          </p:nvPr>
        </p:nvSpPr>
        <p:spPr bwMode="auto">
          <a:xfrm>
            <a:off x="1097280" y="758952"/>
            <a:ext cx="10058399" cy="3566160"/>
          </a:xfrm>
        </p:spPr>
        <p:txBody>
          <a:bodyPr anchor="b" anchorCtr="0">
            <a:normAutofit/>
          </a:bodyPr>
          <a:lstStyle>
            <a:lvl1pPr>
              <a:lnSpc>
                <a:spcPct val="85000"/>
              </a:lnSpc>
              <a:defRPr sz="6000" b="0">
                <a:solidFill>
                  <a:schemeClr val="tx1">
                    <a:lumMod val="85000"/>
                    <a:lumOff val="15000"/>
                  </a:schemeClr>
                </a:solidFill>
              </a:defRPr>
            </a:lvl1pPr>
          </a:lstStyle>
          <a:p>
            <a:pPr>
              <a:defRPr/>
            </a:pPr>
            <a:r>
              <a:rPr lang="en-US"/>
              <a:t>Click to edit Master title style</a:t>
            </a:r>
            <a:endParaRPr/>
          </a:p>
        </p:txBody>
      </p:sp>
      <p:sp>
        <p:nvSpPr>
          <p:cNvPr id="7" name="Text Placeholder 2"/>
          <p:cNvSpPr>
            <a:spLocks noGrp="1"/>
          </p:cNvSpPr>
          <p:nvPr>
            <p:ph type="body" idx="1" hasCustomPrompt="1"/>
          </p:nvPr>
        </p:nvSpPr>
        <p:spPr bwMode="auto">
          <a:xfrm>
            <a:off x="1097280" y="4453128"/>
            <a:ext cx="10058399" cy="1143000"/>
          </a:xfrm>
        </p:spPr>
        <p:txBody>
          <a:bodyPr lIns="91440" rIns="91440" anchor="t" anchorCtr="0">
            <a:normAutofit/>
          </a:bodyPr>
          <a:lstStyle>
            <a:lvl1pPr marL="0" indent="0">
              <a:buNone/>
              <a:defRPr sz="2400" cap="none" spc="2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8" name="Footer Placeholder 4"/>
          <p:cNvSpPr>
            <a:spLocks noGrp="1"/>
          </p:cNvSpPr>
          <p:nvPr>
            <p:ph type="ftr" sz="quarter" idx="11"/>
          </p:nvPr>
        </p:nvSpPr>
        <p:spPr bwMode="auto"/>
        <p:txBody>
          <a:bodyPr/>
          <a:lstStyle/>
          <a:p>
            <a:pPr>
              <a:defRPr/>
            </a:pPr>
            <a:r>
              <a:rPr lang="en-GB"/>
              <a:t>© Mario Milone</a:t>
            </a:r>
            <a:endParaRPr lang="en-US"/>
          </a:p>
        </p:txBody>
      </p:sp>
      <p:sp>
        <p:nvSpPr>
          <p:cNvPr id="9" name="Slide Number Placeholder 5"/>
          <p:cNvSpPr>
            <a:spLocks noGrp="1"/>
          </p:cNvSpPr>
          <p:nvPr>
            <p:ph type="sldNum" sz="quarter" idx="12"/>
          </p:nvPr>
        </p:nvSpPr>
        <p:spPr bwMode="auto"/>
        <p:txBody>
          <a:bodyPr/>
          <a:lstStyle/>
          <a:p>
            <a:pPr>
              <a:defRPr/>
            </a:pPr>
            <a:fld id="{A6AF1B4E-90EC-4A51-B6E5-B702C054ECB0}" type="slidenum">
              <a:rPr lang="en-US"/>
              <a:t>‹#›</a:t>
            </a:fld>
            <a:endParaRPr lang="en-US"/>
          </a:p>
        </p:txBody>
      </p:sp>
      <p:cxnSp>
        <p:nvCxnSpPr>
          <p:cNvPr id="10" name="Straight Connector 8"/>
          <p:cNvCxnSpPr>
            <a:cxnSpLocks/>
          </p:cNvCxnSpPr>
          <p:nvPr/>
        </p:nvCxnSpPr>
        <p:spPr bwMode="auto">
          <a:xfrm>
            <a:off x="1207657"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9" descr="A close up of a sign&#10;&#10;Description automatically generated"/>
          <p:cNvPicPr>
            <a:picLocks noChangeAspect="1"/>
          </p:cNvPicPr>
          <p:nvPr userDrawn="1"/>
        </p:nvPicPr>
        <p:blipFill>
          <a:blip r:embed="rId2"/>
          <a:stretch/>
        </p:blipFill>
        <p:spPr bwMode="auto">
          <a:xfrm>
            <a:off x="979516" y="6442347"/>
            <a:ext cx="1496946" cy="39999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4" name="Title 7"/>
          <p:cNvSpPr>
            <a:spLocks noGrp="1"/>
          </p:cNvSpPr>
          <p:nvPr>
            <p:ph type="title"/>
          </p:nvPr>
        </p:nvSpPr>
        <p:spPr bwMode="auto">
          <a:xfrm>
            <a:off x="1097280" y="286602"/>
            <a:ext cx="10058399" cy="1450756"/>
          </a:xfrm>
        </p:spPr>
        <p:txBody>
          <a:bodyPr/>
          <a:lstStyle/>
          <a:p>
            <a:pPr>
              <a:defRPr/>
            </a:pPr>
            <a:r>
              <a:rPr lang="en-US"/>
              <a:t>Click to edit Master title style</a:t>
            </a:r>
            <a:endParaRPr/>
          </a:p>
        </p:txBody>
      </p:sp>
      <p:sp>
        <p:nvSpPr>
          <p:cNvPr id="5" name="Content Placeholder 2"/>
          <p:cNvSpPr>
            <a:spLocks noGrp="1"/>
          </p:cNvSpPr>
          <p:nvPr>
            <p:ph sz="half" idx="1"/>
          </p:nvPr>
        </p:nvSpPr>
        <p:spPr bwMode="auto">
          <a:xfrm>
            <a:off x="1097278" y="1845733"/>
            <a:ext cx="4937760" cy="402336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Content Placeholder 3"/>
          <p:cNvSpPr>
            <a:spLocks noGrp="1"/>
          </p:cNvSpPr>
          <p:nvPr>
            <p:ph sz="half" idx="2"/>
          </p:nvPr>
        </p:nvSpPr>
        <p:spPr bwMode="auto">
          <a:xfrm>
            <a:off x="6217920" y="1845734"/>
            <a:ext cx="4937760" cy="402336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Footer Placeholder 5"/>
          <p:cNvSpPr>
            <a:spLocks noGrp="1"/>
          </p:cNvSpPr>
          <p:nvPr>
            <p:ph type="ftr" sz="quarter" idx="11"/>
          </p:nvPr>
        </p:nvSpPr>
        <p:spPr bwMode="auto"/>
        <p:txBody>
          <a:bodyPr/>
          <a:lstStyle/>
          <a:p>
            <a:pPr>
              <a:defRPr/>
            </a:pPr>
            <a:r>
              <a:rPr lang="en-GB"/>
              <a:t>© Mario Milone</a:t>
            </a:r>
            <a:endParaRPr lang="en-US"/>
          </a:p>
        </p:txBody>
      </p:sp>
      <p:sp>
        <p:nvSpPr>
          <p:cNvPr id="8" name="Slide Number Placeholder 6"/>
          <p:cNvSpPr>
            <a:spLocks noGrp="1"/>
          </p:cNvSpPr>
          <p:nvPr>
            <p:ph type="sldNum" sz="quarter" idx="12"/>
          </p:nvPr>
        </p:nvSpPr>
        <p:spPr bwMode="auto"/>
        <p:txBody>
          <a:bodyPr/>
          <a:lstStyle/>
          <a:p>
            <a:pPr>
              <a:defRPr/>
            </a:pPr>
            <a:fld id="{A6AF1B4E-90EC-4A51-B6E5-B702C054ECB0}"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4" name="Title 9"/>
          <p:cNvSpPr>
            <a:spLocks noGrp="1"/>
          </p:cNvSpPr>
          <p:nvPr>
            <p:ph type="title"/>
          </p:nvPr>
        </p:nvSpPr>
        <p:spPr bwMode="auto">
          <a:xfrm>
            <a:off x="1097280" y="286602"/>
            <a:ext cx="10058399" cy="1450756"/>
          </a:xfrm>
        </p:spPr>
        <p:txBody>
          <a:bodyPr/>
          <a:lstStyle/>
          <a:p>
            <a:pPr>
              <a:defRPr/>
            </a:pPr>
            <a:r>
              <a:rPr lang="en-US"/>
              <a:t>Click to edit Master title style</a:t>
            </a:r>
            <a:endParaRPr/>
          </a:p>
        </p:txBody>
      </p:sp>
      <p:sp>
        <p:nvSpPr>
          <p:cNvPr id="5" name="Text Placeholder 2"/>
          <p:cNvSpPr>
            <a:spLocks noGrp="1"/>
          </p:cNvSpPr>
          <p:nvPr>
            <p:ph type="body" idx="1"/>
          </p:nvPr>
        </p:nvSpPr>
        <p:spPr bwMode="auto">
          <a:xfrm>
            <a:off x="1097280" y="1846051"/>
            <a:ext cx="4937760" cy="736281"/>
          </a:xfrm>
        </p:spPr>
        <p:txBody>
          <a:bodyPr lIns="91440" rIns="91440" anchor="ctr">
            <a:normAutofit/>
          </a:bodyPr>
          <a:lstStyle>
            <a:lvl1pPr marL="0" indent="0">
              <a:buNone/>
              <a:defRPr sz="2000" b="0" cap="all">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p:cNvSpPr>
            <a:spLocks noGrp="1"/>
          </p:cNvSpPr>
          <p:nvPr>
            <p:ph sz="half" idx="2"/>
          </p:nvPr>
        </p:nvSpPr>
        <p:spPr bwMode="auto">
          <a:xfrm>
            <a:off x="1097280" y="2582334"/>
            <a:ext cx="4937760" cy="3378199"/>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Text Placeholder 4"/>
          <p:cNvSpPr>
            <a:spLocks noGrp="1"/>
          </p:cNvSpPr>
          <p:nvPr>
            <p:ph type="body" sz="quarter" idx="3"/>
          </p:nvPr>
        </p:nvSpPr>
        <p:spPr bwMode="auto">
          <a:xfrm>
            <a:off x="6217920" y="1846051"/>
            <a:ext cx="4937760" cy="736281"/>
          </a:xfrm>
        </p:spPr>
        <p:txBody>
          <a:bodyPr lIns="91440" rIns="91440" anchor="ctr">
            <a:normAutofit/>
          </a:bodyPr>
          <a:lstStyle>
            <a:lvl1pPr marL="0" indent="0">
              <a:buNone/>
              <a:defRPr sz="2000" b="0" cap="all">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p:cNvSpPr>
            <a:spLocks noGrp="1"/>
          </p:cNvSpPr>
          <p:nvPr>
            <p:ph sz="quarter" idx="4"/>
          </p:nvPr>
        </p:nvSpPr>
        <p:spPr bwMode="auto">
          <a:xfrm>
            <a:off x="6217920" y="2582334"/>
            <a:ext cx="4937760" cy="3378199"/>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 name="Footer Placeholder 7"/>
          <p:cNvSpPr>
            <a:spLocks noGrp="1"/>
          </p:cNvSpPr>
          <p:nvPr>
            <p:ph type="ftr" sz="quarter" idx="11"/>
          </p:nvPr>
        </p:nvSpPr>
        <p:spPr bwMode="auto"/>
        <p:txBody>
          <a:bodyPr/>
          <a:lstStyle/>
          <a:p>
            <a:pPr>
              <a:defRPr/>
            </a:pPr>
            <a:r>
              <a:rPr lang="en-GB"/>
              <a:t>© Mario Milone</a:t>
            </a:r>
            <a:endParaRPr lang="en-US"/>
          </a:p>
        </p:txBody>
      </p:sp>
      <p:sp>
        <p:nvSpPr>
          <p:cNvPr id="10" name="Slide Number Placeholder 8"/>
          <p:cNvSpPr>
            <a:spLocks noGrp="1"/>
          </p:cNvSpPr>
          <p:nvPr>
            <p:ph type="sldNum" sz="quarter" idx="12"/>
          </p:nvPr>
        </p:nvSpPr>
        <p:spPr bwMode="auto"/>
        <p:txBody>
          <a:bodyPr/>
          <a:lstStyle/>
          <a:p>
            <a:pPr>
              <a:defRPr/>
            </a:pPr>
            <a:fld id="{A6AF1B4E-90EC-4A51-B6E5-B702C054ECB0}"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a:p>
        </p:txBody>
      </p:sp>
      <p:sp>
        <p:nvSpPr>
          <p:cNvPr id="5" name="Footer Placeholder 3"/>
          <p:cNvSpPr>
            <a:spLocks noGrp="1"/>
          </p:cNvSpPr>
          <p:nvPr>
            <p:ph type="ftr" sz="quarter" idx="11"/>
          </p:nvPr>
        </p:nvSpPr>
        <p:spPr bwMode="auto"/>
        <p:txBody>
          <a:bodyPr/>
          <a:lstStyle/>
          <a:p>
            <a:pPr>
              <a:defRPr/>
            </a:pPr>
            <a:r>
              <a:rPr lang="en-GB"/>
              <a:t>© Mario Milone</a:t>
            </a:r>
            <a:endParaRPr lang="en-US"/>
          </a:p>
        </p:txBody>
      </p:sp>
      <p:sp>
        <p:nvSpPr>
          <p:cNvPr id="6" name="Slide Number Placeholder 4"/>
          <p:cNvSpPr>
            <a:spLocks noGrp="1"/>
          </p:cNvSpPr>
          <p:nvPr>
            <p:ph type="sldNum" sz="quarter" idx="12"/>
          </p:nvPr>
        </p:nvSpPr>
        <p:spPr bwMode="auto"/>
        <p:txBody>
          <a:bodyPr/>
          <a:lstStyle/>
          <a:p>
            <a:pPr>
              <a:defRPr/>
            </a:pPr>
            <a:fld id="{A6AF1B4E-90EC-4A51-B6E5-B702C054ECB0}"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4" name="Rectangle 4"/>
          <p:cNvSpPr/>
          <p:nvPr/>
        </p:nvSpPr>
        <p:spPr bwMode="auto">
          <a:xfrm>
            <a:off x="3174" y="6400800"/>
            <a:ext cx="12188824"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5"/>
          <p:cNvSpPr/>
          <p:nvPr/>
        </p:nvSpPr>
        <p:spPr bwMode="auto">
          <a:xfrm>
            <a:off x="14" y="6334315"/>
            <a:ext cx="1218882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Footer Placeholder 7"/>
          <p:cNvSpPr>
            <a:spLocks noGrp="1"/>
          </p:cNvSpPr>
          <p:nvPr>
            <p:ph type="ftr" sz="quarter" idx="11"/>
          </p:nvPr>
        </p:nvSpPr>
        <p:spPr bwMode="auto"/>
        <p:txBody>
          <a:bodyPr/>
          <a:lstStyle>
            <a:lvl1pPr>
              <a:defRPr>
                <a:solidFill>
                  <a:srgbClr val="FFFFFF"/>
                </a:solidFill>
              </a:defRPr>
            </a:lvl1pPr>
          </a:lstStyle>
          <a:p>
            <a:pPr>
              <a:defRPr/>
            </a:pPr>
            <a:r>
              <a:rPr lang="en-GB"/>
              <a:t>© Mario Milone</a:t>
            </a:r>
            <a:endParaRPr lang="en-US"/>
          </a:p>
        </p:txBody>
      </p:sp>
      <p:sp>
        <p:nvSpPr>
          <p:cNvPr id="7" name="Slide Number Placeholder 8"/>
          <p:cNvSpPr>
            <a:spLocks noGrp="1"/>
          </p:cNvSpPr>
          <p:nvPr>
            <p:ph type="sldNum" sz="quarter" idx="12"/>
          </p:nvPr>
        </p:nvSpPr>
        <p:spPr bwMode="auto"/>
        <p:txBody>
          <a:bodyPr/>
          <a:lstStyle/>
          <a:p>
            <a:pPr>
              <a:defRPr/>
            </a:pPr>
            <a:fld id="{A6AF1B4E-90EC-4A51-B6E5-B702C054ECB0}" type="slidenum">
              <a:rPr lang="en-US"/>
              <a:t>‹#›</a:t>
            </a:fld>
            <a:endParaRPr lang="en-US"/>
          </a:p>
        </p:txBody>
      </p:sp>
      <p:pic>
        <p:nvPicPr>
          <p:cNvPr id="8" name="Picture 9" descr="A close up of a sign&#10;&#10;Description automatically generated"/>
          <p:cNvPicPr>
            <a:picLocks noChangeAspect="1"/>
          </p:cNvPicPr>
          <p:nvPr userDrawn="1"/>
        </p:nvPicPr>
        <p:blipFill>
          <a:blip r:embed="rId2"/>
          <a:stretch/>
        </p:blipFill>
        <p:spPr bwMode="auto">
          <a:xfrm>
            <a:off x="979516" y="6442347"/>
            <a:ext cx="1496946" cy="39999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Tx" preserve="1" userDrawn="1">
  <p:cSld name="Content with Caption">
    <p:spTree>
      <p:nvGrpSpPr>
        <p:cNvPr id="1" name=""/>
        <p:cNvGrpSpPr/>
        <p:nvPr/>
      </p:nvGrpSpPr>
      <p:grpSpPr bwMode="auto">
        <a:xfrm>
          <a:off x="0" y="0"/>
          <a:ext cx="0" cy="0"/>
          <a:chOff x="0" y="0"/>
          <a:chExt cx="0" cy="0"/>
        </a:xfrm>
      </p:grpSpPr>
      <p:sp>
        <p:nvSpPr>
          <p:cNvPr id="4" name="Rectangle 7"/>
          <p:cNvSpPr/>
          <p:nvPr/>
        </p:nvSpPr>
        <p:spPr bwMode="auto">
          <a:xfrm>
            <a:off x="15" y="0"/>
            <a:ext cx="405079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p:cNvSpPr/>
          <p:nvPr/>
        </p:nvSpPr>
        <p:spPr bwMode="auto">
          <a:xfrm>
            <a:off x="4040070"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p:cNvSpPr>
            <a:spLocks noGrp="1"/>
          </p:cNvSpPr>
          <p:nvPr>
            <p:ph type="title"/>
          </p:nvPr>
        </p:nvSpPr>
        <p:spPr bwMode="auto">
          <a:xfrm>
            <a:off x="457200" y="594357"/>
            <a:ext cx="3200400" cy="2286000"/>
          </a:xfrm>
        </p:spPr>
        <p:txBody>
          <a:bodyPr anchor="b">
            <a:normAutofit/>
          </a:bodyPr>
          <a:lstStyle>
            <a:lvl1pPr>
              <a:defRPr sz="3600" b="0">
                <a:solidFill>
                  <a:srgbClr val="FFFFFF"/>
                </a:solidFill>
              </a:defRPr>
            </a:lvl1pPr>
          </a:lstStyle>
          <a:p>
            <a:pPr>
              <a:defRPr/>
            </a:pPr>
            <a:r>
              <a:rPr lang="en-US"/>
              <a:t>Click to edit Master title style</a:t>
            </a:r>
            <a:endParaRPr/>
          </a:p>
        </p:txBody>
      </p:sp>
      <p:sp>
        <p:nvSpPr>
          <p:cNvPr id="7" name="Content Placeholder 2"/>
          <p:cNvSpPr>
            <a:spLocks noGrp="1"/>
          </p:cNvSpPr>
          <p:nvPr>
            <p:ph idx="1"/>
          </p:nvPr>
        </p:nvSpPr>
        <p:spPr bwMode="auto">
          <a:xfrm>
            <a:off x="4800600" y="731520"/>
            <a:ext cx="6492240" cy="52578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Text Placeholder 3"/>
          <p:cNvSpPr>
            <a:spLocks noGrp="1"/>
          </p:cNvSpPr>
          <p:nvPr>
            <p:ph type="body" sz="half" idx="2"/>
          </p:nvPr>
        </p:nvSpPr>
        <p:spPr bwMode="auto">
          <a:xfrm>
            <a:off x="457200" y="2926080"/>
            <a:ext cx="3200400" cy="3379123"/>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9" name="Footer Placeholder 5"/>
          <p:cNvSpPr>
            <a:spLocks noGrp="1"/>
          </p:cNvSpPr>
          <p:nvPr>
            <p:ph type="ftr" sz="quarter" idx="11"/>
          </p:nvPr>
        </p:nvSpPr>
        <p:spPr bwMode="auto">
          <a:xfrm>
            <a:off x="4800600" y="6459784"/>
            <a:ext cx="4648199" cy="365124"/>
          </a:xfrm>
        </p:spPr>
        <p:txBody>
          <a:bodyPr/>
          <a:lstStyle>
            <a:lvl1pPr algn="l">
              <a:defRPr>
                <a:solidFill>
                  <a:schemeClr val="tx2"/>
                </a:solidFill>
              </a:defRPr>
            </a:lvl1pPr>
          </a:lstStyle>
          <a:p>
            <a:pPr>
              <a:defRPr/>
            </a:pPr>
            <a:r>
              <a:rPr lang="en-GB"/>
              <a:t>© Mario Milone</a:t>
            </a:r>
            <a:endParaRPr lang="en-US"/>
          </a:p>
        </p:txBody>
      </p:sp>
      <p:sp>
        <p:nvSpPr>
          <p:cNvPr id="10" name="Slide Number Placeholder 6"/>
          <p:cNvSpPr>
            <a:spLocks noGrp="1"/>
          </p:cNvSpPr>
          <p:nvPr>
            <p:ph type="sldNum" sz="quarter" idx="12"/>
          </p:nvPr>
        </p:nvSpPr>
        <p:spPr bwMode="auto"/>
        <p:txBody>
          <a:bodyPr/>
          <a:lstStyle>
            <a:lvl1pPr>
              <a:defRPr>
                <a:solidFill>
                  <a:schemeClr val="tx2"/>
                </a:solidFill>
              </a:defRPr>
            </a:lvl1pPr>
          </a:lstStyle>
          <a:p>
            <a:pPr>
              <a:defRPr/>
            </a:pPr>
            <a:fld id="{A6AF1B4E-90EC-4A51-B6E5-B702C054ECB0}"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picTx" preserve="1" userDrawn="1">
  <p:cSld name="Picture with Caption">
    <p:spTree>
      <p:nvGrpSpPr>
        <p:cNvPr id="1" name=""/>
        <p:cNvGrpSpPr/>
        <p:nvPr/>
      </p:nvGrpSpPr>
      <p:grpSpPr bwMode="auto">
        <a:xfrm>
          <a:off x="0" y="0"/>
          <a:ext cx="0" cy="0"/>
          <a:chOff x="0" y="0"/>
          <a:chExt cx="0" cy="0"/>
        </a:xfrm>
      </p:grpSpPr>
      <p:sp>
        <p:nvSpPr>
          <p:cNvPr id="4" name="Rectangle 7"/>
          <p:cNvSpPr/>
          <p:nvPr/>
        </p:nvSpPr>
        <p:spPr bwMode="auto">
          <a:xfrm>
            <a:off x="0" y="4952999"/>
            <a:ext cx="12188824" cy="1904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p:cNvSpPr/>
          <p:nvPr/>
        </p:nvSpPr>
        <p:spPr bwMode="auto">
          <a:xfrm>
            <a:off x="14" y="4915075"/>
            <a:ext cx="1218882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p:cNvSpPr>
            <a:spLocks noGrp="1"/>
          </p:cNvSpPr>
          <p:nvPr>
            <p:ph type="title"/>
          </p:nvPr>
        </p:nvSpPr>
        <p:spPr bwMode="auto">
          <a:xfrm>
            <a:off x="1097280" y="5074920"/>
            <a:ext cx="10113263" cy="822960"/>
          </a:xfrm>
        </p:spPr>
        <p:txBody>
          <a:bodyPr lIns="91440" tIns="0" rIns="91440" bIns="0" anchor="b">
            <a:noAutofit/>
          </a:bodyPr>
          <a:lstStyle>
            <a:lvl1pPr>
              <a:defRPr sz="3600" b="0">
                <a:solidFill>
                  <a:srgbClr val="FFFFFF"/>
                </a:solidFill>
              </a:defRPr>
            </a:lvl1pPr>
          </a:lstStyle>
          <a:p>
            <a:pPr>
              <a:defRPr/>
            </a:pPr>
            <a:r>
              <a:rPr lang="en-US"/>
              <a:t>Click to edit Master title style</a:t>
            </a:r>
            <a:endParaRPr/>
          </a:p>
        </p:txBody>
      </p:sp>
      <p:sp>
        <p:nvSpPr>
          <p:cNvPr id="7" name="Picture Placeholder 2"/>
          <p:cNvSpPr>
            <a:spLocks noGrp="1" noChangeAspect="1"/>
          </p:cNvSpPr>
          <p:nvPr>
            <p:ph type="pic" idx="1"/>
          </p:nvPr>
        </p:nvSpPr>
        <p:spPr bwMode="auto">
          <a:xfrm>
            <a:off x="14" y="0"/>
            <a:ext cx="12191985" cy="4915075"/>
          </a:xfrm>
          <a:prstGeom prst="rect">
            <a:avLst/>
          </a:prstGeom>
          <a:blipFill>
            <a:blip r:embed="rId2"/>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8" name="Text Placeholder 3"/>
          <p:cNvSpPr>
            <a:spLocks noGrp="1"/>
          </p:cNvSpPr>
          <p:nvPr>
            <p:ph type="body" sz="half" idx="2"/>
          </p:nvPr>
        </p:nvSpPr>
        <p:spPr bwMode="auto">
          <a:xfrm>
            <a:off x="1097280" y="5907022"/>
            <a:ext cx="10113263"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9" name="Footer Placeholder 5"/>
          <p:cNvSpPr>
            <a:spLocks noGrp="1"/>
          </p:cNvSpPr>
          <p:nvPr>
            <p:ph type="ftr" sz="quarter" idx="11"/>
          </p:nvPr>
        </p:nvSpPr>
        <p:spPr bwMode="auto"/>
        <p:txBody>
          <a:bodyPr/>
          <a:lstStyle/>
          <a:p>
            <a:pPr>
              <a:defRPr/>
            </a:pPr>
            <a:r>
              <a:rPr lang="en-GB"/>
              <a:t>© Mario Milone</a:t>
            </a:r>
            <a:endParaRPr lang="en-US"/>
          </a:p>
        </p:txBody>
      </p:sp>
      <p:sp>
        <p:nvSpPr>
          <p:cNvPr id="10" name="Slide Number Placeholder 6"/>
          <p:cNvSpPr>
            <a:spLocks noGrp="1"/>
          </p:cNvSpPr>
          <p:nvPr>
            <p:ph type="sldNum" sz="quarter" idx="12"/>
          </p:nvPr>
        </p:nvSpPr>
        <p:spPr bwMode="auto"/>
        <p:txBody>
          <a:bodyPr/>
          <a:lstStyle/>
          <a:p>
            <a:pPr>
              <a:defRPr/>
            </a:pPr>
            <a:fld id="{A6AF1B4E-90EC-4A51-B6E5-B702C054ECB0}" type="slidenum">
              <a:rPr lang="en-US"/>
              <a:t>‹#›</a:t>
            </a:fld>
            <a:endParaRPr lang="en-US"/>
          </a:p>
        </p:txBody>
      </p:sp>
      <p:pic>
        <p:nvPicPr>
          <p:cNvPr id="11" name="Picture 9" descr="A close up of a sign&#10;&#10;Description automatically generated"/>
          <p:cNvPicPr>
            <a:picLocks noChangeAspect="1"/>
          </p:cNvPicPr>
          <p:nvPr userDrawn="1"/>
        </p:nvPicPr>
        <p:blipFill>
          <a:blip r:embed="rId3"/>
          <a:stretch/>
        </p:blipFill>
        <p:spPr bwMode="auto">
          <a:xfrm>
            <a:off x="979516" y="6442347"/>
            <a:ext cx="1496946" cy="39999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Rectangle 6"/>
          <p:cNvSpPr/>
          <p:nvPr/>
        </p:nvSpPr>
        <p:spPr bwMode="auto">
          <a:xfrm>
            <a:off x="0"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5" name="Rectangle 8"/>
          <p:cNvSpPr/>
          <p:nvPr/>
        </p:nvSpPr>
        <p:spPr bwMode="auto">
          <a:xfrm>
            <a:off x="0" y="6334315"/>
            <a:ext cx="12192000" cy="65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Placeholder 1"/>
          <p:cNvSpPr>
            <a:spLocks noGrp="1"/>
          </p:cNvSpPr>
          <p:nvPr>
            <p:ph type="title"/>
          </p:nvPr>
        </p:nvSpPr>
        <p:spPr bwMode="auto">
          <a:xfrm>
            <a:off x="1097280" y="286602"/>
            <a:ext cx="10058399" cy="1450756"/>
          </a:xfrm>
          <a:prstGeom prst="rect">
            <a:avLst/>
          </a:prstGeom>
        </p:spPr>
        <p:txBody>
          <a:bodyPr vert="horz" lIns="91440" tIns="45720" rIns="91440" bIns="45720" rtlCol="0" anchor="b">
            <a:normAutofit/>
          </a:bodyPr>
          <a:lstStyle/>
          <a:p>
            <a:pPr>
              <a:defRPr/>
            </a:pPr>
            <a:r>
              <a:rPr lang="en-US"/>
              <a:t>Click to edit Master title style</a:t>
            </a:r>
            <a:endParaRPr/>
          </a:p>
        </p:txBody>
      </p:sp>
      <p:sp>
        <p:nvSpPr>
          <p:cNvPr id="7" name="Text Placeholder 2"/>
          <p:cNvSpPr>
            <a:spLocks noGrp="1"/>
          </p:cNvSpPr>
          <p:nvPr>
            <p:ph type="body" idx="1"/>
          </p:nvPr>
        </p:nvSpPr>
        <p:spPr bwMode="auto">
          <a:xfrm>
            <a:off x="1097280" y="1845733"/>
            <a:ext cx="10058399" cy="4023360"/>
          </a:xfrm>
          <a:prstGeom prst="rect">
            <a:avLst/>
          </a:prstGeom>
        </p:spPr>
        <p:txBody>
          <a:bodyPr vert="horz" lIns="0" tIns="45720" rIns="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4"/>
          <p:cNvSpPr>
            <a:spLocks noGrp="1"/>
          </p:cNvSpPr>
          <p:nvPr>
            <p:ph type="ftr" sz="quarter" idx="3"/>
          </p:nvPr>
        </p:nvSpPr>
        <p:spPr bwMode="auto">
          <a:xfrm>
            <a:off x="3686184" y="6459784"/>
            <a:ext cx="4822802" cy="365124"/>
          </a:xfrm>
          <a:prstGeom prst="rect">
            <a:avLst/>
          </a:prstGeom>
        </p:spPr>
        <p:txBody>
          <a:bodyPr vert="horz" lIns="91440" tIns="45720" rIns="91440" bIns="45720" rtlCol="0" anchor="ctr"/>
          <a:lstStyle>
            <a:lvl1pPr algn="ctr">
              <a:defRPr sz="900" cap="none">
                <a:solidFill>
                  <a:srgbClr val="FFFFFF"/>
                </a:solidFill>
              </a:defRPr>
            </a:lvl1pPr>
          </a:lstStyle>
          <a:p>
            <a:pPr>
              <a:defRPr/>
            </a:pPr>
            <a:r>
              <a:rPr lang="en-GB"/>
              <a:t>© Mario Milone</a:t>
            </a:r>
            <a:endParaRPr lang="en-US"/>
          </a:p>
        </p:txBody>
      </p:sp>
      <p:sp>
        <p:nvSpPr>
          <p:cNvPr id="9" name="Slide Number Placeholder 5"/>
          <p:cNvSpPr>
            <a:spLocks noGrp="1"/>
          </p:cNvSpPr>
          <p:nvPr>
            <p:ph type="sldNum" sz="quarter" idx="4"/>
          </p:nvPr>
        </p:nvSpPr>
        <p:spPr bwMode="auto">
          <a:xfrm>
            <a:off x="9900457" y="6459784"/>
            <a:ext cx="1312024" cy="365124"/>
          </a:xfrm>
          <a:prstGeom prst="rect">
            <a:avLst/>
          </a:prstGeom>
        </p:spPr>
        <p:txBody>
          <a:bodyPr vert="horz" lIns="91440" tIns="45720" rIns="91440" bIns="45720" rtlCol="0" anchor="ctr"/>
          <a:lstStyle>
            <a:lvl1pPr algn="r">
              <a:defRPr sz="1050">
                <a:solidFill>
                  <a:srgbClr val="FFFFFF"/>
                </a:solidFill>
              </a:defRPr>
            </a:lvl1pPr>
          </a:lstStyle>
          <a:p>
            <a:pPr>
              <a:defRPr/>
            </a:pPr>
            <a:fld id="{A6AF1B4E-90EC-4A51-B6E5-B702C054ECB0}" type="slidenum">
              <a:rPr lang="en-US"/>
              <a:t>‹#›</a:t>
            </a:fld>
            <a:endParaRPr lang="en-US"/>
          </a:p>
        </p:txBody>
      </p:sp>
      <p:cxnSp>
        <p:nvCxnSpPr>
          <p:cNvPr id="10" name="Straight Connector 9"/>
          <p:cNvCxnSpPr>
            <a:cxnSpLocks/>
          </p:cNvCxnSpPr>
          <p:nvPr/>
        </p:nvCxnSpPr>
        <p:spPr bwMode="auto">
          <a:xfrm>
            <a:off x="1193531" y="1737844"/>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p:cNvPicPr>
            <a:picLocks noChangeAspect="1"/>
          </p:cNvPicPr>
          <p:nvPr userDrawn="1"/>
        </p:nvPicPr>
        <p:blipFill>
          <a:blip r:embed="rId13"/>
          <a:stretch/>
        </p:blipFill>
        <p:spPr bwMode="auto">
          <a:xfrm>
            <a:off x="979516" y="6442347"/>
            <a:ext cx="1496946" cy="39999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a:lnSpc>
          <a:spcPct val="85000"/>
        </a:lnSpc>
        <a:spcBef>
          <a:spcPts val="0"/>
        </a:spcBef>
        <a:buNone/>
        <a:defRPr sz="4800" spc="-50">
          <a:solidFill>
            <a:schemeClr val="tx1">
              <a:lumMod val="75000"/>
              <a:lumOff val="25000"/>
            </a:schemeClr>
          </a:solidFill>
          <a:latin typeface="+mj-lt"/>
          <a:ea typeface="+mj-ea"/>
          <a:cs typeface="+mj-cs"/>
        </a:defRPr>
      </a:lvl1pPr>
    </p:titleStyle>
    <p:bodyStyle>
      <a:lvl1pPr marL="91440" indent="-91440" algn="l" defTabSz="914400">
        <a:lnSpc>
          <a:spcPct val="90000"/>
        </a:lnSpc>
        <a:spcBef>
          <a:spcPts val="1200"/>
        </a:spcBef>
        <a:spcAft>
          <a:spcPts val="200"/>
        </a:spcAft>
        <a:buClr>
          <a:schemeClr val="accent1"/>
        </a:buClr>
        <a:buSzPct val="100000"/>
        <a:buFont typeface="Calibri"/>
        <a:buChar char=" "/>
        <a:defRPr sz="2000">
          <a:solidFill>
            <a:schemeClr val="tx1">
              <a:lumMod val="75000"/>
              <a:lumOff val="25000"/>
            </a:schemeClr>
          </a:solidFill>
          <a:latin typeface="Calibri Light"/>
          <a:ea typeface="+mn-ea"/>
          <a:cs typeface="+mn-cs"/>
        </a:defRPr>
      </a:lvl1pPr>
      <a:lvl2pPr marL="384048" indent="-182880" algn="l" defTabSz="914400">
        <a:lnSpc>
          <a:spcPct val="90000"/>
        </a:lnSpc>
        <a:spcBef>
          <a:spcPts val="200"/>
        </a:spcBef>
        <a:spcAft>
          <a:spcPts val="400"/>
        </a:spcAft>
        <a:buClr>
          <a:schemeClr val="accent1"/>
        </a:buClr>
        <a:buFont typeface="Arial"/>
        <a:buChar char="•"/>
        <a:defRPr sz="1800">
          <a:solidFill>
            <a:schemeClr val="tx1">
              <a:lumMod val="75000"/>
              <a:lumOff val="25000"/>
            </a:schemeClr>
          </a:solidFill>
          <a:latin typeface="Calibri Light"/>
          <a:ea typeface="+mn-ea"/>
          <a:cs typeface="+mn-cs"/>
        </a:defRPr>
      </a:lvl2pPr>
      <a:lvl3pPr marL="566928" indent="-182880" algn="l" defTabSz="914400">
        <a:lnSpc>
          <a:spcPct val="90000"/>
        </a:lnSpc>
        <a:spcBef>
          <a:spcPts val="200"/>
        </a:spcBef>
        <a:spcAft>
          <a:spcPts val="400"/>
        </a:spcAft>
        <a:buClr>
          <a:schemeClr val="accent1"/>
        </a:buClr>
        <a:buFont typeface="Arial"/>
        <a:buChar char="•"/>
        <a:defRPr sz="1400">
          <a:solidFill>
            <a:schemeClr val="tx1">
              <a:lumMod val="75000"/>
              <a:lumOff val="25000"/>
            </a:schemeClr>
          </a:solidFill>
          <a:latin typeface="Calibri Light"/>
          <a:ea typeface="+mn-ea"/>
          <a:cs typeface="+mn-cs"/>
        </a:defRPr>
      </a:lvl3pPr>
      <a:lvl4pPr marL="749808" indent="-182880" algn="l" defTabSz="914400">
        <a:lnSpc>
          <a:spcPct val="90000"/>
        </a:lnSpc>
        <a:spcBef>
          <a:spcPts val="200"/>
        </a:spcBef>
        <a:spcAft>
          <a:spcPts val="400"/>
        </a:spcAft>
        <a:buClr>
          <a:schemeClr val="accent1"/>
        </a:buClr>
        <a:buFont typeface="Arial"/>
        <a:buChar char="•"/>
        <a:defRPr sz="1400">
          <a:solidFill>
            <a:schemeClr val="tx1">
              <a:lumMod val="75000"/>
              <a:lumOff val="25000"/>
            </a:schemeClr>
          </a:solidFill>
          <a:latin typeface="Calibri Light"/>
          <a:ea typeface="+mn-ea"/>
          <a:cs typeface="+mn-cs"/>
        </a:defRPr>
      </a:lvl4pPr>
      <a:lvl5pPr marL="932688" indent="-182880" algn="l" defTabSz="914400">
        <a:lnSpc>
          <a:spcPct val="90000"/>
        </a:lnSpc>
        <a:spcBef>
          <a:spcPts val="200"/>
        </a:spcBef>
        <a:spcAft>
          <a:spcPts val="400"/>
        </a:spcAft>
        <a:buClr>
          <a:schemeClr val="accent1"/>
        </a:buClr>
        <a:buFont typeface="Arial"/>
        <a:buChar char="•"/>
        <a:defRPr sz="1400">
          <a:solidFill>
            <a:schemeClr val="tx1">
              <a:lumMod val="75000"/>
              <a:lumOff val="25000"/>
            </a:schemeClr>
          </a:solidFill>
          <a:latin typeface="Calibri Light"/>
          <a:ea typeface="+mn-ea"/>
          <a:cs typeface="+mn-cs"/>
        </a:defRPr>
      </a:lvl5pPr>
      <a:lvl6pPr marL="11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6pPr>
      <a:lvl7pPr marL="13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7pPr>
      <a:lvl8pPr marL="15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8pPr>
      <a:lvl9pPr marL="17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633999" y="4550229"/>
            <a:ext cx="10909073" cy="1057655"/>
          </a:xfrm>
        </p:spPr>
        <p:txBody>
          <a:bodyPr>
            <a:normAutofit fontScale="90000"/>
          </a:bodyPr>
          <a:lstStyle/>
          <a:p>
            <a:pPr>
              <a:defRPr/>
            </a:pPr>
            <a:r>
              <a:rPr lang="en-US" sz="4300">
                <a:cs typeface="Segoe UI"/>
              </a:rPr>
              <a:t>Strategic Cost Management</a:t>
            </a:r>
            <a:br>
              <a:rPr lang="en-US" sz="4300">
                <a:cs typeface="Segoe UI"/>
              </a:rPr>
            </a:br>
            <a:r>
              <a:rPr lang="en-US" sz="4300">
                <a:cs typeface="Segoe UI"/>
              </a:rPr>
              <a:t>&amp; New Technologies</a:t>
            </a:r>
            <a:endParaRPr sz="7200"/>
          </a:p>
        </p:txBody>
      </p:sp>
      <p:sp>
        <p:nvSpPr>
          <p:cNvPr id="5" name="Subtitle 2"/>
          <p:cNvSpPr>
            <a:spLocks noGrp="1"/>
          </p:cNvSpPr>
          <p:nvPr>
            <p:ph type="subTitle" idx="1"/>
          </p:nvPr>
        </p:nvSpPr>
        <p:spPr bwMode="auto">
          <a:xfrm>
            <a:off x="633999" y="5727515"/>
            <a:ext cx="10925101" cy="515476"/>
          </a:xfrm>
        </p:spPr>
        <p:txBody>
          <a:bodyPr/>
          <a:lstStyle/>
          <a:p>
            <a:pPr>
              <a:defRPr/>
            </a:pPr>
            <a:r>
              <a:rPr lang="en-GB" sz="2000" cap="none">
                <a:solidFill>
                  <a:schemeClr val="tx1">
                    <a:lumMod val="85000"/>
                    <a:lumOff val="15000"/>
                  </a:schemeClr>
                </a:solidFill>
              </a:rPr>
              <a:t>Prof. Mario Milone								MGT(P)495</a:t>
            </a:r>
            <a:endParaRPr/>
          </a:p>
        </p:txBody>
      </p:sp>
      <p:pic>
        <p:nvPicPr>
          <p:cNvPr id="6" name="Graphic 6" descr="Head with gears"/>
          <p:cNvPicPr>
            <a:picLocks noChangeAspect="1"/>
          </p:cNvPicPr>
          <p:nvPr/>
        </p:nvPicPr>
        <p:blipFill>
          <a:blip r:embed="rId2"/>
          <a:stretch/>
        </p:blipFill>
        <p:spPr bwMode="auto">
          <a:xfrm>
            <a:off x="635458" y="1199004"/>
            <a:ext cx="2484888" cy="2484888"/>
          </a:xfrm>
          <a:prstGeom prst="rect">
            <a:avLst/>
          </a:prstGeom>
        </p:spPr>
      </p:pic>
      <p:pic>
        <p:nvPicPr>
          <p:cNvPr id="7" name="Graphic 4" descr="Database"/>
          <p:cNvPicPr>
            <a:picLocks noChangeAspect="1"/>
          </p:cNvPicPr>
          <p:nvPr/>
        </p:nvPicPr>
        <p:blipFill>
          <a:blip r:embed="rId3"/>
          <a:stretch/>
        </p:blipFill>
        <p:spPr bwMode="auto">
          <a:xfrm>
            <a:off x="3436064" y="1203042"/>
            <a:ext cx="2476811" cy="2476811"/>
          </a:xfrm>
          <a:prstGeom prst="rect">
            <a:avLst/>
          </a:prstGeom>
        </p:spPr>
      </p:pic>
      <p:pic>
        <p:nvPicPr>
          <p:cNvPr id="8" name="Graphic 8" descr="Statistics"/>
          <p:cNvPicPr>
            <a:picLocks noChangeAspect="1"/>
          </p:cNvPicPr>
          <p:nvPr/>
        </p:nvPicPr>
        <p:blipFill>
          <a:blip r:embed="rId4"/>
          <a:stretch/>
        </p:blipFill>
        <p:spPr bwMode="auto">
          <a:xfrm>
            <a:off x="6228593" y="1185940"/>
            <a:ext cx="2511016" cy="2511016"/>
          </a:xfrm>
          <a:prstGeom prst="rect">
            <a:avLst/>
          </a:prstGeom>
        </p:spPr>
      </p:pic>
      <p:pic>
        <p:nvPicPr>
          <p:cNvPr id="9" name="Graphic 10" descr="Decision chart"/>
          <p:cNvPicPr>
            <a:picLocks noChangeAspect="1"/>
          </p:cNvPicPr>
          <p:nvPr/>
        </p:nvPicPr>
        <p:blipFill>
          <a:blip r:embed="rId5"/>
          <a:stretch/>
        </p:blipFill>
        <p:spPr bwMode="auto">
          <a:xfrm>
            <a:off x="9055327" y="1197575"/>
            <a:ext cx="2487746" cy="2487746"/>
          </a:xfrm>
          <a:prstGeom prst="rect">
            <a:avLst/>
          </a:prstGeom>
        </p:spPr>
      </p:pic>
      <p:pic>
        <p:nvPicPr>
          <p:cNvPr id="10" name="Picture 12" descr="A close up of a sign&#10;&#10;Description automatically generated"/>
          <p:cNvPicPr>
            <a:picLocks noChangeAspect="1"/>
          </p:cNvPicPr>
          <p:nvPr/>
        </p:nvPicPr>
        <p:blipFill>
          <a:blip r:embed="rId6"/>
          <a:stretch/>
        </p:blipFill>
        <p:spPr bwMode="auto">
          <a:xfrm>
            <a:off x="8405848" y="4657913"/>
            <a:ext cx="3152153" cy="842285"/>
          </a:xfrm>
          <a:prstGeom prst="rect">
            <a:avLst/>
          </a:prstGeom>
        </p:spPr>
      </p:pic>
      <p:sp>
        <p:nvSpPr>
          <p:cNvPr id="11" name="Footer Placeholder 3"/>
          <p:cNvSpPr>
            <a:spLocks noGrp="1"/>
          </p:cNvSpPr>
          <p:nvPr>
            <p:ph type="ftr" sz="quarter" idx="11"/>
          </p:nvPr>
        </p:nvSpPr>
        <p:spPr bwMode="auto"/>
        <p:txBody>
          <a:bodyPr/>
          <a:lstStyle/>
          <a:p>
            <a:pPr>
              <a:defRPr/>
            </a:pPr>
            <a:r>
              <a:rPr lang="en-US"/>
              <a:t>© Mario Milone</a:t>
            </a:r>
            <a:endParaRPr/>
          </a:p>
        </p:txBody>
      </p:sp>
      <p:sp>
        <p:nvSpPr>
          <p:cNvPr id="12" name="Slide Number Placeholder 5"/>
          <p:cNvSpPr>
            <a:spLocks noGrp="1"/>
          </p:cNvSpPr>
          <p:nvPr>
            <p:ph type="sldNum" sz="quarter" idx="12"/>
          </p:nvPr>
        </p:nvSpPr>
        <p:spPr bwMode="auto"/>
        <p:txBody>
          <a:bodyPr/>
          <a:lstStyle/>
          <a:p>
            <a:pPr>
              <a:defRPr/>
            </a:pPr>
            <a:fld id="{A6AF1B4E-90EC-4A51-B6E5-B702C054ECB0}" type="slidenum">
              <a:rPr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The latest trend: 2010 -</a:t>
            </a:r>
          </a:p>
        </p:txBody>
      </p:sp>
      <p:sp>
        <p:nvSpPr>
          <p:cNvPr id="5" name="Content Placeholder 2"/>
          <p:cNvSpPr>
            <a:spLocks noGrp="1"/>
          </p:cNvSpPr>
          <p:nvPr>
            <p:ph idx="1"/>
          </p:nvPr>
        </p:nvSpPr>
        <p:spPr bwMode="auto">
          <a:xfrm>
            <a:off x="3235678" y="1845732"/>
            <a:ext cx="7920000" cy="4024800"/>
          </a:xfrm>
        </p:spPr>
        <p:txBody>
          <a:bodyPr vertOverflow="overflow" horzOverflow="clip" vert="horz" wrap="square" lIns="0" tIns="45720" rIns="0" bIns="45720" numCol="1" spcCol="0" rtlCol="0" fromWordArt="0" anchor="ctr" anchorCtr="0" forceAA="0" compatLnSpc="0">
            <a:normAutofit/>
          </a:bodyPr>
          <a:lstStyle/>
          <a:p>
            <a:pPr algn="just">
              <a:defRPr/>
            </a:pPr>
            <a:r>
              <a:rPr lang="en-US" sz="2000" b="0" i="0" u="none" strike="noStrike" cap="none" spc="0">
                <a:solidFill>
                  <a:schemeClr val="tx1">
                    <a:lumMod val="75000"/>
                    <a:lumOff val="25000"/>
                  </a:schemeClr>
                </a:solidFill>
                <a:latin typeface="Calibri Light"/>
                <a:ea typeface="Calibri Light"/>
                <a:cs typeface="Calibri Light"/>
              </a:rPr>
              <a:t>APPLE and Tesla are two of the world’s most talked-about companies. They are also two of the most vertically integrated. Apple not only writes much of its own software, but designs its own chips and runs its own shops. Tesla makes 80% of its electric cars and sells them directly to its customers. It is also constructing a network of service stations and building the world’s biggest battery factory, in the Nevada desert.</a:t>
            </a:r>
            <a:endParaRPr sz="2000">
              <a:latin typeface="Calibri Light"/>
              <a:ea typeface="Calibri Light"/>
              <a:cs typeface="Calibri Light"/>
            </a:endParaRPr>
          </a:p>
          <a:p>
            <a:pPr algn="just">
              <a:defRPr/>
            </a:pPr>
            <a:endParaRPr sz="2000">
              <a:latin typeface="Calibri Light"/>
              <a:ea typeface="Calibri Light"/>
              <a:cs typeface="Calibri Light"/>
            </a:endParaRPr>
          </a:p>
          <a:p>
            <a:pPr algn="just">
              <a:defRPr/>
            </a:pPr>
            <a:r>
              <a:rPr lang="en-US" sz="2000" b="0" i="0" u="none" strike="noStrike" cap="none" spc="0">
                <a:solidFill>
                  <a:schemeClr val="tx1">
                    <a:lumMod val="75000"/>
                    <a:lumOff val="25000"/>
                  </a:schemeClr>
                </a:solidFill>
                <a:latin typeface="Calibri Light"/>
                <a:ea typeface="Calibri Light"/>
                <a:cs typeface="Calibri Light"/>
              </a:rPr>
              <a:t>Elon Musk’s SpaceX believes the key to innovation and dramatically lower costs is to do as much as possible in-house and avoid the unwieldy multilayer supply chains and “cost-plus” billing used by its competitors. It builds everything from components to its rocket engines in-house at an integrated manufacturing facility in Los Angeles.</a:t>
            </a:r>
            <a:endParaRPr sz="2000">
              <a:latin typeface="Calibri Light"/>
              <a:ea typeface="Calibri Light"/>
              <a:cs typeface="Calibri Light"/>
            </a:endParaRP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DEF6D08E-61CC-01E9-4F8F-921A36B12842}" type="slidenum">
              <a:rPr lang="en-US"/>
              <a:t>10</a:t>
            </a:fld>
            <a:endParaRPr lang="en-US"/>
          </a:p>
        </p:txBody>
      </p:sp>
      <p:pic>
        <p:nvPicPr>
          <p:cNvPr id="8" name="Picture 7"/>
          <p:cNvPicPr/>
          <p:nvPr/>
        </p:nvPicPr>
        <p:blipFill>
          <a:blip r:embed="rId2"/>
          <a:srcRect l="23271" r="39539" b="1643"/>
          <a:stretch/>
        </p:blipFill>
        <p:spPr bwMode="auto">
          <a:xfrm>
            <a:off x="1098000" y="2673732"/>
            <a:ext cx="1620000" cy="3150000"/>
          </a:xfrm>
          <a:prstGeom prst="rect">
            <a:avLst/>
          </a:prstGeom>
        </p:spPr>
      </p:pic>
      <p:pic>
        <p:nvPicPr>
          <p:cNvPr id="9" name="Picture 9"/>
          <p:cNvPicPr>
            <a:picLocks noChangeAspect="1"/>
          </p:cNvPicPr>
          <p:nvPr/>
        </p:nvPicPr>
        <p:blipFill>
          <a:blip r:embed="rId3"/>
          <a:stretch/>
        </p:blipFill>
        <p:spPr bwMode="auto">
          <a:xfrm>
            <a:off x="1098000" y="1845732"/>
            <a:ext cx="1620000" cy="82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lgn="ctr">
              <a:defRPr/>
            </a:pPr>
            <a:r>
              <a:rPr lang="en-US" sz="4800" b="0" i="0" u="none" strike="noStrike" cap="none" spc="-49">
                <a:solidFill>
                  <a:schemeClr val="tx1">
                    <a:lumMod val="75000"/>
                    <a:lumOff val="25000"/>
                  </a:schemeClr>
                </a:solidFill>
                <a:latin typeface="+mj-lt"/>
                <a:ea typeface="+mj-ea"/>
                <a:cs typeface="+mj-cs"/>
              </a:rPr>
              <a:t>Simplicity and well integrated products command a premium</a:t>
            </a:r>
            <a:endParaRPr/>
          </a:p>
        </p:txBody>
      </p:sp>
      <p:sp>
        <p:nvSpPr>
          <p:cNvPr id="5" name="Content Placeholder 2"/>
          <p:cNvSpPr>
            <a:spLocks noGrp="1"/>
          </p:cNvSpPr>
          <p:nvPr>
            <p:ph idx="1"/>
          </p:nvPr>
        </p:nvSpPr>
        <p:spPr bwMode="auto">
          <a:xfrm>
            <a:off x="3235678" y="1845732"/>
            <a:ext cx="7920000" cy="4024800"/>
          </a:xfrm>
        </p:spPr>
        <p:txBody>
          <a:bodyPr vertOverflow="overflow" horzOverflow="clip" vert="horz" wrap="square" lIns="0" tIns="45720" rIns="0" bIns="45720" numCol="1" spcCol="0" rtlCol="0" fromWordArt="0" anchor="ctr" anchorCtr="0" forceAA="0" compatLnSpc="0">
            <a:normAutofit/>
          </a:bodyPr>
          <a:lstStyle/>
          <a:p>
            <a:pPr algn="just">
              <a:defRPr/>
            </a:pPr>
            <a:r>
              <a:rPr lang="en-US" sz="2000" b="0" i="0" u="none" strike="noStrike" cap="none" spc="0">
                <a:solidFill>
                  <a:schemeClr val="tx1">
                    <a:lumMod val="75000"/>
                    <a:lumOff val="25000"/>
                  </a:schemeClr>
                </a:solidFill>
                <a:latin typeface="Calibri Light"/>
                <a:ea typeface="+mn-ea"/>
                <a:cs typeface="+mn-cs"/>
              </a:rPr>
              <a:t>Reasons for the reversal abound, but five stand out. </a:t>
            </a:r>
            <a:r>
              <a:rPr lang="en-US" sz="2000" b="0" i="0" u="none" strike="noStrike" cap="none" spc="0">
                <a:solidFill>
                  <a:srgbClr val="FF0000"/>
                </a:solidFill>
                <a:latin typeface="Calibri Light"/>
                <a:ea typeface="+mn-ea"/>
                <a:cs typeface="+mn-cs"/>
              </a:rPr>
              <a:t>The most important is simplicity</a:t>
            </a:r>
            <a:r>
              <a:rPr lang="en-US" sz="2000" b="0" i="0" u="none" strike="noStrike" cap="none" spc="0">
                <a:solidFill>
                  <a:schemeClr val="tx1">
                    <a:lumMod val="75000"/>
                    <a:lumOff val="25000"/>
                  </a:schemeClr>
                </a:solidFill>
                <a:latin typeface="Calibri Light"/>
                <a:ea typeface="+mn-ea"/>
                <a:cs typeface="+mn-cs"/>
              </a:rPr>
              <a:t>. Consumers are willing to pay a premium for well-integrated products that do not force them to deal with different suppliers or land them with components that do not talk to each other. They want to be able simply to press a button and let the machine to the rest. This is largely why Apple opted for integration, as did Nest, a maker of wireless thermostats.</a:t>
            </a:r>
            <a:endParaRP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8168471C-58EE-EB69-C73B-BDA9537E6B3B}" type="slidenum">
              <a:rPr lang="en-US"/>
              <a:t>11</a:t>
            </a:fld>
            <a:endParaRPr lang="en-US"/>
          </a:p>
        </p:txBody>
      </p:sp>
      <p:pic>
        <p:nvPicPr>
          <p:cNvPr id="8" name="Picture 7"/>
          <p:cNvPicPr/>
          <p:nvPr/>
        </p:nvPicPr>
        <p:blipFill>
          <a:blip r:embed="rId2"/>
          <a:srcRect l="23271" r="39539" b="1643"/>
          <a:stretch/>
        </p:blipFill>
        <p:spPr bwMode="auto">
          <a:xfrm>
            <a:off x="1098000" y="2673732"/>
            <a:ext cx="1620000" cy="3150000"/>
          </a:xfrm>
          <a:prstGeom prst="rect">
            <a:avLst/>
          </a:prstGeom>
        </p:spPr>
      </p:pic>
      <p:pic>
        <p:nvPicPr>
          <p:cNvPr id="9" name="Picture 9"/>
          <p:cNvPicPr>
            <a:picLocks noChangeAspect="1"/>
          </p:cNvPicPr>
          <p:nvPr/>
        </p:nvPicPr>
        <p:blipFill>
          <a:blip r:embed="rId3"/>
          <a:stretch/>
        </p:blipFill>
        <p:spPr bwMode="auto">
          <a:xfrm>
            <a:off x="1098000" y="1845732"/>
            <a:ext cx="1620000" cy="82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lgn="ctr">
              <a:defRPr/>
            </a:pPr>
            <a:r>
              <a:rPr lang="en-US" sz="4800" b="0" i="0" u="none" strike="noStrike" cap="none" spc="-49">
                <a:solidFill>
                  <a:schemeClr val="tx1">
                    <a:lumMod val="75000"/>
                    <a:lumOff val="25000"/>
                  </a:schemeClr>
                </a:solidFill>
                <a:latin typeface="+mj-lt"/>
                <a:ea typeface="+mj-ea"/>
                <a:cs typeface="+mj-cs"/>
              </a:rPr>
              <a:t>If you are at the tech frontier, you may find no suppliers</a:t>
            </a:r>
            <a:endParaRPr/>
          </a:p>
        </p:txBody>
      </p:sp>
      <p:sp>
        <p:nvSpPr>
          <p:cNvPr id="5" name="Content Placeholder 2"/>
          <p:cNvSpPr>
            <a:spLocks noGrp="1"/>
          </p:cNvSpPr>
          <p:nvPr>
            <p:ph idx="1"/>
          </p:nvPr>
        </p:nvSpPr>
        <p:spPr bwMode="auto">
          <a:xfrm>
            <a:off x="3235678" y="1845732"/>
            <a:ext cx="7920000" cy="4024800"/>
          </a:xfrm>
        </p:spPr>
        <p:txBody>
          <a:bodyPr vertOverflow="overflow" horzOverflow="clip" vert="horz" wrap="square" lIns="0" tIns="45720" rIns="0" bIns="45720" numCol="1" spcCol="0" rtlCol="0" fromWordArt="0" anchor="ctr" anchorCtr="0" forceAA="0" compatLnSpc="0">
            <a:normAutofit/>
          </a:bodyPr>
          <a:lstStyle/>
          <a:p>
            <a:pPr algn="just">
              <a:defRPr/>
            </a:pPr>
            <a:r>
              <a:rPr lang="en-US" sz="2000" b="0" i="0" u="none" strike="noStrike" cap="none" spc="0">
                <a:solidFill>
                  <a:schemeClr val="tx1">
                    <a:lumMod val="75000"/>
                    <a:lumOff val="25000"/>
                  </a:schemeClr>
                </a:solidFill>
                <a:latin typeface="Calibri Light"/>
                <a:ea typeface="+mn-ea"/>
                <a:cs typeface="+mn-cs"/>
              </a:rPr>
              <a:t>A second reason is that firms </a:t>
            </a:r>
            <a:r>
              <a:rPr lang="en-US" sz="2000" b="0" i="0" u="none" strike="noStrike" cap="none" spc="0">
                <a:solidFill>
                  <a:srgbClr val="FF0000"/>
                </a:solidFill>
                <a:latin typeface="Calibri Light"/>
                <a:ea typeface="+mn-ea"/>
                <a:cs typeface="+mn-cs"/>
              </a:rPr>
              <a:t>operating on the technological frontier </a:t>
            </a:r>
            <a:r>
              <a:rPr lang="en-US" sz="2000" b="0" i="0" u="none" strike="noStrike" cap="none" spc="0">
                <a:solidFill>
                  <a:schemeClr val="tx1">
                    <a:lumMod val="75000"/>
                    <a:lumOff val="25000"/>
                  </a:schemeClr>
                </a:solidFill>
                <a:latin typeface="Calibri Light"/>
                <a:ea typeface="+mn-ea"/>
                <a:cs typeface="+mn-cs"/>
              </a:rPr>
              <a:t>often find it more efficient to do things in-house. Companies that are inventing the future frequently have no choice but to pour money into new ventures rather than buy components off the shelf. This explains Tesla’s “gigafactory” for batteries: their availability is the biggest constraint on the firm’s growth.</a:t>
            </a:r>
            <a:endParaRP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6B59A1F2-BF37-E323-369D-053831BB4404}" type="slidenum">
              <a:rPr lang="en-US"/>
              <a:t>12</a:t>
            </a:fld>
            <a:endParaRPr lang="en-US"/>
          </a:p>
        </p:txBody>
      </p:sp>
      <p:pic>
        <p:nvPicPr>
          <p:cNvPr id="8" name="Picture 7"/>
          <p:cNvPicPr/>
          <p:nvPr/>
        </p:nvPicPr>
        <p:blipFill>
          <a:blip r:embed="rId2"/>
          <a:srcRect l="23271" r="39539" b="1643"/>
          <a:stretch/>
        </p:blipFill>
        <p:spPr bwMode="auto">
          <a:xfrm>
            <a:off x="1098000" y="2673732"/>
            <a:ext cx="1620000" cy="3150000"/>
          </a:xfrm>
          <a:prstGeom prst="rect">
            <a:avLst/>
          </a:prstGeom>
        </p:spPr>
      </p:pic>
      <p:pic>
        <p:nvPicPr>
          <p:cNvPr id="9" name="Picture 9"/>
          <p:cNvPicPr>
            <a:picLocks noChangeAspect="1"/>
          </p:cNvPicPr>
          <p:nvPr/>
        </p:nvPicPr>
        <p:blipFill>
          <a:blip r:embed="rId3"/>
          <a:stretch/>
        </p:blipFill>
        <p:spPr bwMode="auto">
          <a:xfrm>
            <a:off x="1098000" y="1845732"/>
            <a:ext cx="1620000" cy="82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lgn="ctr">
              <a:defRPr/>
            </a:pPr>
            <a:r>
              <a:t>Speed</a:t>
            </a:r>
          </a:p>
        </p:txBody>
      </p:sp>
      <p:sp>
        <p:nvSpPr>
          <p:cNvPr id="5" name="Content Placeholder 2"/>
          <p:cNvSpPr>
            <a:spLocks noGrp="1"/>
          </p:cNvSpPr>
          <p:nvPr>
            <p:ph idx="1"/>
          </p:nvPr>
        </p:nvSpPr>
        <p:spPr bwMode="auto">
          <a:xfrm>
            <a:off x="3235678" y="1845732"/>
            <a:ext cx="7920000" cy="4024800"/>
          </a:xfrm>
        </p:spPr>
        <p:txBody>
          <a:bodyPr vertOverflow="overflow" horzOverflow="clip" vert="horz" wrap="square" lIns="0" tIns="45720" rIns="0" bIns="45720" numCol="1" spcCol="0" rtlCol="0" fromWordArt="0" anchor="ctr" anchorCtr="0" forceAA="0" compatLnSpc="0">
            <a:normAutofit/>
          </a:bodyPr>
          <a:lstStyle/>
          <a:p>
            <a:pPr algn="just">
              <a:defRPr/>
            </a:pPr>
            <a:r>
              <a:rPr lang="en-US" sz="2000" b="0" i="0" u="none" strike="noStrike" cap="none" spc="0">
                <a:solidFill>
                  <a:srgbClr val="FF0000"/>
                </a:solidFill>
                <a:latin typeface="Calibri Light"/>
                <a:ea typeface="+mn-ea"/>
                <a:cs typeface="+mn-cs"/>
              </a:rPr>
              <a:t>Choice is reinforced by speed</a:t>
            </a:r>
            <a:r>
              <a:rPr lang="en-US" sz="2000" b="0" i="0" u="none" strike="noStrike" cap="none" spc="0">
                <a:solidFill>
                  <a:schemeClr val="tx1">
                    <a:lumMod val="75000"/>
                    <a:lumOff val="25000"/>
                  </a:schemeClr>
                </a:solidFill>
                <a:latin typeface="Calibri Light"/>
                <a:ea typeface="+mn-ea"/>
                <a:cs typeface="+mn-cs"/>
              </a:rPr>
              <a:t>: fashion brands such as Spain’s Zara have resisted contracting out everything. Instead, they operate their own clothes factories, employ their own designers and run their own shops. This gives them a big advantage: they can turn the latest trend into new product, often in small batches, and have it in stores in a couple of weeks. Less vertically integrated brands such as Gap and American Apparel find they are stuck with yesterday’s creations because they cannot get supply chains to produce new wares quickly.</a:t>
            </a:r>
            <a:endParaRP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E5664932-313A-AF8C-2768-27689D90A033}" type="slidenum">
              <a:rPr lang="en-US"/>
              <a:t>13</a:t>
            </a:fld>
            <a:endParaRPr lang="en-US"/>
          </a:p>
        </p:txBody>
      </p:sp>
      <p:pic>
        <p:nvPicPr>
          <p:cNvPr id="8" name="Picture 7"/>
          <p:cNvPicPr/>
          <p:nvPr/>
        </p:nvPicPr>
        <p:blipFill>
          <a:blip r:embed="rId2"/>
          <a:srcRect l="23271" r="39539" b="1643"/>
          <a:stretch/>
        </p:blipFill>
        <p:spPr bwMode="auto">
          <a:xfrm>
            <a:off x="1098000" y="2673732"/>
            <a:ext cx="1620000" cy="3150000"/>
          </a:xfrm>
          <a:prstGeom prst="rect">
            <a:avLst/>
          </a:prstGeom>
        </p:spPr>
      </p:pic>
      <p:pic>
        <p:nvPicPr>
          <p:cNvPr id="9" name="Picture 9"/>
          <p:cNvPicPr>
            <a:picLocks noChangeAspect="1"/>
          </p:cNvPicPr>
          <p:nvPr/>
        </p:nvPicPr>
        <p:blipFill>
          <a:blip r:embed="rId3"/>
          <a:stretch/>
        </p:blipFill>
        <p:spPr bwMode="auto">
          <a:xfrm>
            <a:off x="1098000" y="1845732"/>
            <a:ext cx="1620000" cy="82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Decentralization</a:t>
            </a:r>
          </a:p>
        </p:txBody>
      </p:sp>
      <p:sp>
        <p:nvSpPr>
          <p:cNvPr id="5" name="Content Placeholder 2"/>
          <p:cNvSpPr>
            <a:spLocks noGrp="1"/>
          </p:cNvSpPr>
          <p:nvPr>
            <p:ph idx="1"/>
          </p:nvPr>
        </p:nvSpPr>
        <p:spPr bwMode="auto"/>
        <p:txBody>
          <a:bodyPr/>
          <a:lstStyle/>
          <a:p>
            <a:pPr>
              <a:defRPr/>
            </a:pPr>
            <a:endParaRPr/>
          </a:p>
          <a:p>
            <a:pPr>
              <a:defRPr/>
            </a:pPr>
            <a:endParaRPr/>
          </a:p>
          <a:p>
            <a:pPr>
              <a:buFont typeface="Arial"/>
              <a:buChar char="•"/>
              <a:defRPr/>
            </a:pPr>
            <a:r>
              <a:t> Vertical integration does not always imply centralization</a:t>
            </a:r>
          </a:p>
          <a:p>
            <a:pPr>
              <a:buFont typeface="Arial"/>
              <a:buChar char="•"/>
              <a:defRPr/>
            </a:pPr>
            <a:endParaRPr/>
          </a:p>
          <a:p>
            <a:pPr>
              <a:buFont typeface="Arial"/>
              <a:buChar char="•"/>
              <a:defRPr/>
            </a:pPr>
            <a:endParaRPr/>
          </a:p>
          <a:p>
            <a:pPr>
              <a:buFont typeface="Arial"/>
              <a:buChar char="•"/>
              <a:defRPr/>
            </a:pPr>
            <a:r>
              <a:t> (De)centralization requires a transfer pricing policy</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80FB9BCC-8B06-3B01-1C04-E9C9166C9B03}" type="slidenum">
              <a:rPr lang="en-US"/>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1097280" y="758952"/>
            <a:ext cx="10058398" cy="3566160"/>
          </a:xfrm>
        </p:spPr>
        <p:txBody>
          <a:bodyPr anchor="b" anchorCtr="0">
            <a:normAutofit/>
          </a:bodyPr>
          <a:lstStyle>
            <a:lvl1pPr>
              <a:lnSpc>
                <a:spcPct val="85000"/>
              </a:lnSpc>
              <a:defRPr sz="6000" b="0">
                <a:solidFill>
                  <a:schemeClr val="tx1">
                    <a:lumMod val="85000"/>
                    <a:lumOff val="15000"/>
                  </a:schemeClr>
                </a:solidFill>
              </a:defRPr>
            </a:lvl1pPr>
          </a:lstStyle>
          <a:p>
            <a:pPr>
              <a:defRPr/>
            </a:pPr>
            <a:r>
              <a:t>Transfer Pricing</a:t>
            </a:r>
          </a:p>
        </p:txBody>
      </p:sp>
      <p:sp>
        <p:nvSpPr>
          <p:cNvPr id="5" name="Text Placeholder 2"/>
          <p:cNvSpPr>
            <a:spLocks noGrp="1"/>
          </p:cNvSpPr>
          <p:nvPr>
            <p:ph type="body" idx="1" hasCustomPrompt="1"/>
          </p:nvPr>
        </p:nvSpPr>
        <p:spPr bwMode="auto">
          <a:xfrm>
            <a:off x="1097280" y="4453128"/>
            <a:ext cx="10058398" cy="1143000"/>
          </a:xfrm>
        </p:spPr>
        <p:txBody>
          <a:bodyPr lIns="91440" rIns="91440" anchor="t" anchorCtr="0">
            <a:normAutofit/>
          </a:bodyPr>
          <a:lstStyle>
            <a:lvl1pPr marL="0" indent="0">
              <a:buNone/>
              <a:defRPr sz="2400" cap="none" spc="199">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defRPr/>
            </a:pPr>
            <a:endParaRP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8B2BEA4D-D71A-097C-FFA9-00ED0EE4236B}" type="slidenum">
              <a:rPr lang="en-US"/>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Objectives of Transfer Pricing</a:t>
            </a:r>
          </a:p>
        </p:txBody>
      </p:sp>
      <p:sp>
        <p:nvSpPr>
          <p:cNvPr id="5" name="Content Placeholder 2"/>
          <p:cNvSpPr>
            <a:spLocks noGrp="1"/>
          </p:cNvSpPr>
          <p:nvPr>
            <p:ph idx="1"/>
          </p:nvPr>
        </p:nvSpPr>
        <p:spPr bwMode="auto"/>
        <p:txBody>
          <a:bodyPr>
            <a:normAutofit lnSpcReduction="10000"/>
          </a:bodyPr>
          <a:lstStyle/>
          <a:p>
            <a:pPr>
              <a:defRPr/>
            </a:pPr>
            <a:endParaRPr/>
          </a:p>
          <a:p>
            <a:pPr>
              <a:buFont typeface="Arial"/>
              <a:buChar char="•"/>
              <a:defRPr/>
            </a:pPr>
            <a:r>
              <a:t> Transfer prices serve multiple purposes in vertically integrated companies with multiple divisions (Profit Centers)</a:t>
            </a:r>
          </a:p>
          <a:p>
            <a:pPr lvl="1">
              <a:buFont typeface="Arial"/>
              <a:buChar char="•"/>
              <a:defRPr/>
            </a:pPr>
            <a:endParaRPr/>
          </a:p>
          <a:p>
            <a:pPr lvl="1">
              <a:buFont typeface="Arial"/>
              <a:buChar char="•"/>
              <a:defRPr/>
            </a:pPr>
            <a:r>
              <a:t>Segment profitability measurement</a:t>
            </a:r>
          </a:p>
          <a:p>
            <a:pPr lvl="1">
              <a:buFont typeface="Arial"/>
              <a:buChar char="•"/>
              <a:defRPr/>
            </a:pPr>
            <a:endParaRPr/>
          </a:p>
          <a:p>
            <a:pPr lvl="1">
              <a:buFont typeface="Arial"/>
              <a:buChar char="•"/>
              <a:defRPr/>
            </a:pPr>
            <a:r>
              <a:t>Determine tax liabilities in different countries</a:t>
            </a:r>
          </a:p>
          <a:p>
            <a:pPr lvl="0">
              <a:buFont typeface="Arial"/>
              <a:buChar char="•"/>
              <a:defRPr/>
            </a:pPr>
            <a:endParaRPr/>
          </a:p>
          <a:p>
            <a:pPr lvl="0">
              <a:buFont typeface="Arial"/>
              <a:buChar char="•"/>
              <a:defRPr/>
            </a:pPr>
            <a:r>
              <a:t> Note: Transfer prices used for internal (managerial) purposes need not - and generally are not - the same ones used for tax purposes.</a:t>
            </a:r>
          </a:p>
          <a:p>
            <a:pPr lvl="1">
              <a:buFont typeface="Arial"/>
              <a:buChar char="•"/>
              <a:defRPr/>
            </a:pPr>
            <a:endParaRPr/>
          </a:p>
          <a:p>
            <a:pPr lvl="1">
              <a:buFont typeface="Arial"/>
              <a:buChar char="•"/>
              <a:defRPr/>
            </a:pPr>
            <a:r>
              <a:t>Multiple sets of Books</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1DD3F85F-F8C6-8B86-1949-582755C1A60D}" type="slidenum">
              <a:rPr lang="en-US"/>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Transfer Pricing</a:t>
            </a:r>
          </a:p>
        </p:txBody>
      </p:sp>
      <p:sp>
        <p:nvSpPr>
          <p:cNvPr id="5" name="Content Placeholder 2"/>
          <p:cNvSpPr>
            <a:spLocks noGrp="1"/>
          </p:cNvSpPr>
          <p:nvPr>
            <p:ph idx="1"/>
          </p:nvPr>
        </p:nvSpPr>
        <p:spPr bwMode="auto"/>
        <p:txBody>
          <a:bodyPr/>
          <a:lstStyle/>
          <a:p>
            <a:pPr>
              <a:defRPr/>
            </a:pPr>
            <a:endParaRPr dirty="0"/>
          </a:p>
          <a:p>
            <a:pPr>
              <a:buFont typeface="Arial"/>
              <a:buChar char="•"/>
              <a:defRPr/>
            </a:pPr>
            <a:r>
              <a:rPr dirty="0"/>
              <a:t> Main points of transfer pricing</a:t>
            </a:r>
            <a:r>
              <a:rPr lang="en-US" dirty="0"/>
              <a:t>:</a:t>
            </a:r>
            <a:endParaRPr dirty="0"/>
          </a:p>
          <a:p>
            <a:pPr lvl="1">
              <a:buFont typeface="Arial"/>
              <a:buChar char="•"/>
              <a:defRPr/>
            </a:pPr>
            <a:endParaRPr dirty="0"/>
          </a:p>
          <a:p>
            <a:pPr lvl="1">
              <a:buFont typeface="Arial"/>
              <a:buChar char="•"/>
              <a:defRPr/>
            </a:pPr>
            <a:r>
              <a:rPr dirty="0"/>
              <a:t>Transfer prices </a:t>
            </a:r>
            <a:r>
              <a:rPr b="1" dirty="0"/>
              <a:t>split</a:t>
            </a:r>
            <a:r>
              <a:rPr dirty="0"/>
              <a:t> the overall corporate profit among business segments / division</a:t>
            </a:r>
          </a:p>
          <a:p>
            <a:pPr lvl="1">
              <a:buFont typeface="Arial"/>
              <a:buChar char="•"/>
              <a:defRPr/>
            </a:pPr>
            <a:endParaRPr dirty="0"/>
          </a:p>
          <a:p>
            <a:pPr lvl="1">
              <a:buFont typeface="Arial"/>
              <a:buChar char="•"/>
              <a:defRPr/>
            </a:pPr>
            <a:r>
              <a:rPr dirty="0"/>
              <a:t> Good transfer pricing rules </a:t>
            </a:r>
            <a:r>
              <a:rPr b="1" dirty="0"/>
              <a:t>incentivize</a:t>
            </a:r>
            <a:r>
              <a:rPr dirty="0"/>
              <a:t> divisional managers to make decisions in the overall corporate interest</a:t>
            </a:r>
          </a:p>
          <a:p>
            <a:pPr lvl="1">
              <a:buFont typeface="Arial"/>
              <a:buChar char="•"/>
              <a:defRPr/>
            </a:pPr>
            <a:endParaRPr dirty="0"/>
          </a:p>
          <a:p>
            <a:pPr lvl="1">
              <a:buFont typeface="Arial"/>
              <a:buChar char="•"/>
              <a:defRPr/>
            </a:pPr>
            <a:r>
              <a:rPr dirty="0"/>
              <a:t> </a:t>
            </a:r>
            <a:r>
              <a:rPr b="1" dirty="0"/>
              <a:t>Goal Congruence</a:t>
            </a:r>
            <a:r>
              <a:rPr dirty="0"/>
              <a:t> (division managers act in the best interest of the company)</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5C94AF90-598D-B6A0-2084-0C66C29A6CD5}" type="slidenum">
              <a:rPr lang="en-US"/>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Transfer Pricing</a:t>
            </a:r>
          </a:p>
        </p:txBody>
      </p:sp>
      <p:sp>
        <p:nvSpPr>
          <p:cNvPr id="5" name="Content Placeholder 2"/>
          <p:cNvSpPr>
            <a:spLocks noGrp="1"/>
          </p:cNvSpPr>
          <p:nvPr>
            <p:ph idx="1"/>
          </p:nvPr>
        </p:nvSpPr>
        <p:spPr bwMode="auto"/>
        <p:txBody>
          <a:bodyPr/>
          <a:lstStyle/>
          <a:p>
            <a:pPr>
              <a:defRPr/>
            </a:pPr>
            <a:endParaRPr/>
          </a:p>
          <a:p>
            <a:pPr>
              <a:defRPr/>
            </a:pPr>
            <a:endParaRPr/>
          </a:p>
          <a:p>
            <a:pPr>
              <a:defRPr/>
            </a:pPr>
            <a:endParaRPr/>
          </a:p>
          <a:p>
            <a:pPr>
              <a:defRPr/>
            </a:pPr>
            <a:endParaRPr/>
          </a:p>
          <a:p>
            <a:pPr>
              <a:defRPr/>
            </a:pPr>
            <a:endParaRPr/>
          </a:p>
          <a:p>
            <a:pPr>
              <a:defRPr/>
            </a:pPr>
            <a:endParaRPr/>
          </a:p>
          <a:p>
            <a:pPr>
              <a:defRPr/>
            </a:pPr>
            <a:endParaRPr/>
          </a:p>
          <a:p>
            <a:pPr>
              <a:buFont typeface="Arial"/>
              <a:buChar char="•"/>
              <a:defRPr/>
            </a:pPr>
            <a:r>
              <a:t> The transfer price (TP) becomes an </a:t>
            </a:r>
            <a:r>
              <a:rPr b="1"/>
              <a:t>expense </a:t>
            </a:r>
            <a:r>
              <a:t>in the income statement of the Downstream Division (D) and a </a:t>
            </a:r>
            <a:r>
              <a:rPr b="1"/>
              <a:t>revenue </a:t>
            </a:r>
            <a:r>
              <a:t>in the income statement of the Upstream Division (U)</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18FE7A5B-BCFE-789D-BF13-0FE782A1ECBB}" type="slidenum">
              <a:rPr lang="en-US"/>
              <a:t>18</a:t>
            </a:fld>
            <a:endParaRPr lang="en-US"/>
          </a:p>
        </p:txBody>
      </p:sp>
      <p:sp>
        <p:nvSpPr>
          <p:cNvPr id="8" name="Rectangle: Rounded Corners 7"/>
          <p:cNvSpPr/>
          <p:nvPr/>
        </p:nvSpPr>
        <p:spPr bwMode="auto">
          <a:xfrm>
            <a:off x="3281801" y="1814531"/>
            <a:ext cx="1517542" cy="1454639"/>
          </a:xfrm>
          <a:prstGeom prst="roundRect">
            <a:avLst>
              <a:gd name="adj"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sz="4800"/>
              <a:t>U</a:t>
            </a:r>
          </a:p>
          <a:p>
            <a:pPr algn="ctr">
              <a:defRPr/>
            </a:pPr>
            <a:r>
              <a:t>Upstream</a:t>
            </a:r>
          </a:p>
          <a:p>
            <a:pPr algn="ctr">
              <a:defRPr/>
            </a:pPr>
            <a:r>
              <a:t>Division</a:t>
            </a:r>
          </a:p>
        </p:txBody>
      </p:sp>
      <p:sp>
        <p:nvSpPr>
          <p:cNvPr id="9" name="Rectangle: Rounded Corners 8"/>
          <p:cNvSpPr/>
          <p:nvPr/>
        </p:nvSpPr>
        <p:spPr bwMode="auto">
          <a:xfrm>
            <a:off x="7430189" y="1878270"/>
            <a:ext cx="1517542" cy="1454639"/>
          </a:xfrm>
          <a:prstGeom prst="roundRect">
            <a:avLst>
              <a:gd name="adj"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sz="4800"/>
              <a:t>D</a:t>
            </a:r>
          </a:p>
          <a:p>
            <a:pPr algn="ctr">
              <a:defRPr/>
            </a:pPr>
            <a:r>
              <a:t>Downstream</a:t>
            </a:r>
          </a:p>
          <a:p>
            <a:pPr algn="ctr">
              <a:defRPr/>
            </a:pPr>
            <a:r>
              <a:t>Division</a:t>
            </a:r>
          </a:p>
        </p:txBody>
      </p:sp>
      <p:sp>
        <p:nvSpPr>
          <p:cNvPr id="10" name="Arrow: Right 9"/>
          <p:cNvSpPr/>
          <p:nvPr/>
        </p:nvSpPr>
        <p:spPr bwMode="auto">
          <a:xfrm>
            <a:off x="1493095" y="2218969"/>
            <a:ext cx="1646694" cy="645762"/>
          </a:xfrm>
          <a:prstGeom prst="rightArrow">
            <a:avLst>
              <a:gd name="adj1" fmla="val 50000"/>
              <a:gd name="adj2" fmla="val 50000"/>
            </a:avLst>
          </a:prstGeom>
          <a:solidFill>
            <a:schemeClr val="accent2">
              <a:lumMod val="75000"/>
            </a:schemeClr>
          </a:solidFill>
          <a:ln w="15875"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Suppliers</a:t>
            </a:r>
          </a:p>
        </p:txBody>
      </p:sp>
      <p:sp>
        <p:nvSpPr>
          <p:cNvPr id="11" name="Arrow: Right 10"/>
          <p:cNvSpPr/>
          <p:nvPr/>
        </p:nvSpPr>
        <p:spPr bwMode="auto">
          <a:xfrm>
            <a:off x="4915674" y="1959827"/>
            <a:ext cx="2421610" cy="645761"/>
          </a:xfrm>
          <a:prstGeom prst="rightArrow">
            <a:avLst>
              <a:gd name="adj1" fmla="val 50000"/>
              <a:gd name="adj2" fmla="val 50000"/>
            </a:avLst>
          </a:prstGeom>
          <a:solidFill>
            <a:schemeClr val="accent2">
              <a:lumMod val="75000"/>
            </a:schemeClr>
          </a:solidFill>
          <a:ln w="15875"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Intermed. Product: q</a:t>
            </a:r>
          </a:p>
        </p:txBody>
      </p:sp>
      <p:sp>
        <p:nvSpPr>
          <p:cNvPr id="12" name="Arrow: Right 11"/>
          <p:cNvSpPr/>
          <p:nvPr/>
        </p:nvSpPr>
        <p:spPr bwMode="auto">
          <a:xfrm rot="10799990" flipV="1">
            <a:off x="4915674" y="2750889"/>
            <a:ext cx="2421609" cy="645761"/>
          </a:xfrm>
          <a:prstGeom prst="rightArrow">
            <a:avLst>
              <a:gd name="adj1" fmla="val 50000"/>
              <a:gd name="adj2" fmla="val 50000"/>
            </a:avLst>
          </a:prstGeom>
          <a:solidFill>
            <a:schemeClr val="accent2">
              <a:lumMod val="75000"/>
            </a:schemeClr>
          </a:solidFill>
          <a:ln w="15875"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Transfer Price: TP</a:t>
            </a:r>
          </a:p>
        </p:txBody>
      </p:sp>
      <p:sp>
        <p:nvSpPr>
          <p:cNvPr id="13" name="Arrow: Right 12"/>
          <p:cNvSpPr/>
          <p:nvPr/>
        </p:nvSpPr>
        <p:spPr bwMode="auto">
          <a:xfrm>
            <a:off x="9080233" y="2282708"/>
            <a:ext cx="1671241" cy="645761"/>
          </a:xfrm>
          <a:prstGeom prst="rightArrow">
            <a:avLst>
              <a:gd name="adj1" fmla="val 50000"/>
              <a:gd name="adj2" fmla="val 50000"/>
            </a:avLst>
          </a:prstGeom>
          <a:solidFill>
            <a:schemeClr val="accent2">
              <a:lumMod val="75000"/>
            </a:schemeClr>
          </a:solidFill>
          <a:ln w="15875"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Ext. Sales</a:t>
            </a:r>
          </a:p>
        </p:txBody>
      </p:sp>
      <p:sp>
        <p:nvSpPr>
          <p:cNvPr id="14" name="Arrow: Right 13"/>
          <p:cNvSpPr/>
          <p:nvPr/>
        </p:nvSpPr>
        <p:spPr bwMode="auto">
          <a:xfrm rot="5399978">
            <a:off x="3430601" y="3630279"/>
            <a:ext cx="1219944" cy="645761"/>
          </a:xfrm>
          <a:prstGeom prst="rightArrow">
            <a:avLst>
              <a:gd name="adj1" fmla="val 50000"/>
              <a:gd name="adj2" fmla="val 50000"/>
            </a:avLst>
          </a:prstGeom>
          <a:solidFill>
            <a:schemeClr val="accent2">
              <a:lumMod val="75000"/>
            </a:schemeClr>
          </a:solidFill>
          <a:ln w="15875"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Ext. Sales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Transfer Pricing Methods</a:t>
            </a:r>
          </a:p>
        </p:txBody>
      </p:sp>
      <p:sp>
        <p:nvSpPr>
          <p:cNvPr id="5" name="Content Placeholder 2"/>
          <p:cNvSpPr>
            <a:spLocks noGrp="1"/>
          </p:cNvSpPr>
          <p:nvPr>
            <p:ph idx="1"/>
          </p:nvPr>
        </p:nvSpPr>
        <p:spPr bwMode="auto"/>
        <p:txBody>
          <a:bodyPr/>
          <a:lstStyle/>
          <a:p>
            <a:pPr>
              <a:defRPr/>
            </a:pPr>
            <a:endParaRPr/>
          </a:p>
          <a:p>
            <a:pPr>
              <a:defRPr/>
            </a:pPr>
            <a:endParaRPr/>
          </a:p>
          <a:p>
            <a:pPr>
              <a:buFont typeface="Arial"/>
              <a:buChar char="•"/>
              <a:defRPr/>
            </a:pPr>
            <a:r>
              <a:t> Cost-Based transfer prices</a:t>
            </a:r>
          </a:p>
          <a:p>
            <a:pPr>
              <a:buFont typeface="Arial"/>
              <a:buChar char="•"/>
              <a:defRPr/>
            </a:pPr>
            <a:endParaRPr/>
          </a:p>
          <a:p>
            <a:pPr>
              <a:buFont typeface="Arial"/>
              <a:buChar char="•"/>
              <a:defRPr/>
            </a:pPr>
            <a:r>
              <a:t> Market-Based transfer prices</a:t>
            </a:r>
          </a:p>
          <a:p>
            <a:pPr>
              <a:buFont typeface="Arial"/>
              <a:buChar char="•"/>
              <a:defRPr/>
            </a:pPr>
            <a:endParaRPr/>
          </a:p>
          <a:p>
            <a:pPr>
              <a:buFont typeface="Arial"/>
              <a:buChar char="•"/>
              <a:defRPr/>
            </a:pPr>
            <a:r>
              <a:t> Minimum transfer price</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263266A5-1C13-B6DA-17E2-F0FAE7BCDE5C}" type="slidenum">
              <a:rPr lang="en-US"/>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GB"/>
              <a:t>Session 9</a:t>
            </a:r>
            <a:br>
              <a:rPr lang="en-GB"/>
            </a:br>
            <a:r>
              <a:rPr lang="en-GB"/>
              <a:t>Transfer Pricing</a:t>
            </a:r>
            <a:endParaRPr lang="en-US"/>
          </a:p>
        </p:txBody>
      </p:sp>
      <p:sp>
        <p:nvSpPr>
          <p:cNvPr id="5" name="Text Placeholder 2"/>
          <p:cNvSpPr>
            <a:spLocks noGrp="1"/>
          </p:cNvSpPr>
          <p:nvPr>
            <p:ph type="body" idx="1"/>
          </p:nvPr>
        </p:nvSpPr>
        <p:spPr bwMode="auto"/>
        <p:txBody>
          <a:bodyPr/>
          <a:lstStyle/>
          <a:p>
            <a:pPr>
              <a:defRPr/>
            </a:pPr>
            <a:r>
              <a:rPr lang="en-US"/>
              <a:t>Part I</a:t>
            </a:r>
          </a:p>
        </p:txBody>
      </p:sp>
      <p:sp>
        <p:nvSpPr>
          <p:cNvPr id="6" name="Footer Placeholder 3"/>
          <p:cNvSpPr>
            <a:spLocks noGrp="1"/>
          </p:cNvSpPr>
          <p:nvPr>
            <p:ph type="ftr" sz="quarter" idx="11"/>
          </p:nvPr>
        </p:nvSpPr>
        <p:spPr bwMode="auto"/>
        <p:txBody>
          <a:bodyPr/>
          <a:lstStyle/>
          <a:p>
            <a:pPr>
              <a:defRPr/>
            </a:pPr>
            <a:r>
              <a:rPr lang="en-GB"/>
              <a:t>© Mario Milone</a:t>
            </a:r>
            <a:endParaRPr lang="en-US"/>
          </a:p>
        </p:txBody>
      </p:sp>
      <p:sp>
        <p:nvSpPr>
          <p:cNvPr id="7" name="Slide Number Placeholder 4"/>
          <p:cNvSpPr>
            <a:spLocks noGrp="1"/>
          </p:cNvSpPr>
          <p:nvPr>
            <p:ph type="sldNum" sz="quarter" idx="12"/>
          </p:nvPr>
        </p:nvSpPr>
        <p:spPr bwMode="auto"/>
        <p:txBody>
          <a:bodyPr/>
          <a:lstStyle/>
          <a:p>
            <a:pPr>
              <a:defRPr/>
            </a:pPr>
            <a:fld id="{A6AF1B4E-90EC-4A51-B6E5-B702C054ECB0}"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Cost-Based Transfer Pricing</a:t>
            </a:r>
          </a:p>
        </p:txBody>
      </p:sp>
      <p:sp>
        <p:nvSpPr>
          <p:cNvPr id="5" name="Content Placeholder 2"/>
          <p:cNvSpPr>
            <a:spLocks noGrp="1"/>
          </p:cNvSpPr>
          <p:nvPr>
            <p:ph idx="1"/>
          </p:nvPr>
        </p:nvSpPr>
        <p:spPr bwMode="auto"/>
        <p:txBody>
          <a:bodyPr/>
          <a:lstStyle/>
          <a:p>
            <a:pPr>
              <a:buFont typeface="Arial"/>
              <a:buChar char="•"/>
              <a:defRPr/>
            </a:pPr>
            <a:r>
              <a:rPr dirty="0"/>
              <a:t> Transfer prices are derived from the cost incurred by the supplying division delivering the intermediate product.</a:t>
            </a:r>
          </a:p>
          <a:p>
            <a:pPr>
              <a:buFont typeface="Arial"/>
              <a:buChar char="•"/>
              <a:defRPr/>
            </a:pPr>
            <a:endParaRPr dirty="0"/>
          </a:p>
          <a:p>
            <a:pPr>
              <a:buFont typeface="Arial"/>
              <a:buChar char="•"/>
              <a:defRPr/>
            </a:pPr>
            <a:r>
              <a:rPr dirty="0"/>
              <a:t> Decision on quantity to be transferred typically made by the buying </a:t>
            </a:r>
            <a:r>
              <a:rPr b="1" dirty="0"/>
              <a:t>downstream </a:t>
            </a:r>
            <a:r>
              <a:rPr dirty="0"/>
              <a:t>division.</a:t>
            </a:r>
          </a:p>
          <a:p>
            <a:pPr lvl="1">
              <a:buFont typeface="Arial"/>
              <a:buChar char="•"/>
              <a:defRPr/>
            </a:pPr>
            <a:r>
              <a:rPr dirty="0"/>
              <a:t>Pull System</a:t>
            </a:r>
          </a:p>
          <a:p>
            <a:pPr lvl="0">
              <a:buFont typeface="Arial"/>
              <a:buChar char="•"/>
              <a:defRPr/>
            </a:pPr>
            <a:endParaRPr dirty="0"/>
          </a:p>
          <a:p>
            <a:pPr lvl="0">
              <a:buFont typeface="Arial"/>
              <a:buChar char="•"/>
              <a:defRPr/>
            </a:pPr>
            <a:r>
              <a:rPr dirty="0"/>
              <a:t> Common cost-based transfer prices include:</a:t>
            </a:r>
          </a:p>
          <a:p>
            <a:pPr lvl="1">
              <a:buFont typeface="Arial"/>
              <a:buChar char="•"/>
              <a:defRPr/>
            </a:pPr>
            <a:r>
              <a:rPr dirty="0"/>
              <a:t>Full cost</a:t>
            </a:r>
          </a:p>
          <a:p>
            <a:pPr lvl="1">
              <a:buFont typeface="Arial"/>
              <a:buChar char="•"/>
              <a:defRPr/>
            </a:pPr>
            <a:r>
              <a:rPr dirty="0"/>
              <a:t>Variable cost</a:t>
            </a:r>
          </a:p>
          <a:p>
            <a:pPr lvl="1">
              <a:buFont typeface="Arial"/>
              <a:buChar char="•"/>
              <a:defRPr/>
            </a:pPr>
            <a:r>
              <a:rPr dirty="0"/>
              <a:t>Full (or </a:t>
            </a:r>
            <a:r>
              <a:rPr lang="en-US" dirty="0"/>
              <a:t>V</a:t>
            </a:r>
            <a:r>
              <a:rPr dirty="0"/>
              <a:t>ariable) cost plus mark-up</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1D3D820C-1F4F-FA2E-0739-745B72077C47}" type="slidenum">
              <a:rPr lang="en-US"/>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Illustration: Megabuck</a:t>
            </a:r>
            <a:endParaRPr/>
          </a:p>
        </p:txBody>
      </p:sp>
      <p:sp>
        <p:nvSpPr>
          <p:cNvPr id="5" name="Content Placeholder 2"/>
          <p:cNvSpPr>
            <a:spLocks noGrp="1"/>
          </p:cNvSpPr>
          <p:nvPr>
            <p:ph idx="1"/>
          </p:nvPr>
        </p:nvSpPr>
        <p:spPr bwMode="auto"/>
        <p:txBody>
          <a:bodyPr>
            <a:normAutofit lnSpcReduction="10000"/>
          </a:bodyPr>
          <a:lstStyle/>
          <a:p>
            <a:pPr>
              <a:buFont typeface="Arial"/>
              <a:buChar char="•"/>
              <a:defRPr/>
            </a:pPr>
            <a:r>
              <a:t> Megabuck Inc. has an Upstream Division that transfers an intermediate product to the Downstream Division, which then completes and sells the final product.</a:t>
            </a:r>
          </a:p>
          <a:p>
            <a:pPr>
              <a:buFont typeface="Arial"/>
              <a:buChar char="•"/>
              <a:defRPr/>
            </a:pPr>
            <a:endParaRPr/>
          </a:p>
          <a:p>
            <a:pPr>
              <a:buFont typeface="Arial"/>
              <a:buChar char="•"/>
              <a:defRPr/>
            </a:pPr>
            <a:endParaRPr/>
          </a:p>
          <a:p>
            <a:pPr>
              <a:buFont typeface="Arial"/>
              <a:buChar char="•"/>
              <a:defRPr/>
            </a:pPr>
            <a:endParaRPr/>
          </a:p>
          <a:p>
            <a:pPr>
              <a:buFont typeface="Arial"/>
              <a:buChar char="•"/>
              <a:defRPr/>
            </a:pPr>
            <a:endParaRPr/>
          </a:p>
          <a:p>
            <a:pPr>
              <a:buFont typeface="Arial"/>
              <a:buChar char="•"/>
              <a:defRPr/>
            </a:pPr>
            <a:endParaRPr/>
          </a:p>
          <a:p>
            <a:pPr>
              <a:buFont typeface="Arial"/>
              <a:buChar char="•"/>
              <a:defRPr/>
            </a:pPr>
            <a:endParaRPr/>
          </a:p>
          <a:p>
            <a:pPr>
              <a:buFont typeface="Arial"/>
              <a:buChar char="•"/>
              <a:defRPr/>
            </a:pPr>
            <a:r>
              <a:t> Each unit of the final product requires one unit of the intermediate product plus other inputs (sourced by the Downstream Division) resulting in a unit variable cost of $4 per unit</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4EF032BA-24AC-5DD3-1AB1-4656C3DCFCD1}" type="slidenum">
              <a:rPr lang="en-US"/>
              <a:t>21</a:t>
            </a:fld>
            <a:endParaRPr lang="en-US"/>
          </a:p>
        </p:txBody>
      </p:sp>
      <p:graphicFrame>
        <p:nvGraphicFramePr>
          <p:cNvPr id="8" name="Table 7"/>
          <p:cNvGraphicFramePr>
            <a:graphicFrameLocks/>
          </p:cNvGraphicFramePr>
          <p:nvPr/>
        </p:nvGraphicFramePr>
        <p:xfrm>
          <a:off x="2397351" y="2899194"/>
          <a:ext cx="7445553" cy="1463040"/>
        </p:xfrm>
        <a:graphic>
          <a:graphicData uri="http://schemas.openxmlformats.org/drawingml/2006/table">
            <a:tbl>
              <a:tblPr firstRow="1" bandRow="1">
                <a:tableStyleId>{0F61671E-3FEA-2FB6-182F-DDFADC324711}</a:tableStyleId>
              </a:tblPr>
              <a:tblGrid>
                <a:gridCol w="2481851">
                  <a:extLst>
                    <a:ext uri="{9D8B030D-6E8A-4147-A177-3AD203B41FA5}">
                      <a16:colId xmlns:a16="http://schemas.microsoft.com/office/drawing/2014/main" val="20000"/>
                    </a:ext>
                  </a:extLst>
                </a:gridCol>
                <a:gridCol w="2481851">
                  <a:extLst>
                    <a:ext uri="{9D8B030D-6E8A-4147-A177-3AD203B41FA5}">
                      <a16:colId xmlns:a16="http://schemas.microsoft.com/office/drawing/2014/main" val="20001"/>
                    </a:ext>
                  </a:extLst>
                </a:gridCol>
                <a:gridCol w="2481851">
                  <a:extLst>
                    <a:ext uri="{9D8B030D-6E8A-4147-A177-3AD203B41FA5}">
                      <a16:colId xmlns:a16="http://schemas.microsoft.com/office/drawing/2014/main" val="20002"/>
                    </a:ext>
                  </a:extLst>
                </a:gridCol>
              </a:tblGrid>
              <a:tr h="365759">
                <a:tc>
                  <a:txBody>
                    <a:bodyPr/>
                    <a:lstStyle/>
                    <a:p>
                      <a:pPr>
                        <a:defRPr/>
                      </a:pPr>
                      <a:endParaRPr/>
                    </a:p>
                  </a:txBody>
                  <a:tcPr/>
                </a:tc>
                <a:tc>
                  <a:txBody>
                    <a:bodyPr/>
                    <a:lstStyle/>
                    <a:p>
                      <a:pPr algn="ctr">
                        <a:defRPr/>
                      </a:pPr>
                      <a:r>
                        <a:t>Upstream Division</a:t>
                      </a:r>
                    </a:p>
                  </a:txBody>
                  <a:tcPr/>
                </a:tc>
                <a:tc>
                  <a:txBody>
                    <a:bodyPr/>
                    <a:lstStyle/>
                    <a:p>
                      <a:pPr algn="ctr">
                        <a:defRPr/>
                      </a:pPr>
                      <a:r>
                        <a:t>Downstream Division</a:t>
                      </a:r>
                    </a:p>
                  </a:txBody>
                  <a:tcPr/>
                </a:tc>
                <a:extLst>
                  <a:ext uri="{0D108BD9-81ED-4DB2-BD59-A6C34878D82A}">
                    <a16:rowId xmlns:a16="http://schemas.microsoft.com/office/drawing/2014/main" val="10000"/>
                  </a:ext>
                </a:extLst>
              </a:tr>
              <a:tr h="365759">
                <a:tc>
                  <a:txBody>
                    <a:bodyPr/>
                    <a:lstStyle/>
                    <a:p>
                      <a:pPr>
                        <a:defRPr/>
                      </a:pPr>
                      <a:r>
                        <a:t>Fixed Cost</a:t>
                      </a:r>
                    </a:p>
                  </a:txBody>
                  <a:tcPr/>
                </a:tc>
                <a:tc>
                  <a:txBody>
                    <a:bodyPr/>
                    <a:lstStyle/>
                    <a:p>
                      <a:pPr algn="ctr">
                        <a:defRPr/>
                      </a:pPr>
                      <a:r>
                        <a:t>$4,000</a:t>
                      </a:r>
                    </a:p>
                  </a:txBody>
                  <a:tcPr/>
                </a:tc>
                <a:tc>
                  <a:txBody>
                    <a:bodyPr/>
                    <a:lstStyle/>
                    <a:p>
                      <a:pPr algn="ctr">
                        <a:defRPr/>
                      </a:pPr>
                      <a:r>
                        <a:t>$3,000</a:t>
                      </a:r>
                    </a:p>
                  </a:txBody>
                  <a:tcPr/>
                </a:tc>
                <a:extLst>
                  <a:ext uri="{0D108BD9-81ED-4DB2-BD59-A6C34878D82A}">
                    <a16:rowId xmlns:a16="http://schemas.microsoft.com/office/drawing/2014/main" val="10001"/>
                  </a:ext>
                </a:extLst>
              </a:tr>
              <a:tr h="365759">
                <a:tc>
                  <a:txBody>
                    <a:bodyPr/>
                    <a:lstStyle/>
                    <a:p>
                      <a:pPr>
                        <a:defRPr/>
                      </a:pPr>
                      <a:r>
                        <a:t>Unit Variable Cost</a:t>
                      </a:r>
                    </a:p>
                  </a:txBody>
                  <a:tcPr/>
                </a:tc>
                <a:tc>
                  <a:txBody>
                    <a:bodyPr/>
                    <a:lstStyle/>
                    <a:p>
                      <a:pPr algn="ctr">
                        <a:defRPr/>
                      </a:pPr>
                      <a:r>
                        <a:t>$5</a:t>
                      </a:r>
                    </a:p>
                  </a:txBody>
                  <a:tcPr/>
                </a:tc>
                <a:tc>
                  <a:txBody>
                    <a:bodyPr/>
                    <a:lstStyle/>
                    <a:p>
                      <a:pPr algn="ctr">
                        <a:defRPr/>
                      </a:pPr>
                      <a:r>
                        <a:t>$4</a:t>
                      </a:r>
                    </a:p>
                  </a:txBody>
                  <a:tcPr/>
                </a:tc>
                <a:extLst>
                  <a:ext uri="{0D108BD9-81ED-4DB2-BD59-A6C34878D82A}">
                    <a16:rowId xmlns:a16="http://schemas.microsoft.com/office/drawing/2014/main" val="10002"/>
                  </a:ext>
                </a:extLst>
              </a:tr>
              <a:tr h="365759">
                <a:tc>
                  <a:txBody>
                    <a:bodyPr/>
                    <a:lstStyle/>
                    <a:p>
                      <a:pPr>
                        <a:defRPr/>
                      </a:pPr>
                      <a:r>
                        <a:t>Capacity Constraint</a:t>
                      </a:r>
                    </a:p>
                  </a:txBody>
                  <a:tcPr/>
                </a:tc>
                <a:tc>
                  <a:txBody>
                    <a:bodyPr/>
                    <a:lstStyle/>
                    <a:p>
                      <a:pPr algn="ctr">
                        <a:defRPr/>
                      </a:pPr>
                      <a:r>
                        <a:t>7,000 units</a:t>
                      </a:r>
                    </a:p>
                  </a:txBody>
                  <a:tcPr/>
                </a:tc>
                <a:tc>
                  <a:txBody>
                    <a:bodyPr/>
                    <a:lstStyle/>
                    <a:p>
                      <a:pPr algn="ctr">
                        <a:defRPr/>
                      </a:pPr>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Illustration: Megabuck</a:t>
            </a: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bwMode="auto"/>
            <p:txBody>
              <a:bodyPr/>
              <a:lstStyle/>
              <a:p>
                <a:pPr>
                  <a:defRPr/>
                </a:pPr>
                <a:endParaRPr lang="en-US" dirty="0"/>
              </a:p>
              <a:p>
                <a:pPr>
                  <a:defRPr/>
                </a:pPr>
                <a:endParaRPr lang="en-US" dirty="0"/>
              </a:p>
              <a:p>
                <a:pPr>
                  <a:defRPr/>
                </a:pPr>
                <a:endParaRPr lang="en-US" dirty="0"/>
              </a:p>
              <a:p>
                <a:pPr>
                  <a:defRPr/>
                </a:pPr>
                <a:endParaRPr lang="en-US" dirty="0"/>
              </a:p>
              <a:p>
                <a:pPr>
                  <a:defRPr/>
                </a:pPr>
                <a:endParaRPr lang="en-US" dirty="0"/>
              </a:p>
              <a:p>
                <a:pPr marL="0" indent="0">
                  <a:buNone/>
                  <a:defRPr/>
                </a:pPr>
                <a:endParaRPr lang="en-US" dirty="0"/>
              </a:p>
              <a:p>
                <a:pPr>
                  <a:buFont typeface="Arial"/>
                  <a:buChar char="•"/>
                  <a:defRPr/>
                </a:pPr>
                <a:r>
                  <a:rPr lang="en-US" dirty="0"/>
                  <a:t> Market demand for the final product is estimated to follow</a:t>
                </a:r>
              </a:p>
              <a:p>
                <a:pPr marL="0" indent="0" algn="ctr">
                  <a:buNone/>
                  <a:defRPr/>
                </a:pPr>
                <a14:m>
                  <m:oMathPara xmlns:m="http://schemas.openxmlformats.org/officeDocument/2006/math">
                    <m:oMathParaPr>
                      <m:jc m:val="centerGroup"/>
                    </m:oMathParaPr>
                    <m:oMath xmlns:m="http://schemas.openxmlformats.org/officeDocument/2006/math">
                      <m:r>
                        <a:rPr lang="en-US">
                          <a:latin typeface="Cambria Math"/>
                          <a:ea typeface="Cambria Math"/>
                          <a:cs typeface="Cambria Math"/>
                        </a:rPr>
                        <m:t>𝑃</m:t>
                      </m:r>
                      <m:r>
                        <a:rPr lang="en-US">
                          <a:latin typeface="Cambria Math"/>
                          <a:ea typeface="Cambria Math"/>
                          <a:cs typeface="Cambria Math"/>
                        </a:rPr>
                        <m:t>=</m:t>
                      </m:r>
                      <m:r>
                        <a:rPr lang="en-US">
                          <a:latin typeface="Cambria Math"/>
                          <a:ea typeface="Cambria Math"/>
                          <a:cs typeface="Cambria Math"/>
                        </a:rPr>
                        <m:t>18</m:t>
                      </m:r>
                      <m:r>
                        <a:rPr lang="en-US">
                          <a:latin typeface="Cambria Math"/>
                          <a:ea typeface="Cambria Math"/>
                          <a:cs typeface="Cambria Math"/>
                        </a:rPr>
                        <m:t>−</m:t>
                      </m:r>
                      <m:r>
                        <a:rPr lang="en-US">
                          <a:latin typeface="Cambria Math"/>
                          <a:ea typeface="Cambria Math"/>
                          <a:cs typeface="Cambria Math"/>
                        </a:rPr>
                        <m:t>0</m:t>
                      </m:r>
                      <m:r>
                        <a:rPr lang="en-US">
                          <a:latin typeface="Cambria Math"/>
                          <a:ea typeface="Cambria Math"/>
                          <a:cs typeface="Cambria Math"/>
                        </a:rPr>
                        <m:t>.</m:t>
                      </m:r>
                      <m:r>
                        <a:rPr lang="en-US">
                          <a:latin typeface="Cambria Math"/>
                          <a:ea typeface="Cambria Math"/>
                          <a:cs typeface="Cambria Math"/>
                        </a:rPr>
                        <m:t>001</m:t>
                      </m:r>
                      <m:r>
                        <a:rPr lang="en-US">
                          <a:latin typeface="Cambria Math"/>
                          <a:ea typeface="Cambria Math"/>
                          <a:cs typeface="Cambria Math"/>
                        </a:rPr>
                        <m:t>∗</m:t>
                      </m:r>
                      <m:r>
                        <a:rPr lang="en-US">
                          <a:latin typeface="Cambria Math"/>
                          <a:ea typeface="Cambria Math"/>
                          <a:cs typeface="Cambria Math"/>
                        </a:rPr>
                        <m:t>𝑦</m:t>
                      </m:r>
                    </m:oMath>
                  </m:oMathPara>
                </a14:m>
                <a:endParaRPr lang="en-US" dirty="0"/>
              </a:p>
              <a:p>
                <a:pPr marL="0" indent="0" algn="l">
                  <a:buNone/>
                  <a:defRPr/>
                </a:pPr>
                <a:r>
                  <a:rPr lang="en-US" dirty="0"/>
                  <a:t>where </a:t>
                </a:r>
                <a14:m>
                  <m:oMath xmlns:m="http://schemas.openxmlformats.org/officeDocument/2006/math">
                    <m:r>
                      <a:rPr lang="en-US">
                        <a:latin typeface="Cambria Math"/>
                        <a:ea typeface="Cambria Math"/>
                        <a:cs typeface="Cambria Math"/>
                      </a:rPr>
                      <m:t>𝑦</m:t>
                    </m:r>
                  </m:oMath>
                </a14:m>
                <a:r>
                  <a:rPr lang="en-US" dirty="0"/>
                  <a:t> denotes the number of units of the final product sold at price </a:t>
                </a:r>
                <a14:m>
                  <m:oMath xmlns:m="http://schemas.openxmlformats.org/officeDocument/2006/math">
                    <m:r>
                      <a:rPr lang="en-US" b="0" i="1" smtClean="0">
                        <a:latin typeface="Cambria Math" panose="02040503050406030204" pitchFamily="18" charset="0"/>
                      </a:rPr>
                      <m:t>𝑃</m:t>
                    </m:r>
                  </m:oMath>
                </a14:m>
                <a:endParaRPr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bwMode="auto">
              <a:blipFill>
                <a:blip r:embed="rId2"/>
                <a:stretch>
                  <a:fillRect l="-1515"/>
                </a:stretch>
              </a:blipFill>
            </p:spPr>
            <p:txBody>
              <a:bodyPr/>
              <a:lstStyle/>
              <a:p>
                <a:r>
                  <a:rPr lang="en-US">
                    <a:noFill/>
                  </a:rPr>
                  <a:t> </a:t>
                </a:r>
              </a:p>
            </p:txBody>
          </p:sp>
        </mc:Fallback>
      </mc:AlternateContent>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8B7AE1E6-2DDA-035A-308B-F8F284216725}" type="slidenum">
              <a:rPr lang="en-US"/>
              <a:t>22</a:t>
            </a:fld>
            <a:endParaRPr lang="en-US"/>
          </a:p>
        </p:txBody>
      </p:sp>
      <p:sp>
        <p:nvSpPr>
          <p:cNvPr id="8" name="Rectangle: Rounded Corners 7"/>
          <p:cNvSpPr/>
          <p:nvPr/>
        </p:nvSpPr>
        <p:spPr bwMode="auto">
          <a:xfrm>
            <a:off x="3266403" y="1781993"/>
            <a:ext cx="1517542" cy="1454638"/>
          </a:xfrm>
          <a:prstGeom prst="roundRect">
            <a:avLst>
              <a:gd name="adj"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sz="4800"/>
              <a:t>U</a:t>
            </a:r>
          </a:p>
          <a:p>
            <a:pPr algn="ctr">
              <a:defRPr/>
            </a:pPr>
            <a:r>
              <a:t>Upstream</a:t>
            </a:r>
          </a:p>
          <a:p>
            <a:pPr algn="ctr">
              <a:defRPr/>
            </a:pPr>
            <a:r>
              <a:t>Division</a:t>
            </a:r>
          </a:p>
        </p:txBody>
      </p:sp>
      <p:sp>
        <p:nvSpPr>
          <p:cNvPr id="9" name="Rectangle: Rounded Corners 8"/>
          <p:cNvSpPr/>
          <p:nvPr/>
        </p:nvSpPr>
        <p:spPr bwMode="auto">
          <a:xfrm>
            <a:off x="7414791" y="1845732"/>
            <a:ext cx="1517541" cy="1454638"/>
          </a:xfrm>
          <a:prstGeom prst="roundRect">
            <a:avLst>
              <a:gd name="adj"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sz="4800"/>
              <a:t>D</a:t>
            </a:r>
          </a:p>
          <a:p>
            <a:pPr algn="ctr">
              <a:defRPr/>
            </a:pPr>
            <a:r>
              <a:t>Downstream</a:t>
            </a:r>
          </a:p>
          <a:p>
            <a:pPr algn="ctr">
              <a:defRPr/>
            </a:pPr>
            <a:r>
              <a:t>Division</a:t>
            </a:r>
          </a:p>
        </p:txBody>
      </p:sp>
      <p:sp>
        <p:nvSpPr>
          <p:cNvPr id="10" name="Arrow: Right 9"/>
          <p:cNvSpPr/>
          <p:nvPr/>
        </p:nvSpPr>
        <p:spPr bwMode="auto">
          <a:xfrm>
            <a:off x="1477697" y="2186431"/>
            <a:ext cx="1646694" cy="645761"/>
          </a:xfrm>
          <a:prstGeom prst="rightArrow">
            <a:avLst>
              <a:gd name="adj1" fmla="val 50000"/>
              <a:gd name="adj2" fmla="val 50000"/>
            </a:avLst>
          </a:prstGeom>
          <a:solidFill>
            <a:schemeClr val="accent2">
              <a:lumMod val="75000"/>
            </a:schemeClr>
          </a:solidFill>
          <a:ln w="15875"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Suppliers</a:t>
            </a:r>
          </a:p>
        </p:txBody>
      </p:sp>
      <p:sp>
        <p:nvSpPr>
          <p:cNvPr id="11" name="Arrow: Right 10"/>
          <p:cNvSpPr/>
          <p:nvPr/>
        </p:nvSpPr>
        <p:spPr bwMode="auto">
          <a:xfrm>
            <a:off x="4900276" y="1927290"/>
            <a:ext cx="2421609" cy="645761"/>
          </a:xfrm>
          <a:prstGeom prst="rightArrow">
            <a:avLst>
              <a:gd name="adj1" fmla="val 50000"/>
              <a:gd name="adj2" fmla="val 50000"/>
            </a:avLst>
          </a:prstGeom>
          <a:solidFill>
            <a:schemeClr val="accent2">
              <a:lumMod val="75000"/>
            </a:schemeClr>
          </a:solidFill>
          <a:ln w="15875"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Intermed. Product: q</a:t>
            </a:r>
          </a:p>
        </p:txBody>
      </p:sp>
      <p:sp>
        <p:nvSpPr>
          <p:cNvPr id="12" name="Arrow: Right 11"/>
          <p:cNvSpPr/>
          <p:nvPr/>
        </p:nvSpPr>
        <p:spPr bwMode="auto">
          <a:xfrm rot="10799990" flipV="1">
            <a:off x="4900276" y="2718351"/>
            <a:ext cx="2421609" cy="645761"/>
          </a:xfrm>
          <a:prstGeom prst="rightArrow">
            <a:avLst>
              <a:gd name="adj1" fmla="val 50000"/>
              <a:gd name="adj2" fmla="val 50000"/>
            </a:avLst>
          </a:prstGeom>
          <a:solidFill>
            <a:schemeClr val="accent2">
              <a:lumMod val="75000"/>
            </a:schemeClr>
          </a:solidFill>
          <a:ln w="15875"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Transfer Price: TP</a:t>
            </a:r>
          </a:p>
        </p:txBody>
      </p:sp>
      <p:sp>
        <p:nvSpPr>
          <p:cNvPr id="13" name="Arrow: Right 12"/>
          <p:cNvSpPr/>
          <p:nvPr/>
        </p:nvSpPr>
        <p:spPr bwMode="auto">
          <a:xfrm>
            <a:off x="9064836" y="2250171"/>
            <a:ext cx="1671240" cy="645761"/>
          </a:xfrm>
          <a:prstGeom prst="rightArrow">
            <a:avLst>
              <a:gd name="adj1" fmla="val 50000"/>
              <a:gd name="adj2" fmla="val 50000"/>
            </a:avLst>
          </a:prstGeom>
          <a:solidFill>
            <a:schemeClr val="accent2">
              <a:lumMod val="75000"/>
            </a:schemeClr>
          </a:solidFill>
          <a:ln w="15875"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Ext. Sales</a:t>
            </a:r>
          </a:p>
        </p:txBody>
      </p:sp>
      <p:sp>
        <p:nvSpPr>
          <p:cNvPr id="14" name="Arrow: Right 13"/>
          <p:cNvSpPr/>
          <p:nvPr/>
        </p:nvSpPr>
        <p:spPr bwMode="auto">
          <a:xfrm rot="5399978">
            <a:off x="3468052" y="3505090"/>
            <a:ext cx="1114245" cy="645761"/>
          </a:xfrm>
          <a:prstGeom prst="rightArrow">
            <a:avLst>
              <a:gd name="adj1" fmla="val 50000"/>
              <a:gd name="adj2" fmla="val 50000"/>
            </a:avLst>
          </a:prstGeom>
          <a:solidFill>
            <a:schemeClr val="accent2">
              <a:lumMod val="75000"/>
            </a:schemeClr>
          </a:solidFill>
          <a:ln w="15875"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rPr sz="1600"/>
              <a:t>Ext. Sales</a:t>
            </a:r>
          </a:p>
        </p:txBody>
      </p:sp>
      <p:sp>
        <p:nvSpPr>
          <p:cNvPr id="15" name="Rectangle 14"/>
          <p:cNvSpPr/>
          <p:nvPr/>
        </p:nvSpPr>
        <p:spPr bwMode="auto">
          <a:xfrm>
            <a:off x="1513584" y="2857500"/>
            <a:ext cx="1438383" cy="64011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t>FC: 4,000</a:t>
            </a:r>
          </a:p>
          <a:p>
            <a:pPr>
              <a:defRPr/>
            </a:pPr>
            <a:r>
              <a:t>UVC: 5</a:t>
            </a:r>
          </a:p>
        </p:txBody>
      </p:sp>
      <p:sp>
        <p:nvSpPr>
          <p:cNvPr id="16" name="Rectangle 15"/>
          <p:cNvSpPr/>
          <p:nvPr/>
        </p:nvSpPr>
        <p:spPr bwMode="auto">
          <a:xfrm>
            <a:off x="9064836" y="2950790"/>
            <a:ext cx="1438958" cy="36579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t>P=18-0,.001y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Illustration: Megabuck</a:t>
            </a:r>
            <a:endParaRPr/>
          </a:p>
        </p:txBody>
      </p:sp>
      <p:sp>
        <p:nvSpPr>
          <p:cNvPr id="5" name="Content Placeholder 2"/>
          <p:cNvSpPr>
            <a:spLocks noGrp="1"/>
          </p:cNvSpPr>
          <p:nvPr>
            <p:ph idx="1"/>
          </p:nvPr>
        </p:nvSpPr>
        <p:spPr bwMode="auto"/>
        <p:txBody>
          <a:bodyPr/>
          <a:lstStyle/>
          <a:p>
            <a:pPr>
              <a:buFont typeface="Arial"/>
              <a:buChar char="•"/>
              <a:defRPr/>
            </a:pPr>
            <a:endParaRPr dirty="0"/>
          </a:p>
          <a:p>
            <a:pPr>
              <a:buFont typeface="Arial"/>
              <a:buChar char="•"/>
              <a:defRPr/>
            </a:pPr>
            <a:r>
              <a:rPr dirty="0"/>
              <a:t> Suppose the buying division cannot obtain the intermediate product on the outside.</a:t>
            </a:r>
          </a:p>
          <a:p>
            <a:pPr>
              <a:buFont typeface="Arial"/>
              <a:buChar char="•"/>
              <a:defRPr/>
            </a:pPr>
            <a:endParaRPr dirty="0"/>
          </a:p>
          <a:p>
            <a:pPr>
              <a:buFont typeface="Arial"/>
              <a:buChar char="•"/>
              <a:defRPr/>
            </a:pPr>
            <a:r>
              <a:rPr dirty="0"/>
              <a:t> Assume the Transfer Price TP = $6</a:t>
            </a:r>
          </a:p>
          <a:p>
            <a:pPr>
              <a:buFont typeface="Arial"/>
              <a:buChar char="•"/>
              <a:defRPr/>
            </a:pPr>
            <a:endParaRPr dirty="0"/>
          </a:p>
          <a:p>
            <a:pPr>
              <a:buFont typeface="Arial"/>
              <a:buChar char="•"/>
              <a:defRPr/>
            </a:pPr>
            <a:r>
              <a:rPr dirty="0"/>
              <a:t> How much units would the downstream division demand ?</a:t>
            </a:r>
          </a:p>
          <a:p>
            <a:pPr>
              <a:buFont typeface="Arial"/>
              <a:buChar char="•"/>
              <a:defRPr/>
            </a:pPr>
            <a:endParaRPr dirty="0"/>
          </a:p>
          <a:p>
            <a:pPr>
              <a:buFont typeface="Arial"/>
              <a:buChar char="•"/>
              <a:defRPr/>
            </a:pPr>
            <a:r>
              <a:rPr dirty="0"/>
              <a:t> Would the full cost of the selling division be covered?</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D83049DF-323E-AD9F-8C32-244CC07ADAD5}" type="slidenum">
              <a:rPr lang="en-US"/>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Illustration: Megabuck</a:t>
            </a:r>
            <a:endParaRP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bwMode="auto"/>
            <p:txBody>
              <a:bodyPr/>
              <a:lstStyle/>
              <a:p>
                <a:pPr>
                  <a:defRPr/>
                </a:pPr>
                <a:endParaRPr dirty="0"/>
              </a:p>
              <a:p>
                <a:pPr>
                  <a:buFont typeface="Arial"/>
                  <a:buChar char="•"/>
                  <a:defRPr/>
                </a:pPr>
                <a:r>
                  <a:rPr dirty="0"/>
                  <a:t> With TP=$6, the Downstream Unit Variable Cost is $6 + $4 = $10</a:t>
                </a:r>
              </a:p>
              <a:p>
                <a:pPr>
                  <a:buFont typeface="Arial"/>
                  <a:buChar char="•"/>
                  <a:defRPr/>
                </a:pPr>
                <a:endParaRPr dirty="0"/>
              </a:p>
              <a:p>
                <a:pPr>
                  <a:buFont typeface="Arial"/>
                  <a:buChar char="•"/>
                  <a:defRPr/>
                </a:pPr>
                <a:r>
                  <a:rPr dirty="0"/>
                  <a:t> The profit of the downstream firm for selling </a:t>
                </a:r>
                <a14:m>
                  <m:oMath xmlns:m="http://schemas.openxmlformats.org/officeDocument/2006/math">
                    <m:r>
                      <a:rPr>
                        <a:latin typeface="Cambria Math"/>
                        <a:ea typeface="Cambria Math"/>
                        <a:cs typeface="Cambria Math"/>
                      </a:rPr>
                      <m:t>𝑦</m:t>
                    </m:r>
                  </m:oMath>
                </a14:m>
                <a:r>
                  <a:rPr dirty="0"/>
                  <a:t> units is</a:t>
                </a:r>
              </a:p>
              <a:p>
                <a:pPr marL="0" indent="0" algn="ctr">
                  <a:buNone/>
                  <a:defRPr/>
                </a:pPr>
                <a14:m>
                  <m:oMathPara xmlns:m="http://schemas.openxmlformats.org/officeDocument/2006/math">
                    <m:oMathParaPr>
                      <m:jc m:val="centerGroup"/>
                    </m:oMathParaPr>
                    <m:oMath xmlns:m="http://schemas.openxmlformats.org/officeDocument/2006/math">
                      <m:r>
                        <a:rPr>
                          <a:latin typeface="Cambria Math"/>
                          <a:ea typeface="Cambria Math"/>
                          <a:cs typeface="Cambria Math"/>
                        </a:rPr>
                        <m:t>𝑃𝑟𝑜𝑓𝑖𝑡</m:t>
                      </m:r>
                      <m:r>
                        <a:rPr>
                          <a:latin typeface="Cambria Math"/>
                          <a:ea typeface="Cambria Math"/>
                          <a:cs typeface="Cambria Math"/>
                        </a:rPr>
                        <m:t>=</m:t>
                      </m:r>
                      <m:r>
                        <a:rPr>
                          <a:latin typeface="Cambria Math"/>
                          <a:ea typeface="Cambria Math"/>
                          <a:cs typeface="Cambria Math"/>
                        </a:rPr>
                        <m:t>𝑦</m:t>
                      </m:r>
                      <m:r>
                        <a:rPr>
                          <a:latin typeface="Cambria Math"/>
                          <a:ea typeface="Cambria Math"/>
                          <a:cs typeface="Cambria Math"/>
                        </a:rPr>
                        <m:t>(</m:t>
                      </m:r>
                      <m:r>
                        <a:rPr>
                          <a:latin typeface="Cambria Math"/>
                          <a:ea typeface="Cambria Math"/>
                          <a:cs typeface="Cambria Math"/>
                        </a:rPr>
                        <m:t>𝑃</m:t>
                      </m:r>
                      <m:r>
                        <a:rPr>
                          <a:latin typeface="Cambria Math"/>
                          <a:ea typeface="Cambria Math"/>
                          <a:cs typeface="Cambria Math"/>
                        </a:rPr>
                        <m:t>−10)−3000</m:t>
                      </m:r>
                    </m:oMath>
                  </m:oMathPara>
                </a14:m>
                <a:endParaRPr dirty="0"/>
              </a:p>
              <a:p>
                <a:pPr marL="0" indent="0" algn="ctr">
                  <a:buNone/>
                  <a:defRPr/>
                </a:pPr>
                <a14:m>
                  <m:oMathPara xmlns:m="http://schemas.openxmlformats.org/officeDocument/2006/math">
                    <m:oMathParaPr>
                      <m:jc m:val="centerGroup"/>
                    </m:oMathParaPr>
                    <m:oMath xmlns:m="http://schemas.openxmlformats.org/officeDocument/2006/math">
                      <m:r>
                        <a:rPr sz="2000">
                          <a:latin typeface="Cambria Math"/>
                          <a:ea typeface="Cambria Math"/>
                          <a:cs typeface="Cambria Math"/>
                        </a:rPr>
                        <m:t>𝑃𝑟𝑜𝑓𝑖𝑡</m:t>
                      </m:r>
                      <m:r>
                        <a:rPr sz="2000">
                          <a:latin typeface="Cambria Math"/>
                          <a:ea typeface="Cambria Math"/>
                          <a:cs typeface="Cambria Math"/>
                        </a:rPr>
                        <m:t>=</m:t>
                      </m:r>
                      <m:r>
                        <a:rPr sz="2000">
                          <a:latin typeface="Cambria Math"/>
                          <a:ea typeface="Cambria Math"/>
                          <a:cs typeface="Cambria Math"/>
                        </a:rPr>
                        <m:t>𝑦</m:t>
                      </m:r>
                      <m:r>
                        <a:rPr sz="2000">
                          <a:latin typeface="Cambria Math"/>
                          <a:ea typeface="Cambria Math"/>
                          <a:cs typeface="Cambria Math"/>
                        </a:rPr>
                        <m:t>(18−0,001</m:t>
                      </m:r>
                      <m:r>
                        <a:rPr sz="2000">
                          <a:latin typeface="Cambria Math"/>
                          <a:ea typeface="Cambria Math"/>
                          <a:cs typeface="Cambria Math"/>
                        </a:rPr>
                        <m:t>𝑦</m:t>
                      </m:r>
                      <m:r>
                        <a:rPr sz="2000">
                          <a:latin typeface="Cambria Math"/>
                          <a:ea typeface="Cambria Math"/>
                          <a:cs typeface="Cambria Math"/>
                        </a:rPr>
                        <m:t>−10)−3000</m:t>
                      </m:r>
                    </m:oMath>
                  </m:oMathPara>
                </a14:m>
                <a:endParaRPr dirty="0"/>
              </a:p>
              <a:p>
                <a:pPr marL="0" indent="0" algn="ctr">
                  <a:buNone/>
                  <a:defRPr/>
                </a:pPr>
                <a14:m>
                  <m:oMathPara xmlns:m="http://schemas.openxmlformats.org/officeDocument/2006/math">
                    <m:oMathParaPr>
                      <m:jc m:val="centerGroup"/>
                    </m:oMathParaPr>
                    <m:oMath xmlns:m="http://schemas.openxmlformats.org/officeDocument/2006/math">
                      <m:r>
                        <a:rPr sz="2000">
                          <a:latin typeface="Cambria Math"/>
                          <a:ea typeface="Cambria Math"/>
                          <a:cs typeface="Cambria Math"/>
                        </a:rPr>
                        <m:t>𝑃𝑟𝑜𝑓𝑖𝑡</m:t>
                      </m:r>
                      <m:r>
                        <a:rPr sz="2000">
                          <a:latin typeface="Cambria Math"/>
                          <a:ea typeface="Cambria Math"/>
                          <a:cs typeface="Cambria Math"/>
                        </a:rPr>
                        <m:t>=8</m:t>
                      </m:r>
                      <m:r>
                        <a:rPr sz="2000">
                          <a:latin typeface="Cambria Math"/>
                          <a:ea typeface="Cambria Math"/>
                          <a:cs typeface="Cambria Math"/>
                        </a:rPr>
                        <m:t>𝑦</m:t>
                      </m:r>
                      <m:r>
                        <a:rPr sz="2000">
                          <a:latin typeface="Cambria Math"/>
                          <a:ea typeface="Cambria Math"/>
                          <a:cs typeface="Cambria Math"/>
                        </a:rPr>
                        <m:t>−0.001</m:t>
                      </m:r>
                      <m:sSup>
                        <m:sSupPr>
                          <m:ctrlPr>
                            <a:rPr sz="2000" i="1">
                              <a:latin typeface="Cambria Math" panose="02040503050406030204" pitchFamily="18" charset="0"/>
                              <a:ea typeface="Cambria Math"/>
                              <a:cs typeface="Cambria Math"/>
                            </a:rPr>
                          </m:ctrlPr>
                        </m:sSupPr>
                        <m:e>
                          <m:r>
                            <a:rPr sz="2000">
                              <a:latin typeface="Cambria Math"/>
                              <a:ea typeface="Cambria Math"/>
                              <a:cs typeface="Cambria Math"/>
                            </a:rPr>
                            <m:t>𝑦</m:t>
                          </m:r>
                        </m:e>
                        <m:sup>
                          <m:r>
                            <a:rPr sz="2000">
                              <a:latin typeface="Cambria Math"/>
                              <a:ea typeface="Cambria Math"/>
                              <a:cs typeface="Cambria Math"/>
                            </a:rPr>
                            <m:t>2</m:t>
                          </m:r>
                        </m:sup>
                      </m:sSup>
                      <m:r>
                        <a:rPr sz="2000">
                          <a:latin typeface="Cambria Math"/>
                          <a:ea typeface="Cambria Math"/>
                          <a:cs typeface="Cambria Math"/>
                        </a:rPr>
                        <m:t>−3000</m:t>
                      </m:r>
                    </m:oMath>
                  </m:oMathPara>
                </a14:m>
                <a:endParaRPr dirty="0"/>
              </a:p>
              <a:p>
                <a:pPr algn="l">
                  <a:buFont typeface="Arial"/>
                  <a:buChar char="•"/>
                  <a:defRPr/>
                </a:pPr>
                <a:endParaRPr lang="en-US" dirty="0"/>
              </a:p>
              <a:p>
                <a:pPr algn="l">
                  <a:buFont typeface="Arial"/>
                  <a:buChar char="•"/>
                  <a:defRPr/>
                </a:pPr>
                <a:r>
                  <a:rPr dirty="0"/>
                  <a:t> So Downstream maximizes it</a:t>
                </a:r>
                <a:r>
                  <a:rPr lang="en-US" dirty="0"/>
                  <a:t>s</a:t>
                </a:r>
                <a:r>
                  <a:rPr dirty="0"/>
                  <a:t> profits if</a:t>
                </a:r>
              </a:p>
              <a:p>
                <a:pPr marL="0" indent="0" algn="ctr">
                  <a:buNone/>
                  <a:defRPr/>
                </a:pPr>
                <a14:m>
                  <m:oMathPara xmlns:m="http://schemas.openxmlformats.org/officeDocument/2006/math">
                    <m:oMathParaPr>
                      <m:jc m:val="centerGroup"/>
                    </m:oMathParaPr>
                    <m:oMath xmlns:m="http://schemas.openxmlformats.org/officeDocument/2006/math">
                      <m:r>
                        <a:rPr>
                          <a:latin typeface="Cambria Math"/>
                          <a:ea typeface="Cambria Math"/>
                          <a:cs typeface="Cambria Math"/>
                        </a:rPr>
                        <m:t>8−0.002</m:t>
                      </m:r>
                      <m:r>
                        <a:rPr>
                          <a:latin typeface="Cambria Math"/>
                          <a:ea typeface="Cambria Math"/>
                          <a:cs typeface="Cambria Math"/>
                        </a:rPr>
                        <m:t>𝑦</m:t>
                      </m:r>
                      <m:r>
                        <a:rPr>
                          <a:latin typeface="Cambria Math"/>
                          <a:ea typeface="Cambria Math"/>
                          <a:cs typeface="Cambria Math"/>
                        </a:rPr>
                        <m:t>=0</m:t>
                      </m:r>
                    </m:oMath>
                  </m:oMathPara>
                </a14:m>
                <a:endParaRPr dirty="0"/>
              </a:p>
              <a:p>
                <a:pPr marL="0" indent="0" algn="ctr">
                  <a:buNone/>
                  <a:defRPr/>
                </a:pPr>
                <a:endParaRPr dirty="0">
                  <a:latin typeface="Cambria Math"/>
                  <a:ea typeface="Cambria Math"/>
                  <a:cs typeface="Cambria Math"/>
                </a:endParaRP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bwMode="auto">
              <a:blipFill>
                <a:blip r:embed="rId2"/>
                <a:stretch>
                  <a:fillRect l="-1455"/>
                </a:stretch>
              </a:blipFill>
            </p:spPr>
            <p:txBody>
              <a:bodyPr/>
              <a:lstStyle/>
              <a:p>
                <a:r>
                  <a:rPr lang="en-US">
                    <a:noFill/>
                  </a:rPr>
                  <a:t> </a:t>
                </a:r>
              </a:p>
            </p:txBody>
          </p:sp>
        </mc:Fallback>
      </mc:AlternateContent>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6A4D98DE-8740-548F-2CE3-9F7EB69E11C0}" type="slidenum">
              <a:rPr lang="en-US"/>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Illustration: Megabuck</a:t>
            </a:r>
            <a:endParaRP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bwMode="auto"/>
            <p:txBody>
              <a:bodyPr/>
              <a:lstStyle/>
              <a:p>
                <a:pPr>
                  <a:defRPr/>
                </a:pPr>
                <a:endParaRPr dirty="0"/>
              </a:p>
              <a:p>
                <a:pPr>
                  <a:buFont typeface="Arial"/>
                  <a:buChar char="•"/>
                  <a:defRPr/>
                </a:pPr>
                <a:r>
                  <a:rPr dirty="0"/>
                  <a:t> In order to maximize profits, Downstream will demand</a:t>
                </a:r>
                <a:endParaRPr lang="en-US" dirty="0"/>
              </a:p>
              <a:p>
                <a:pPr>
                  <a:buFont typeface="Arial"/>
                  <a:buChar char="•"/>
                  <a:defRPr/>
                </a:pPr>
                <a:endParaRPr dirty="0"/>
              </a:p>
              <a:p>
                <a:pPr marL="0" indent="0" algn="ctr">
                  <a:buNone/>
                  <a:defRPr/>
                </a:pPr>
                <a14:m>
                  <m:oMath xmlns:m="http://schemas.openxmlformats.org/officeDocument/2006/math">
                    <m:r>
                      <a:rPr>
                        <a:latin typeface="Cambria Math"/>
                        <a:ea typeface="Cambria Math"/>
                        <a:cs typeface="Cambria Math"/>
                      </a:rPr>
                      <m:t>𝑦</m:t>
                    </m:r>
                    <m:r>
                      <a:rPr>
                        <a:latin typeface="Cambria Math"/>
                        <a:ea typeface="Cambria Math"/>
                        <a:cs typeface="Cambria Math"/>
                      </a:rPr>
                      <m:t>=</m:t>
                    </m:r>
                    <m:f>
                      <m:fPr>
                        <m:ctrlPr>
                          <a:rPr i="1">
                            <a:latin typeface="Cambria Math" panose="02040503050406030204" pitchFamily="18" charset="0"/>
                            <a:ea typeface="Cambria Math"/>
                            <a:cs typeface="Cambria Math"/>
                          </a:rPr>
                        </m:ctrlPr>
                      </m:fPr>
                      <m:num>
                        <m:r>
                          <a:rPr>
                            <a:latin typeface="Cambria Math"/>
                            <a:ea typeface="Cambria Math"/>
                            <a:cs typeface="Cambria Math"/>
                          </a:rPr>
                          <m:t>8</m:t>
                        </m:r>
                      </m:num>
                      <m:den>
                        <m:r>
                          <a:rPr>
                            <a:latin typeface="Cambria Math"/>
                            <a:ea typeface="Cambria Math"/>
                            <a:cs typeface="Cambria Math"/>
                          </a:rPr>
                          <m:t>0.002</m:t>
                        </m:r>
                      </m:den>
                    </m:f>
                    <m:r>
                      <a:rPr>
                        <a:latin typeface="Cambria Math"/>
                        <a:ea typeface="Cambria Math"/>
                        <a:cs typeface="Cambria Math"/>
                      </a:rPr>
                      <m:t>=4,000</m:t>
                    </m:r>
                  </m:oMath>
                </a14:m>
                <a:r>
                  <a:rPr dirty="0"/>
                  <a:t> units to Upstream</a:t>
                </a:r>
              </a:p>
              <a:p>
                <a:pPr marL="0" indent="0" algn="ctr">
                  <a:buNone/>
                  <a:defRPr/>
                </a:pPr>
                <a:endParaRPr dirty="0"/>
              </a:p>
              <a:p>
                <a:pPr algn="l">
                  <a:buFont typeface="Arial"/>
                  <a:buChar char="•"/>
                  <a:defRPr/>
                </a:pPr>
                <a:r>
                  <a:rPr dirty="0"/>
                  <a:t> These units will be sold at a price</a:t>
                </a:r>
                <a:endParaRPr lang="en-US" dirty="0"/>
              </a:p>
              <a:p>
                <a:pPr algn="l">
                  <a:buFont typeface="Arial"/>
                  <a:buChar char="•"/>
                  <a:defRPr/>
                </a:pPr>
                <a:endParaRPr dirty="0"/>
              </a:p>
              <a:p>
                <a:pPr marL="0" indent="0" algn="ctr">
                  <a:buNone/>
                  <a:defRPr/>
                </a:pPr>
                <a14:m>
                  <m:oMathPara xmlns:m="http://schemas.openxmlformats.org/officeDocument/2006/math">
                    <m:oMathParaPr>
                      <m:jc m:val="centerGroup"/>
                    </m:oMathParaPr>
                    <m:oMath xmlns:m="http://schemas.openxmlformats.org/officeDocument/2006/math">
                      <m:r>
                        <a:rPr>
                          <a:latin typeface="Cambria Math"/>
                          <a:ea typeface="Cambria Math"/>
                          <a:cs typeface="Cambria Math"/>
                        </a:rPr>
                        <m:t>𝑃</m:t>
                      </m:r>
                      <m:r>
                        <a:rPr>
                          <a:latin typeface="Cambria Math"/>
                          <a:ea typeface="Cambria Math"/>
                          <a:cs typeface="Cambria Math"/>
                        </a:rPr>
                        <m:t>=18−0.001∗4000=$14</m:t>
                      </m:r>
                    </m:oMath>
                  </m:oMathPara>
                </a14:m>
                <a:endParaRPr dirty="0"/>
              </a:p>
              <a:p>
                <a:pPr marL="0" indent="0" algn="l">
                  <a:buNone/>
                  <a:defRPr/>
                </a:pPr>
                <a:endParaRPr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bwMode="auto">
              <a:blipFill>
                <a:blip r:embed="rId2"/>
                <a:stretch>
                  <a:fillRect l="-1455"/>
                </a:stretch>
              </a:blipFill>
            </p:spPr>
            <p:txBody>
              <a:bodyPr/>
              <a:lstStyle/>
              <a:p>
                <a:r>
                  <a:rPr lang="en-US">
                    <a:noFill/>
                  </a:rPr>
                  <a:t> </a:t>
                </a:r>
              </a:p>
            </p:txBody>
          </p:sp>
        </mc:Fallback>
      </mc:AlternateContent>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93DDD7A1-CAD5-C3D7-02F0-AFB1E9C57077}" type="slidenum">
              <a:rPr lang="en-US"/>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Illustration: Megabuck</a:t>
            </a:r>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81591876"/>
              </p:ext>
            </p:extLst>
          </p:nvPr>
        </p:nvGraphicFramePr>
        <p:xfrm>
          <a:off x="2982783" y="1737358"/>
          <a:ext cx="6226434" cy="3291840"/>
        </p:xfrm>
        <a:graphic>
          <a:graphicData uri="http://schemas.openxmlformats.org/drawingml/2006/table">
            <a:tbl>
              <a:tblPr firstRow="1" bandRow="1">
                <a:tableStyleId>{0F61671E-3FEA-2FB6-182F-DDFADC324711}</a:tableStyleId>
              </a:tblPr>
              <a:tblGrid>
                <a:gridCol w="3113217">
                  <a:extLst>
                    <a:ext uri="{9D8B030D-6E8A-4147-A177-3AD203B41FA5}">
                      <a16:colId xmlns:a16="http://schemas.microsoft.com/office/drawing/2014/main" val="20000"/>
                    </a:ext>
                  </a:extLst>
                </a:gridCol>
                <a:gridCol w="3113217">
                  <a:extLst>
                    <a:ext uri="{9D8B030D-6E8A-4147-A177-3AD203B41FA5}">
                      <a16:colId xmlns:a16="http://schemas.microsoft.com/office/drawing/2014/main" val="20001"/>
                    </a:ext>
                  </a:extLst>
                </a:gridCol>
              </a:tblGrid>
              <a:tr h="365759">
                <a:tc>
                  <a:txBody>
                    <a:bodyPr/>
                    <a:lstStyle/>
                    <a:p>
                      <a:pPr algn="ctr">
                        <a:defRPr/>
                      </a:pPr>
                      <a:r>
                        <a:rPr dirty="0"/>
                        <a:t>TP=$6</a:t>
                      </a:r>
                    </a:p>
                  </a:txBody>
                  <a:tcPr/>
                </a:tc>
                <a:tc>
                  <a:txBody>
                    <a:bodyPr/>
                    <a:lstStyle/>
                    <a:p>
                      <a:pPr algn="ctr">
                        <a:defRPr/>
                      </a:pPr>
                      <a:r>
                        <a:rPr dirty="0"/>
                        <a:t>Downstream Division</a:t>
                      </a:r>
                    </a:p>
                  </a:txBody>
                  <a:tcPr/>
                </a:tc>
                <a:extLst>
                  <a:ext uri="{0D108BD9-81ED-4DB2-BD59-A6C34878D82A}">
                    <a16:rowId xmlns:a16="http://schemas.microsoft.com/office/drawing/2014/main" val="10000"/>
                  </a:ext>
                </a:extLst>
              </a:tr>
              <a:tr h="365759">
                <a:tc>
                  <a:txBody>
                    <a:bodyPr/>
                    <a:lstStyle/>
                    <a:p>
                      <a:pPr>
                        <a:defRPr/>
                      </a:pPr>
                      <a:r>
                        <a:t>Fixed Cost</a:t>
                      </a:r>
                    </a:p>
                  </a:txBody>
                  <a:tcPr/>
                </a:tc>
                <a:tc>
                  <a:txBody>
                    <a:bodyPr/>
                    <a:lstStyle/>
                    <a:p>
                      <a:pPr algn="r">
                        <a:defRPr/>
                      </a:pPr>
                      <a:r>
                        <a:t>$3,000</a:t>
                      </a:r>
                    </a:p>
                  </a:txBody>
                  <a:tcPr/>
                </a:tc>
                <a:extLst>
                  <a:ext uri="{0D108BD9-81ED-4DB2-BD59-A6C34878D82A}">
                    <a16:rowId xmlns:a16="http://schemas.microsoft.com/office/drawing/2014/main" val="10001"/>
                  </a:ext>
                </a:extLst>
              </a:tr>
              <a:tr h="365759">
                <a:tc>
                  <a:txBody>
                    <a:bodyPr/>
                    <a:lstStyle/>
                    <a:p>
                      <a:pPr>
                        <a:defRPr/>
                      </a:pPr>
                      <a:r>
                        <a:t>Unit Variable Cost</a:t>
                      </a:r>
                    </a:p>
                  </a:txBody>
                  <a:tcPr/>
                </a:tc>
                <a:tc>
                  <a:txBody>
                    <a:bodyPr/>
                    <a:lstStyle/>
                    <a:p>
                      <a:pPr algn="r">
                        <a:defRPr/>
                      </a:pPr>
                      <a:r>
                        <a:t>$4</a:t>
                      </a:r>
                    </a:p>
                  </a:txBody>
                  <a:tcPr/>
                </a:tc>
                <a:extLst>
                  <a:ext uri="{0D108BD9-81ED-4DB2-BD59-A6C34878D82A}">
                    <a16:rowId xmlns:a16="http://schemas.microsoft.com/office/drawing/2014/main" val="10002"/>
                  </a:ext>
                </a:extLst>
              </a:tr>
              <a:tr h="365759">
                <a:tc>
                  <a:txBody>
                    <a:bodyPr/>
                    <a:lstStyle/>
                    <a:p>
                      <a:pPr>
                        <a:defRPr/>
                      </a:pPr>
                      <a:r>
                        <a:rPr dirty="0"/>
                        <a:t>Transfer Price</a:t>
                      </a:r>
                    </a:p>
                  </a:txBody>
                  <a:tcPr/>
                </a:tc>
                <a:tc>
                  <a:txBody>
                    <a:bodyPr/>
                    <a:lstStyle/>
                    <a:p>
                      <a:pPr algn="r">
                        <a:defRPr/>
                      </a:pPr>
                      <a:r>
                        <a:t>$6</a:t>
                      </a:r>
                    </a:p>
                  </a:txBody>
                  <a:tcPr/>
                </a:tc>
                <a:extLst>
                  <a:ext uri="{0D108BD9-81ED-4DB2-BD59-A6C34878D82A}">
                    <a16:rowId xmlns:a16="http://schemas.microsoft.com/office/drawing/2014/main" val="10003"/>
                  </a:ext>
                </a:extLst>
              </a:tr>
              <a:tr h="365759">
                <a:tc>
                  <a:txBody>
                    <a:bodyPr/>
                    <a:lstStyle/>
                    <a:p>
                      <a:pPr>
                        <a:defRPr/>
                      </a:pPr>
                      <a:r>
                        <a:t>Units Sold</a:t>
                      </a:r>
                    </a:p>
                  </a:txBody>
                  <a:tcPr/>
                </a:tc>
                <a:tc>
                  <a:txBody>
                    <a:bodyPr/>
                    <a:lstStyle/>
                    <a:p>
                      <a:pPr algn="r">
                        <a:defRPr/>
                      </a:pPr>
                      <a:r>
                        <a:t>4,000</a:t>
                      </a:r>
                    </a:p>
                  </a:txBody>
                  <a:tcPr/>
                </a:tc>
                <a:extLst>
                  <a:ext uri="{0D108BD9-81ED-4DB2-BD59-A6C34878D82A}">
                    <a16:rowId xmlns:a16="http://schemas.microsoft.com/office/drawing/2014/main" val="10004"/>
                  </a:ext>
                </a:extLst>
              </a:tr>
              <a:tr h="365759">
                <a:tc>
                  <a:txBody>
                    <a:bodyPr/>
                    <a:lstStyle/>
                    <a:p>
                      <a:pPr>
                        <a:defRPr/>
                      </a:pPr>
                      <a:r>
                        <a:rPr b="1"/>
                        <a:t>Total Cost</a:t>
                      </a:r>
                    </a:p>
                  </a:txBody>
                  <a:tcPr/>
                </a:tc>
                <a:tc>
                  <a:txBody>
                    <a:bodyPr/>
                    <a:lstStyle/>
                    <a:p>
                      <a:pPr algn="r">
                        <a:defRPr/>
                      </a:pPr>
                      <a:r>
                        <a:rPr b="1"/>
                        <a:t>$43,000</a:t>
                      </a:r>
                    </a:p>
                  </a:txBody>
                  <a:tcPr/>
                </a:tc>
                <a:extLst>
                  <a:ext uri="{0D108BD9-81ED-4DB2-BD59-A6C34878D82A}">
                    <a16:rowId xmlns:a16="http://schemas.microsoft.com/office/drawing/2014/main" val="10005"/>
                  </a:ext>
                </a:extLst>
              </a:tr>
              <a:tr h="365759">
                <a:tc>
                  <a:txBody>
                    <a:bodyPr/>
                    <a:lstStyle/>
                    <a:p>
                      <a:pPr>
                        <a:defRPr/>
                      </a:pPr>
                      <a:r>
                        <a:t>Selling Price</a:t>
                      </a:r>
                    </a:p>
                  </a:txBody>
                  <a:tcPr/>
                </a:tc>
                <a:tc>
                  <a:txBody>
                    <a:bodyPr/>
                    <a:lstStyle/>
                    <a:p>
                      <a:pPr algn="r">
                        <a:defRPr/>
                      </a:pPr>
                      <a:r>
                        <a:t>$14</a:t>
                      </a:r>
                    </a:p>
                  </a:txBody>
                  <a:tcPr/>
                </a:tc>
                <a:extLst>
                  <a:ext uri="{0D108BD9-81ED-4DB2-BD59-A6C34878D82A}">
                    <a16:rowId xmlns:a16="http://schemas.microsoft.com/office/drawing/2014/main" val="10006"/>
                  </a:ext>
                </a:extLst>
              </a:tr>
              <a:tr h="365759">
                <a:tc>
                  <a:txBody>
                    <a:bodyPr/>
                    <a:lstStyle/>
                    <a:p>
                      <a:pPr>
                        <a:defRPr/>
                      </a:pPr>
                      <a:r>
                        <a:rPr b="1"/>
                        <a:t>Revenues</a:t>
                      </a:r>
                    </a:p>
                  </a:txBody>
                  <a:tcPr/>
                </a:tc>
                <a:tc>
                  <a:txBody>
                    <a:bodyPr/>
                    <a:lstStyle/>
                    <a:p>
                      <a:pPr algn="r">
                        <a:defRPr/>
                      </a:pPr>
                      <a:r>
                        <a:rPr b="1"/>
                        <a:t>$56,000</a:t>
                      </a:r>
                    </a:p>
                  </a:txBody>
                  <a:tcPr/>
                </a:tc>
                <a:extLst>
                  <a:ext uri="{0D108BD9-81ED-4DB2-BD59-A6C34878D82A}">
                    <a16:rowId xmlns:a16="http://schemas.microsoft.com/office/drawing/2014/main" val="10007"/>
                  </a:ext>
                </a:extLst>
              </a:tr>
              <a:tr h="365759">
                <a:tc>
                  <a:txBody>
                    <a:bodyPr/>
                    <a:lstStyle/>
                    <a:p>
                      <a:pPr>
                        <a:defRPr/>
                      </a:pPr>
                      <a:r>
                        <a:rPr b="1"/>
                        <a:t>Profits</a:t>
                      </a:r>
                    </a:p>
                  </a:txBody>
                  <a:tcPr/>
                </a:tc>
                <a:tc>
                  <a:txBody>
                    <a:bodyPr/>
                    <a:lstStyle/>
                    <a:p>
                      <a:pPr algn="r">
                        <a:defRPr/>
                      </a:pPr>
                      <a:r>
                        <a:rPr b="1" dirty="0"/>
                        <a:t>$13,000</a:t>
                      </a:r>
                    </a:p>
                  </a:txBody>
                  <a:tcPr/>
                </a:tc>
                <a:extLst>
                  <a:ext uri="{0D108BD9-81ED-4DB2-BD59-A6C34878D82A}">
                    <a16:rowId xmlns:a16="http://schemas.microsoft.com/office/drawing/2014/main" val="10008"/>
                  </a:ext>
                </a:extLst>
              </a:tr>
            </a:tbl>
          </a:graphicData>
        </a:graphic>
      </p:graphicFrame>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98CA4D25-C6BE-3ACC-FD96-79174B4BC8E7}" type="slidenum">
              <a:rPr lang="en-US"/>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Illustration: Megabuck</a:t>
            </a:r>
            <a:endParaRPr/>
          </a:p>
        </p:txBody>
      </p:sp>
      <p:sp>
        <p:nvSpPr>
          <p:cNvPr id="5" name="Content Placeholder 2"/>
          <p:cNvSpPr>
            <a:spLocks noGrp="1"/>
          </p:cNvSpPr>
          <p:nvPr>
            <p:ph idx="1"/>
          </p:nvPr>
        </p:nvSpPr>
        <p:spPr bwMode="auto"/>
        <p:txBody>
          <a:bodyPr>
            <a:normAutofit fontScale="92500" lnSpcReduction="10000"/>
          </a:bodyPr>
          <a:lstStyle/>
          <a:p>
            <a:pPr>
              <a:defRPr/>
            </a:pPr>
            <a:endParaRPr dirty="0"/>
          </a:p>
          <a:p>
            <a:pPr>
              <a:defRPr/>
            </a:pPr>
            <a:endParaRPr dirty="0"/>
          </a:p>
          <a:p>
            <a:pPr>
              <a:defRPr/>
            </a:pPr>
            <a:endParaRPr dirty="0"/>
          </a:p>
          <a:p>
            <a:pPr>
              <a:defRPr/>
            </a:pPr>
            <a:endParaRPr dirty="0"/>
          </a:p>
          <a:p>
            <a:pPr>
              <a:defRPr/>
            </a:pPr>
            <a:endParaRPr dirty="0"/>
          </a:p>
          <a:p>
            <a:pPr>
              <a:defRPr/>
            </a:pPr>
            <a:endParaRPr dirty="0"/>
          </a:p>
          <a:p>
            <a:pPr>
              <a:defRPr/>
            </a:pPr>
            <a:endParaRPr dirty="0"/>
          </a:p>
          <a:p>
            <a:pPr>
              <a:defRPr/>
            </a:pPr>
            <a:endParaRPr dirty="0"/>
          </a:p>
          <a:p>
            <a:pPr>
              <a:buFont typeface="Arial"/>
              <a:buChar char="•"/>
              <a:defRPr/>
            </a:pPr>
            <a:r>
              <a:rPr dirty="0"/>
              <a:t> The full cost of the selling division (downstream) are covered.</a:t>
            </a:r>
            <a:endParaRPr lang="en-US" dirty="0"/>
          </a:p>
          <a:p>
            <a:pPr>
              <a:buFont typeface="Arial"/>
              <a:buChar char="•"/>
              <a:defRPr/>
            </a:pPr>
            <a:r>
              <a:rPr lang="en-US" dirty="0"/>
              <a:t> Is this policy consistent with Full Cost Transfer Pricing?</a:t>
            </a:r>
            <a:endParaRPr dirty="0"/>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4D512695-7687-15C9-BF63-5F1B9550613E}" type="slidenum">
              <a:rPr lang="en-US"/>
              <a:t>27</a:t>
            </a:fld>
            <a:endParaRPr lang="en-US"/>
          </a:p>
        </p:txBody>
      </p:sp>
      <p:graphicFrame>
        <p:nvGraphicFramePr>
          <p:cNvPr id="8" name="Table 7"/>
          <p:cNvGraphicFramePr>
            <a:graphicFrameLocks/>
          </p:cNvGraphicFramePr>
          <p:nvPr>
            <p:extLst>
              <p:ext uri="{D42A27DB-BD31-4B8C-83A1-F6EECF244321}">
                <p14:modId xmlns:p14="http://schemas.microsoft.com/office/powerpoint/2010/main" val="1947833090"/>
              </p:ext>
            </p:extLst>
          </p:nvPr>
        </p:nvGraphicFramePr>
        <p:xfrm>
          <a:off x="2982783" y="1737358"/>
          <a:ext cx="6226434" cy="3291840"/>
        </p:xfrm>
        <a:graphic>
          <a:graphicData uri="http://schemas.openxmlformats.org/drawingml/2006/table">
            <a:tbl>
              <a:tblPr firstRow="1" bandRow="1">
                <a:tableStyleId>{0F61671E-3FEA-2FB6-182F-DDFADC324711}</a:tableStyleId>
              </a:tblPr>
              <a:tblGrid>
                <a:gridCol w="3113217">
                  <a:extLst>
                    <a:ext uri="{9D8B030D-6E8A-4147-A177-3AD203B41FA5}">
                      <a16:colId xmlns:a16="http://schemas.microsoft.com/office/drawing/2014/main" val="20000"/>
                    </a:ext>
                  </a:extLst>
                </a:gridCol>
                <a:gridCol w="3113217">
                  <a:extLst>
                    <a:ext uri="{9D8B030D-6E8A-4147-A177-3AD203B41FA5}">
                      <a16:colId xmlns:a16="http://schemas.microsoft.com/office/drawing/2014/main" val="20001"/>
                    </a:ext>
                  </a:extLst>
                </a:gridCol>
              </a:tblGrid>
              <a:tr h="327039">
                <a:tc>
                  <a:txBody>
                    <a:bodyPr/>
                    <a:lstStyle/>
                    <a:p>
                      <a:pPr algn="ctr">
                        <a:defRPr/>
                      </a:pPr>
                      <a:r>
                        <a:t>TP=$6</a:t>
                      </a:r>
                    </a:p>
                  </a:txBody>
                  <a:tcPr/>
                </a:tc>
                <a:tc>
                  <a:txBody>
                    <a:bodyPr/>
                    <a:lstStyle/>
                    <a:p>
                      <a:pPr algn="ctr">
                        <a:defRPr/>
                      </a:pPr>
                      <a:r>
                        <a:t>Downstream Division</a:t>
                      </a:r>
                    </a:p>
                  </a:txBody>
                  <a:tcPr/>
                </a:tc>
                <a:extLst>
                  <a:ext uri="{0D108BD9-81ED-4DB2-BD59-A6C34878D82A}">
                    <a16:rowId xmlns:a16="http://schemas.microsoft.com/office/drawing/2014/main" val="10000"/>
                  </a:ext>
                </a:extLst>
              </a:tr>
              <a:tr h="310035">
                <a:tc>
                  <a:txBody>
                    <a:bodyPr/>
                    <a:lstStyle/>
                    <a:p>
                      <a:pPr>
                        <a:defRPr/>
                      </a:pPr>
                      <a:r>
                        <a:t>Fixed Cost</a:t>
                      </a:r>
                    </a:p>
                  </a:txBody>
                  <a:tcPr/>
                </a:tc>
                <a:tc>
                  <a:txBody>
                    <a:bodyPr/>
                    <a:lstStyle/>
                    <a:p>
                      <a:pPr algn="r">
                        <a:defRPr/>
                      </a:pPr>
                      <a:r>
                        <a:t>$3,000</a:t>
                      </a:r>
                    </a:p>
                  </a:txBody>
                  <a:tcPr/>
                </a:tc>
                <a:extLst>
                  <a:ext uri="{0D108BD9-81ED-4DB2-BD59-A6C34878D82A}">
                    <a16:rowId xmlns:a16="http://schemas.microsoft.com/office/drawing/2014/main" val="10001"/>
                  </a:ext>
                </a:extLst>
              </a:tr>
              <a:tr h="314339">
                <a:tc>
                  <a:txBody>
                    <a:bodyPr/>
                    <a:lstStyle/>
                    <a:p>
                      <a:pPr>
                        <a:defRPr/>
                      </a:pPr>
                      <a:r>
                        <a:t>Unit Variable Cost</a:t>
                      </a:r>
                    </a:p>
                  </a:txBody>
                  <a:tcPr/>
                </a:tc>
                <a:tc>
                  <a:txBody>
                    <a:bodyPr/>
                    <a:lstStyle/>
                    <a:p>
                      <a:pPr algn="r">
                        <a:defRPr/>
                      </a:pPr>
                      <a:r>
                        <a:t>$4</a:t>
                      </a:r>
                    </a:p>
                  </a:txBody>
                  <a:tcPr/>
                </a:tc>
                <a:extLst>
                  <a:ext uri="{0D108BD9-81ED-4DB2-BD59-A6C34878D82A}">
                    <a16:rowId xmlns:a16="http://schemas.microsoft.com/office/drawing/2014/main" val="10002"/>
                  </a:ext>
                </a:extLst>
              </a:tr>
              <a:tr h="314339">
                <a:tc>
                  <a:txBody>
                    <a:bodyPr/>
                    <a:lstStyle/>
                    <a:p>
                      <a:pPr>
                        <a:defRPr/>
                      </a:pPr>
                      <a:r>
                        <a:t>Transfer Price</a:t>
                      </a:r>
                    </a:p>
                  </a:txBody>
                  <a:tcPr/>
                </a:tc>
                <a:tc>
                  <a:txBody>
                    <a:bodyPr/>
                    <a:lstStyle/>
                    <a:p>
                      <a:pPr algn="r">
                        <a:defRPr/>
                      </a:pPr>
                      <a:r>
                        <a:t>$6</a:t>
                      </a:r>
                    </a:p>
                  </a:txBody>
                  <a:tcPr/>
                </a:tc>
                <a:extLst>
                  <a:ext uri="{0D108BD9-81ED-4DB2-BD59-A6C34878D82A}">
                    <a16:rowId xmlns:a16="http://schemas.microsoft.com/office/drawing/2014/main" val="10003"/>
                  </a:ext>
                </a:extLst>
              </a:tr>
              <a:tr h="314339">
                <a:tc>
                  <a:txBody>
                    <a:bodyPr/>
                    <a:lstStyle/>
                    <a:p>
                      <a:pPr>
                        <a:defRPr/>
                      </a:pPr>
                      <a:r>
                        <a:t>Units Sold</a:t>
                      </a:r>
                    </a:p>
                  </a:txBody>
                  <a:tcPr/>
                </a:tc>
                <a:tc>
                  <a:txBody>
                    <a:bodyPr/>
                    <a:lstStyle/>
                    <a:p>
                      <a:pPr algn="r">
                        <a:defRPr/>
                      </a:pPr>
                      <a:r>
                        <a:t>4,000</a:t>
                      </a:r>
                    </a:p>
                  </a:txBody>
                  <a:tcPr/>
                </a:tc>
                <a:extLst>
                  <a:ext uri="{0D108BD9-81ED-4DB2-BD59-A6C34878D82A}">
                    <a16:rowId xmlns:a16="http://schemas.microsoft.com/office/drawing/2014/main" val="10004"/>
                  </a:ext>
                </a:extLst>
              </a:tr>
              <a:tr h="314339">
                <a:tc>
                  <a:txBody>
                    <a:bodyPr/>
                    <a:lstStyle/>
                    <a:p>
                      <a:pPr>
                        <a:defRPr/>
                      </a:pPr>
                      <a:r>
                        <a:rPr b="1"/>
                        <a:t>Total Cost</a:t>
                      </a:r>
                    </a:p>
                  </a:txBody>
                  <a:tcPr/>
                </a:tc>
                <a:tc>
                  <a:txBody>
                    <a:bodyPr/>
                    <a:lstStyle/>
                    <a:p>
                      <a:pPr algn="r">
                        <a:defRPr/>
                      </a:pPr>
                      <a:r>
                        <a:rPr b="1"/>
                        <a:t>$43,000</a:t>
                      </a:r>
                    </a:p>
                  </a:txBody>
                  <a:tcPr/>
                </a:tc>
                <a:extLst>
                  <a:ext uri="{0D108BD9-81ED-4DB2-BD59-A6C34878D82A}">
                    <a16:rowId xmlns:a16="http://schemas.microsoft.com/office/drawing/2014/main" val="10005"/>
                  </a:ext>
                </a:extLst>
              </a:tr>
              <a:tr h="314339">
                <a:tc>
                  <a:txBody>
                    <a:bodyPr/>
                    <a:lstStyle/>
                    <a:p>
                      <a:pPr>
                        <a:defRPr/>
                      </a:pPr>
                      <a:r>
                        <a:rPr dirty="0"/>
                        <a:t>Selling Price</a:t>
                      </a:r>
                    </a:p>
                  </a:txBody>
                  <a:tcPr/>
                </a:tc>
                <a:tc>
                  <a:txBody>
                    <a:bodyPr/>
                    <a:lstStyle/>
                    <a:p>
                      <a:pPr algn="r">
                        <a:defRPr/>
                      </a:pPr>
                      <a:r>
                        <a:t>$14</a:t>
                      </a:r>
                    </a:p>
                  </a:txBody>
                  <a:tcPr/>
                </a:tc>
                <a:extLst>
                  <a:ext uri="{0D108BD9-81ED-4DB2-BD59-A6C34878D82A}">
                    <a16:rowId xmlns:a16="http://schemas.microsoft.com/office/drawing/2014/main" val="10006"/>
                  </a:ext>
                </a:extLst>
              </a:tr>
              <a:tr h="314339">
                <a:tc>
                  <a:txBody>
                    <a:bodyPr/>
                    <a:lstStyle/>
                    <a:p>
                      <a:pPr>
                        <a:defRPr/>
                      </a:pPr>
                      <a:r>
                        <a:rPr b="1"/>
                        <a:t>Revenues</a:t>
                      </a:r>
                    </a:p>
                  </a:txBody>
                  <a:tcPr/>
                </a:tc>
                <a:tc>
                  <a:txBody>
                    <a:bodyPr/>
                    <a:lstStyle/>
                    <a:p>
                      <a:pPr algn="r">
                        <a:defRPr/>
                      </a:pPr>
                      <a:r>
                        <a:rPr b="1"/>
                        <a:t>$56,000</a:t>
                      </a:r>
                    </a:p>
                  </a:txBody>
                  <a:tcPr/>
                </a:tc>
                <a:extLst>
                  <a:ext uri="{0D108BD9-81ED-4DB2-BD59-A6C34878D82A}">
                    <a16:rowId xmlns:a16="http://schemas.microsoft.com/office/drawing/2014/main" val="10007"/>
                  </a:ext>
                </a:extLst>
              </a:tr>
              <a:tr h="314339">
                <a:tc>
                  <a:txBody>
                    <a:bodyPr/>
                    <a:lstStyle/>
                    <a:p>
                      <a:pPr>
                        <a:defRPr/>
                      </a:pPr>
                      <a:r>
                        <a:rPr b="1"/>
                        <a:t>Profits</a:t>
                      </a:r>
                    </a:p>
                  </a:txBody>
                  <a:tcPr/>
                </a:tc>
                <a:tc>
                  <a:txBody>
                    <a:bodyPr/>
                    <a:lstStyle/>
                    <a:p>
                      <a:pPr algn="r">
                        <a:defRPr/>
                      </a:pPr>
                      <a:r>
                        <a:rPr b="1" dirty="0"/>
                        <a:t>$13,000</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Illustration: Megabuck</a:t>
            </a:r>
            <a:endParaRP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bwMode="auto"/>
            <p:txBody>
              <a:bodyPr/>
              <a:lstStyle/>
              <a:p>
                <a:pPr>
                  <a:defRPr/>
                </a:pPr>
                <a:endParaRPr/>
              </a:p>
              <a:p>
                <a:pPr>
                  <a:buFont typeface="Arial"/>
                  <a:buChar char="•"/>
                  <a:defRPr/>
                </a:pPr>
                <a:r>
                  <a:t> Is this policy consistent with Full Cost Transfer Pricing?</a:t>
                </a:r>
              </a:p>
              <a:p>
                <a:pPr lvl="1">
                  <a:buFont typeface="Arial"/>
                  <a:buChar char="•"/>
                  <a:defRPr/>
                </a:pPr>
                <a:endParaRPr/>
              </a:p>
              <a:p>
                <a:pPr lvl="1">
                  <a:buFont typeface="Arial"/>
                  <a:buChar char="•"/>
                  <a:defRPr/>
                </a:pPr>
                <a:r>
                  <a:t>Yes</a:t>
                </a:r>
              </a:p>
              <a:p>
                <a:pPr lvl="1">
                  <a:buFont typeface="Arial"/>
                  <a:buChar char="•"/>
                  <a:defRPr/>
                </a:pPr>
                <a:r>
                  <a:t>When TP=$6, Upstream covers both its full and variable costs</a:t>
                </a:r>
              </a:p>
              <a:p>
                <a:pPr lvl="0">
                  <a:buFont typeface="Arial"/>
                  <a:buChar char="•"/>
                  <a:defRPr/>
                </a:pPr>
                <a:endParaRPr/>
              </a:p>
              <a:p>
                <a:pPr marL="0" lvl="0" indent="0" algn="ctr">
                  <a:buNone/>
                  <a:defRPr/>
                </a:pPr>
                <mc:AlternateContent>
                  <mc:Choice Requires="a14">
                    <a14:m>
                      <m:oMathPara xmlns:m="http://schemas.openxmlformats.org/officeDocument/2006/math">
                        <m:oMathParaPr>
                          <m:jc m:val="centerGroup"/>
                        </m:oMathParaPr>
                        <m:oMath xmlns:m="http://schemas.openxmlformats.org/officeDocument/2006/math">
                          <m:r>
                            <a:rPr>
                              <a:latin typeface="Cambria Math"/>
                              <a:ea typeface="Cambria Math"/>
                              <a:cs typeface="Cambria Math"/>
                            </a:rPr>
                            <m:t>𝑃𝑟𝑜𝑓𝑖𝑡𝑠</m:t>
                          </m:r>
                          <m:r>
                            <a:rPr>
                              <a:latin typeface="Cambria Math"/>
                              <a:ea typeface="Cambria Math"/>
                              <a:cs typeface="Cambria Math"/>
                            </a:rPr>
                            <m:t> </m:t>
                          </m:r>
                          <m:r>
                            <a:rPr>
                              <a:latin typeface="Cambria Math"/>
                              <a:ea typeface="Cambria Math"/>
                              <a:cs typeface="Cambria Math"/>
                            </a:rPr>
                            <m:t>𝑈𝑝𝑠𝑡𝑟𝑒𝑎𝑚</m:t>
                          </m:r>
                          <m:r>
                            <a:rPr>
                              <a:latin typeface="Cambria Math"/>
                              <a:ea typeface="Cambria Math"/>
                              <a:cs typeface="Cambria Math"/>
                            </a:rPr>
                            <m:t>=(6−5)∗4,000−4,000=0</m:t>
                          </m:r>
                        </m:oMath>
                      </m:oMathPara>
                    </a14:m>
                  </mc:Choice>
                  <mc:Fallback xmlns:m="http://schemas.openxmlformats.org/officeDocument/2006/math" xmlns:w="http://schemas.openxmlformats.org/wordprocessingml/2006/main" xmlns=""/>
                </mc:AlternateContent>
                <a:endParaRPr>
                  <a:latin typeface="Cambria Math"/>
                  <a:ea typeface="Cambria Math"/>
                  <a:cs typeface="Cambria Math"/>
                </a:endParaRPr>
              </a:p>
              <a:p>
                <a:pPr lvl="0" algn="l">
                  <a:buFont typeface="Arial"/>
                  <a:buChar char="•"/>
                  <a:defRPr/>
                </a:pPr>
                <a:endParaRPr/>
              </a:p>
              <a:p>
                <a:pPr lvl="0" algn="l">
                  <a:buFont typeface="Arial"/>
                  <a:buChar char="•"/>
                  <a:defRPr/>
                </a:pPr>
                <a:r>
                  <a:t> Is this outcome efficient for the firm?</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bwMode="auto">
              <a:blipFill>
                <a:blip r:embed="rId2"/>
                <a:stretch>
                  <a:fillRect l="-1455"/>
                </a:stretch>
              </a:blipFill>
            </p:spPr>
            <p:txBody>
              <a:bodyPr/>
              <a:lstStyle/>
              <a:p>
                <a:r>
                  <a:rPr lang="en-US">
                    <a:noFill/>
                  </a:rPr>
                  <a:t> </a:t>
                </a:r>
              </a:p>
            </p:txBody>
          </p:sp>
        </mc:Fallback>
      </mc:AlternateContent>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4B5F510D-EF00-2FE4-28B9-8E20B93F5F7E}" type="slidenum">
              <a:rPr lang="en-US"/>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Illustration: Megabuck</a:t>
            </a:r>
            <a:endParaRPr/>
          </a:p>
        </p:txBody>
      </p:sp>
      <mc:AlternateContent xmlns:mc="http://schemas.openxmlformats.org/markup-compatibility/2006">
        <mc:Choice xmlns:a14="http://schemas.microsoft.com/office/drawing/2010/main" Requires="a14">
          <p:sp>
            <p:nvSpPr>
              <p:cNvPr id="5" name="Content Placeholder 2"/>
              <p:cNvSpPr>
                <a:spLocks noGrp="1"/>
              </p:cNvSpPr>
              <p:nvPr>
                <p:ph idx="1"/>
              </p:nvPr>
            </p:nvSpPr>
            <p:spPr bwMode="auto"/>
            <p:txBody>
              <a:bodyPr>
                <a:normAutofit lnSpcReduction="10000"/>
              </a:bodyPr>
              <a:lstStyle/>
              <a:p>
                <a:pPr>
                  <a:buFont typeface="Arial"/>
                  <a:buChar char="•"/>
                  <a:defRPr/>
                </a:pPr>
                <a:r>
                  <a:rPr lang="en-US" dirty="0"/>
                  <a:t> What would be the selling quantity that maximizes the firm's profits?</a:t>
                </a:r>
              </a:p>
              <a:p>
                <a:pPr lvl="1">
                  <a:buFont typeface="Arial"/>
                  <a:buChar char="•"/>
                  <a:defRPr/>
                </a:pPr>
                <a:r>
                  <a:rPr lang="en-US" dirty="0"/>
                  <a:t>Firm's variable cost = $5 + $4 = $9</a:t>
                </a:r>
              </a:p>
              <a:p>
                <a:pPr lvl="1">
                  <a:buFont typeface="Arial"/>
                  <a:buChar char="•"/>
                  <a:defRPr/>
                </a:pPr>
                <a:r>
                  <a:rPr lang="en-US" dirty="0"/>
                  <a:t>Firm's fixed costs = $4,000 + $3,000 = $7,000</a:t>
                </a:r>
              </a:p>
              <a:p>
                <a:pPr>
                  <a:buFont typeface="Arial"/>
                  <a:buChar char="•"/>
                  <a:defRPr/>
                </a:pPr>
                <a:r>
                  <a:rPr lang="en-US" sz="2000" b="0" i="0" u="none" strike="noStrike" cap="none" spc="0" dirty="0">
                    <a:solidFill>
                      <a:schemeClr val="tx1">
                        <a:lumMod val="75000"/>
                        <a:lumOff val="25000"/>
                      </a:schemeClr>
                    </a:solidFill>
                    <a:latin typeface="Calibri Light"/>
                    <a:ea typeface="+mn-ea"/>
                    <a:cs typeface="+mn-cs"/>
                  </a:rPr>
                  <a:t>The firm's profits for selling </a:t>
                </a:r>
                <a14:m>
                  <m:oMath xmlns:m="http://schemas.openxmlformats.org/officeDocument/2006/math">
                    <m:r>
                      <a:rPr lang="en-US" sz="2000">
                        <a:latin typeface="Cambria Math"/>
                        <a:ea typeface="Cambria Math"/>
                        <a:cs typeface="Cambria Math"/>
                      </a:rPr>
                      <m:t>𝑦</m:t>
                    </m:r>
                  </m:oMath>
                </a14:m>
                <a:r>
                  <a:rPr lang="en-US" sz="2000" b="0" i="0" u="none" strike="noStrike" cap="none" spc="0" dirty="0">
                    <a:solidFill>
                      <a:schemeClr val="tx1">
                        <a:lumMod val="75000"/>
                        <a:lumOff val="25000"/>
                      </a:schemeClr>
                    </a:solidFill>
                    <a:latin typeface="Calibri Light"/>
                    <a:ea typeface="+mn-ea"/>
                    <a:cs typeface="+mn-cs"/>
                  </a:rPr>
                  <a:t> units is</a:t>
                </a:r>
              </a:p>
              <a:p>
                <a:pPr>
                  <a:buFont typeface="Arial"/>
                  <a:buChar char="•"/>
                  <a:defRPr/>
                </a:pPr>
                <a:endParaRPr lang="en-US" sz="2000" dirty="0"/>
              </a:p>
              <a:p>
                <a:pPr marL="0" indent="0" algn="ctr">
                  <a:buNone/>
                  <a:defRPr/>
                </a:pPr>
                <a14:m>
                  <m:oMathPara xmlns:m="http://schemas.openxmlformats.org/officeDocument/2006/math">
                    <m:oMathParaPr>
                      <m:jc m:val="centerGroup"/>
                    </m:oMathParaPr>
                    <m:oMath xmlns:m="http://schemas.openxmlformats.org/officeDocument/2006/math">
                      <m:r>
                        <a:rPr lang="en-US" sz="2000">
                          <a:latin typeface="Cambria Math"/>
                          <a:ea typeface="Cambria Math"/>
                          <a:cs typeface="Cambria Math"/>
                        </a:rPr>
                        <m:t>𝑃𝑟𝑜𝑓𝑖𝑡</m:t>
                      </m:r>
                      <m:r>
                        <a:rPr lang="en-US" sz="2000">
                          <a:latin typeface="Cambria Math"/>
                          <a:ea typeface="Cambria Math"/>
                          <a:cs typeface="Cambria Math"/>
                        </a:rPr>
                        <m:t>=</m:t>
                      </m:r>
                      <m:r>
                        <a:rPr lang="en-US" sz="2000">
                          <a:latin typeface="Cambria Math"/>
                          <a:ea typeface="Cambria Math"/>
                          <a:cs typeface="Cambria Math"/>
                        </a:rPr>
                        <m:t>𝑦</m:t>
                      </m:r>
                      <m:r>
                        <a:rPr lang="en-US" sz="2000">
                          <a:latin typeface="Cambria Math"/>
                          <a:ea typeface="Cambria Math"/>
                          <a:cs typeface="Cambria Math"/>
                        </a:rPr>
                        <m:t>(</m:t>
                      </m:r>
                      <m:r>
                        <a:rPr lang="en-US" sz="2000">
                          <a:latin typeface="Cambria Math"/>
                          <a:ea typeface="Cambria Math"/>
                          <a:cs typeface="Cambria Math"/>
                        </a:rPr>
                        <m:t>𝑃</m:t>
                      </m:r>
                      <m:r>
                        <a:rPr lang="en-US" sz="2000">
                          <a:latin typeface="Cambria Math"/>
                          <a:ea typeface="Cambria Math"/>
                          <a:cs typeface="Cambria Math"/>
                        </a:rPr>
                        <m:t>−9)−7000</m:t>
                      </m:r>
                    </m:oMath>
                  </m:oMathPara>
                </a14:m>
                <a:endParaRPr lang="en-US" sz="2000" dirty="0"/>
              </a:p>
              <a:p>
                <a:pPr marL="0" indent="0" algn="ctr">
                  <a:buNone/>
                  <a:defRPr/>
                </a:pPr>
                <a14:m>
                  <m:oMathPara xmlns:m="http://schemas.openxmlformats.org/officeDocument/2006/math">
                    <m:oMathParaPr>
                      <m:jc m:val="centerGroup"/>
                    </m:oMathParaPr>
                    <m:oMath xmlns:m="http://schemas.openxmlformats.org/officeDocument/2006/math">
                      <m:r>
                        <a:rPr lang="en-US" sz="2000">
                          <a:latin typeface="Cambria Math"/>
                          <a:ea typeface="Cambria Math"/>
                          <a:cs typeface="Cambria Math"/>
                        </a:rPr>
                        <m:t>𝑃𝑟𝑜𝑓𝑖𝑡</m:t>
                      </m:r>
                      <m:r>
                        <a:rPr lang="en-US" sz="2000">
                          <a:latin typeface="Cambria Math"/>
                          <a:ea typeface="Cambria Math"/>
                          <a:cs typeface="Cambria Math"/>
                        </a:rPr>
                        <m:t>=</m:t>
                      </m:r>
                      <m:r>
                        <a:rPr lang="en-US" sz="2000">
                          <a:latin typeface="Cambria Math"/>
                          <a:ea typeface="Cambria Math"/>
                          <a:cs typeface="Cambria Math"/>
                        </a:rPr>
                        <m:t>𝑦</m:t>
                      </m:r>
                      <m:r>
                        <a:rPr lang="en-US" sz="2000">
                          <a:latin typeface="Cambria Math"/>
                          <a:ea typeface="Cambria Math"/>
                          <a:cs typeface="Cambria Math"/>
                        </a:rPr>
                        <m:t>(18−0,001</m:t>
                      </m:r>
                      <m:r>
                        <a:rPr lang="en-US" sz="2000">
                          <a:latin typeface="Cambria Math"/>
                          <a:ea typeface="Cambria Math"/>
                          <a:cs typeface="Cambria Math"/>
                        </a:rPr>
                        <m:t>𝑦</m:t>
                      </m:r>
                      <m:r>
                        <a:rPr lang="en-US" sz="2000">
                          <a:latin typeface="Cambria Math"/>
                          <a:ea typeface="Cambria Math"/>
                          <a:cs typeface="Cambria Math"/>
                        </a:rPr>
                        <m:t>−9)−7000</m:t>
                      </m:r>
                    </m:oMath>
                  </m:oMathPara>
                </a14:m>
                <a:endParaRPr lang="en-US" sz="2000" dirty="0"/>
              </a:p>
              <a:p>
                <a:pPr marL="0" indent="0" algn="ctr">
                  <a:buNone/>
                  <a:defRPr/>
                </a:pPr>
                <a14:m>
                  <m:oMathPara xmlns:m="http://schemas.openxmlformats.org/officeDocument/2006/math">
                    <m:oMathParaPr>
                      <m:jc m:val="centerGroup"/>
                    </m:oMathParaPr>
                    <m:oMath xmlns:m="http://schemas.openxmlformats.org/officeDocument/2006/math">
                      <m:r>
                        <a:rPr lang="en-US" sz="2000">
                          <a:latin typeface="Cambria Math"/>
                          <a:ea typeface="Cambria Math"/>
                          <a:cs typeface="Cambria Math"/>
                        </a:rPr>
                        <m:t>𝑃𝑟𝑜𝑓𝑖𝑡</m:t>
                      </m:r>
                      <m:r>
                        <a:rPr lang="en-US" sz="2000">
                          <a:latin typeface="Cambria Math"/>
                          <a:ea typeface="Cambria Math"/>
                          <a:cs typeface="Cambria Math"/>
                        </a:rPr>
                        <m:t>=</m:t>
                      </m:r>
                      <m:r>
                        <a:rPr lang="en-US" sz="2000">
                          <a:latin typeface="Cambria Math"/>
                          <a:ea typeface="Cambria Math"/>
                          <a:cs typeface="Cambria Math"/>
                        </a:rPr>
                        <m:t>9</m:t>
                      </m:r>
                      <m:r>
                        <a:rPr lang="en-US" sz="2000">
                          <a:latin typeface="Cambria Math"/>
                          <a:ea typeface="Cambria Math"/>
                          <a:cs typeface="Cambria Math"/>
                        </a:rPr>
                        <m:t>𝑦</m:t>
                      </m:r>
                      <m:r>
                        <a:rPr lang="en-US" sz="2000">
                          <a:latin typeface="Cambria Math"/>
                          <a:ea typeface="Cambria Math"/>
                          <a:cs typeface="Cambria Math"/>
                        </a:rPr>
                        <m:t>−</m:t>
                      </m:r>
                      <m:r>
                        <a:rPr lang="en-US" sz="2000">
                          <a:latin typeface="Cambria Math"/>
                          <a:ea typeface="Cambria Math"/>
                          <a:cs typeface="Cambria Math"/>
                        </a:rPr>
                        <m:t>0</m:t>
                      </m:r>
                      <m:r>
                        <a:rPr lang="en-US" sz="2000">
                          <a:latin typeface="Cambria Math"/>
                          <a:ea typeface="Cambria Math"/>
                          <a:cs typeface="Cambria Math"/>
                        </a:rPr>
                        <m:t>.</m:t>
                      </m:r>
                      <m:r>
                        <a:rPr lang="en-US" sz="2000">
                          <a:latin typeface="Cambria Math"/>
                          <a:ea typeface="Cambria Math"/>
                          <a:cs typeface="Cambria Math"/>
                        </a:rPr>
                        <m:t>001</m:t>
                      </m:r>
                      <m:sSup>
                        <m:sSupPr>
                          <m:ctrlPr>
                            <a:rPr lang="ar-AE" sz="2000" i="1">
                              <a:latin typeface="Cambria Math" panose="02040503050406030204" pitchFamily="18" charset="0"/>
                              <a:ea typeface="Cambria Math"/>
                              <a:cs typeface="Cambria Math"/>
                            </a:rPr>
                          </m:ctrlPr>
                        </m:sSupPr>
                        <m:e>
                          <m:r>
                            <a:rPr lang="ar-AE" sz="2000">
                              <a:latin typeface="Cambria Math"/>
                              <a:ea typeface="Cambria Math"/>
                              <a:cs typeface="Cambria Math"/>
                            </a:rPr>
                            <m:t>𝑦</m:t>
                          </m:r>
                        </m:e>
                        <m:sup>
                          <m:r>
                            <a:rPr lang="ar-AE" sz="2000">
                              <a:latin typeface="Cambria Math"/>
                              <a:ea typeface="Cambria Math"/>
                              <a:cs typeface="Cambria Math"/>
                            </a:rPr>
                            <m:t>2</m:t>
                          </m:r>
                        </m:sup>
                      </m:sSup>
                      <m:r>
                        <a:rPr lang="ar-AE" sz="2000">
                          <a:latin typeface="Cambria Math"/>
                          <a:ea typeface="Cambria Math"/>
                          <a:cs typeface="Cambria Math"/>
                        </a:rPr>
                        <m:t>−</m:t>
                      </m:r>
                      <m:r>
                        <a:rPr lang="en-US" sz="2000" b="0" i="0" smtClean="0">
                          <a:latin typeface="Cambria Math" panose="02040503050406030204" pitchFamily="18" charset="0"/>
                          <a:ea typeface="Cambria Math"/>
                          <a:cs typeface="Cambria Math"/>
                        </a:rPr>
                        <m:t>7</m:t>
                      </m:r>
                      <m:r>
                        <a:rPr lang="ar-AE" sz="2000">
                          <a:latin typeface="Cambria Math"/>
                          <a:ea typeface="Cambria Math"/>
                          <a:cs typeface="Cambria Math"/>
                        </a:rPr>
                        <m:t>000</m:t>
                      </m:r>
                    </m:oMath>
                  </m:oMathPara>
                </a14:m>
                <a:endParaRPr lang="ar-AE" sz="2000" dirty="0"/>
              </a:p>
              <a:p>
                <a:pPr marL="0" indent="0" algn="ctr">
                  <a:buNone/>
                  <a:defRPr/>
                </a:pPr>
                <a:endParaRPr lang="ar-AE" sz="2000" dirty="0"/>
              </a:p>
              <a:p>
                <a:pPr algn="l">
                  <a:buFont typeface="Arial"/>
                  <a:buChar char="•"/>
                  <a:defRPr/>
                </a:pPr>
                <a:r>
                  <a:rPr lang="ar-AE" sz="2000" b="0" i="0" u="none" strike="noStrike" cap="none" spc="0" dirty="0">
                    <a:solidFill>
                      <a:schemeClr val="tx1">
                        <a:lumMod val="75000"/>
                        <a:lumOff val="25000"/>
                      </a:schemeClr>
                    </a:solidFill>
                    <a:latin typeface="Calibri Light"/>
                    <a:ea typeface="+mn-ea"/>
                    <a:cs typeface="+mn-cs"/>
                  </a:rPr>
                  <a:t> </a:t>
                </a:r>
                <a:r>
                  <a:rPr lang="en-US" sz="2000" b="0" i="0" u="none" strike="noStrike" cap="none" spc="0" dirty="0">
                    <a:solidFill>
                      <a:schemeClr val="tx1">
                        <a:lumMod val="75000"/>
                        <a:lumOff val="25000"/>
                      </a:schemeClr>
                    </a:solidFill>
                    <a:latin typeface="Calibri Light"/>
                    <a:ea typeface="+mn-ea"/>
                    <a:cs typeface="+mn-cs"/>
                  </a:rPr>
                  <a:t>So the firm maximizes it profits if</a:t>
                </a:r>
                <a:endParaRPr lang="en-US" sz="2000" dirty="0"/>
              </a:p>
              <a:p>
                <a:pPr marL="0" lvl="0" indent="0" algn="ctr">
                  <a:buNone/>
                  <a:defRPr/>
                </a:pPr>
                <a14:m>
                  <m:oMathPara xmlns:m="http://schemas.openxmlformats.org/officeDocument/2006/math">
                    <m:oMathParaPr>
                      <m:jc m:val="centerGroup"/>
                    </m:oMathParaPr>
                    <m:oMath xmlns:m="http://schemas.openxmlformats.org/officeDocument/2006/math">
                      <m:r>
                        <a:rPr lang="en-US" sz="2000">
                          <a:latin typeface="Cambria Math"/>
                          <a:ea typeface="Cambria Math"/>
                          <a:cs typeface="Cambria Math"/>
                        </a:rPr>
                        <m:t>9</m:t>
                      </m:r>
                      <m:r>
                        <a:rPr lang="en-US" sz="2000">
                          <a:latin typeface="Cambria Math"/>
                          <a:ea typeface="Cambria Math"/>
                          <a:cs typeface="Cambria Math"/>
                        </a:rPr>
                        <m:t>−</m:t>
                      </m:r>
                      <m:r>
                        <a:rPr lang="en-US" sz="2000">
                          <a:latin typeface="Cambria Math"/>
                          <a:ea typeface="Cambria Math"/>
                          <a:cs typeface="Cambria Math"/>
                        </a:rPr>
                        <m:t>0</m:t>
                      </m:r>
                      <m:r>
                        <a:rPr lang="en-US" sz="2000">
                          <a:latin typeface="Cambria Math"/>
                          <a:ea typeface="Cambria Math"/>
                          <a:cs typeface="Cambria Math"/>
                        </a:rPr>
                        <m:t>.</m:t>
                      </m:r>
                      <m:r>
                        <a:rPr lang="en-US" sz="2000">
                          <a:latin typeface="Cambria Math"/>
                          <a:ea typeface="Cambria Math"/>
                          <a:cs typeface="Cambria Math"/>
                        </a:rPr>
                        <m:t>002</m:t>
                      </m:r>
                      <m:r>
                        <a:rPr lang="en-US" sz="2000">
                          <a:latin typeface="Cambria Math"/>
                          <a:ea typeface="Cambria Math"/>
                          <a:cs typeface="Cambria Math"/>
                        </a:rPr>
                        <m:t>𝑦</m:t>
                      </m:r>
                      <m:r>
                        <a:rPr lang="en-US" sz="2000">
                          <a:latin typeface="Cambria Math"/>
                          <a:ea typeface="Cambria Math"/>
                          <a:cs typeface="Cambria Math"/>
                        </a:rPr>
                        <m:t>=</m:t>
                      </m:r>
                      <m:r>
                        <a:rPr lang="en-US" sz="2000">
                          <a:latin typeface="Cambria Math"/>
                          <a:ea typeface="Cambria Math"/>
                          <a:cs typeface="Cambria Math"/>
                        </a:rPr>
                        <m:t>0</m:t>
                      </m:r>
                    </m:oMath>
                  </m:oMathPara>
                </a14:m>
                <a:endParaRPr sz="2000" dirty="0"/>
              </a:p>
            </p:txBody>
          </p:sp>
        </mc:Choice>
        <mc:Fallback>
          <p:sp>
            <p:nvSpPr>
              <p:cNvPr id="5" name="Content Placeholder 2"/>
              <p:cNvSpPr>
                <a:spLocks noGrp="1" noRot="1" noChangeAspect="1" noMove="1" noResize="1" noEditPoints="1" noAdjustHandles="1" noChangeArrowheads="1" noChangeShapeType="1" noTextEdit="1"/>
              </p:cNvSpPr>
              <p:nvPr>
                <p:ph idx="1"/>
              </p:nvPr>
            </p:nvSpPr>
            <p:spPr bwMode="auto">
              <a:blipFill>
                <a:blip r:embed="rId2"/>
                <a:stretch>
                  <a:fillRect l="-1455" t="-2273"/>
                </a:stretch>
              </a:blipFill>
            </p:spPr>
            <p:txBody>
              <a:bodyPr/>
              <a:lstStyle/>
              <a:p>
                <a:r>
                  <a:rPr lang="en-US">
                    <a:noFill/>
                  </a:rPr>
                  <a:t> </a:t>
                </a:r>
              </a:p>
            </p:txBody>
          </p:sp>
        </mc:Fallback>
      </mc:AlternateContent>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D70DA73A-12C7-5DBF-13DC-8A216588D6E2}" type="slidenum">
              <a:rPr lang="en-US"/>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GB"/>
              <a:t>Outline</a:t>
            </a:r>
            <a:endParaRPr lang="en-US"/>
          </a:p>
        </p:txBody>
      </p:sp>
      <p:sp>
        <p:nvSpPr>
          <p:cNvPr id="5" name="Content Placeholder 2"/>
          <p:cNvSpPr>
            <a:spLocks noGrp="1"/>
          </p:cNvSpPr>
          <p:nvPr>
            <p:ph idx="1"/>
          </p:nvPr>
        </p:nvSpPr>
        <p:spPr bwMode="auto"/>
        <p:txBody>
          <a:bodyPr/>
          <a:lstStyle/>
          <a:p>
            <a:pPr>
              <a:buFont typeface="Courier New"/>
              <a:buChar char="o"/>
              <a:defRPr/>
            </a:pPr>
            <a:endParaRPr lang="en-GB"/>
          </a:p>
          <a:p>
            <a:pPr>
              <a:buFont typeface="Courier New"/>
              <a:buChar char="o"/>
              <a:defRPr/>
            </a:pPr>
            <a:r>
              <a:rPr lang="en-GB"/>
              <a:t> Vertical Integration</a:t>
            </a:r>
          </a:p>
          <a:p>
            <a:pPr>
              <a:buFont typeface="Courier New"/>
              <a:buChar char="o"/>
              <a:defRPr/>
            </a:pPr>
            <a:endParaRPr lang="en-GB"/>
          </a:p>
          <a:p>
            <a:pPr>
              <a:buFont typeface="Courier New"/>
              <a:buChar char="o"/>
              <a:defRPr/>
            </a:pPr>
            <a:r>
              <a:rPr lang="en-GB"/>
              <a:t> Transfer Pricing</a:t>
            </a:r>
          </a:p>
          <a:p>
            <a:pPr lvl="1">
              <a:buFont typeface="Courier New"/>
              <a:buChar char="o"/>
              <a:defRPr/>
            </a:pPr>
            <a:endParaRPr lang="en-GB"/>
          </a:p>
          <a:p>
            <a:pPr lvl="1">
              <a:buFont typeface="Courier New"/>
              <a:buChar char="o"/>
              <a:defRPr/>
            </a:pPr>
            <a:r>
              <a:rPr lang="en-GB"/>
              <a:t>Cost Based</a:t>
            </a:r>
          </a:p>
          <a:p>
            <a:pPr lvl="1">
              <a:buFont typeface="Courier New"/>
              <a:buChar char="o"/>
              <a:defRPr/>
            </a:pPr>
            <a:r>
              <a:rPr lang="en-GB"/>
              <a:t>Market Based</a:t>
            </a:r>
          </a:p>
          <a:p>
            <a:pPr lvl="1">
              <a:buFont typeface="Courier New"/>
              <a:buChar char="o"/>
              <a:defRPr/>
            </a:pPr>
            <a:r>
              <a:rPr lang="en-GB"/>
              <a:t>Minimum Transfer Price</a:t>
            </a:r>
          </a:p>
          <a:p>
            <a:pPr lvl="0">
              <a:buFont typeface="Courier New"/>
              <a:buChar char="o"/>
              <a:defRPr/>
            </a:pPr>
            <a:endParaRPr lang="en-GB"/>
          </a:p>
        </p:txBody>
      </p:sp>
      <p:sp>
        <p:nvSpPr>
          <p:cNvPr id="6" name="Footer Placeholder 3"/>
          <p:cNvSpPr>
            <a:spLocks noGrp="1"/>
          </p:cNvSpPr>
          <p:nvPr>
            <p:ph type="ftr" sz="quarter" idx="11"/>
          </p:nvPr>
        </p:nvSpPr>
        <p:spPr bwMode="auto"/>
        <p:txBody>
          <a:bodyPr/>
          <a:lstStyle/>
          <a:p>
            <a:pPr>
              <a:defRPr/>
            </a:pPr>
            <a:r>
              <a:rPr lang="en-GB"/>
              <a:t>© Mario Milone</a:t>
            </a:r>
            <a:endParaRPr lang="en-US"/>
          </a:p>
        </p:txBody>
      </p:sp>
      <p:sp>
        <p:nvSpPr>
          <p:cNvPr id="7" name="Slide Number Placeholder 4"/>
          <p:cNvSpPr>
            <a:spLocks noGrp="1"/>
          </p:cNvSpPr>
          <p:nvPr>
            <p:ph type="sldNum" sz="quarter" idx="12"/>
          </p:nvPr>
        </p:nvSpPr>
        <p:spPr bwMode="auto"/>
        <p:txBody>
          <a:bodyPr/>
          <a:lstStyle/>
          <a:p>
            <a:pPr>
              <a:defRPr/>
            </a:pPr>
            <a:fld id="{A6AF1B4E-90EC-4A51-B6E5-B702C054ECB0}" type="slidenum">
              <a:rPr lang="en-US"/>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Illustration: Megabuck</a:t>
            </a:r>
            <a:endParaRP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bwMode="auto"/>
            <p:txBody>
              <a:bodyPr/>
              <a:lstStyle/>
              <a:p>
                <a:pPr>
                  <a:buFont typeface="Arial"/>
                  <a:buChar char="•"/>
                  <a:defRPr/>
                </a:pPr>
                <a:r>
                  <a:rPr lang="en-US" sz="2000" b="0" i="0" u="none" strike="noStrike" cap="none" spc="0">
                    <a:solidFill>
                      <a:schemeClr val="tx1">
                        <a:lumMod val="75000"/>
                        <a:lumOff val="25000"/>
                      </a:schemeClr>
                    </a:solidFill>
                    <a:latin typeface="Calibri Light"/>
                    <a:ea typeface="+mn-ea"/>
                    <a:cs typeface="+mn-cs"/>
                  </a:rPr>
                  <a:t> In order to maximize profits, the firms should sell</a:t>
                </a:r>
                <a:endParaRPr sz="2000"/>
              </a:p>
              <a:p>
                <a:pPr marL="0" indent="0" algn="ctr">
                  <a:buNone/>
                  <a:defRPr/>
                </a:pPr>
                <mc:AlternateContent>
                  <mc:Choice Requires="a14">
                    <a14:m>
                      <m:oMath xmlns:m="http://schemas.openxmlformats.org/officeDocument/2006/math">
                        <m:r>
                          <a:rPr sz="2000">
                            <a:latin typeface="Cambria Math"/>
                            <a:ea typeface="Cambria Math"/>
                            <a:cs typeface="Cambria Math"/>
                          </a:rPr>
                          <m:t>𝑦</m:t>
                        </m:r>
                        <m:r>
                          <a:rPr sz="2000">
                            <a:latin typeface="Cambria Math"/>
                            <a:ea typeface="Cambria Math"/>
                            <a:cs typeface="Cambria Math"/>
                          </a:rPr>
                          <m:t>=</m:t>
                        </m:r>
                        <m:f>
                          <m:fPr>
                            <m:ctrlPr>
                              <a:rPr sz="2000" i="1">
                                <a:latin typeface="Cambria Math" panose="02040503050406030204" pitchFamily="18" charset="0"/>
                                <a:ea typeface="Cambria Math"/>
                                <a:cs typeface="Cambria Math"/>
                              </a:rPr>
                            </m:ctrlPr>
                          </m:fPr>
                          <m:num>
                            <m:r>
                              <a:rPr sz="2000">
                                <a:latin typeface="Cambria Math"/>
                                <a:ea typeface="Cambria Math"/>
                                <a:cs typeface="Cambria Math"/>
                              </a:rPr>
                              <m:t>9</m:t>
                            </m:r>
                          </m:num>
                          <m:den>
                            <m:r>
                              <a:rPr sz="2000">
                                <a:latin typeface="Cambria Math"/>
                                <a:ea typeface="Cambria Math"/>
                                <a:cs typeface="Cambria Math"/>
                              </a:rPr>
                              <m:t>0</m:t>
                            </m:r>
                            <m:r>
                              <a:rPr sz="2000">
                                <a:latin typeface="Cambria Math"/>
                                <a:ea typeface="Cambria Math"/>
                                <a:cs typeface="Cambria Math"/>
                              </a:rPr>
                              <m:t>.</m:t>
                            </m:r>
                            <m:r>
                              <a:rPr sz="2000">
                                <a:latin typeface="Cambria Math"/>
                                <a:ea typeface="Cambria Math"/>
                                <a:cs typeface="Cambria Math"/>
                              </a:rPr>
                              <m:t>002</m:t>
                            </m:r>
                          </m:den>
                        </m:f>
                        <m:r>
                          <a:rPr sz="2000">
                            <a:latin typeface="Cambria Math"/>
                            <a:ea typeface="Cambria Math"/>
                            <a:cs typeface="Cambria Math"/>
                          </a:rPr>
                          <m:t>=</m:t>
                        </m:r>
                        <m:r>
                          <a:rPr sz="2000">
                            <a:latin typeface="Cambria Math"/>
                            <a:ea typeface="Cambria Math"/>
                            <a:cs typeface="Cambria Math"/>
                          </a:rPr>
                          <m:t>4</m:t>
                        </m:r>
                        <m:r>
                          <a:rPr sz="2000">
                            <a:latin typeface="Cambria Math"/>
                            <a:ea typeface="Cambria Math"/>
                            <a:cs typeface="Cambria Math"/>
                          </a:rPr>
                          <m:t>,</m:t>
                        </m:r>
                        <m:r>
                          <a:rPr sz="2000">
                            <a:latin typeface="Cambria Math"/>
                            <a:ea typeface="Cambria Math"/>
                            <a:cs typeface="Cambria Math"/>
                          </a:rPr>
                          <m:t>500</m:t>
                        </m:r>
                      </m:oMath>
                    </a14:m>
                  </mc:Choice>
                  <mc:Fallback xmlns:m="http://schemas.openxmlformats.org/officeDocument/2006/math" xmlns:w="http://schemas.openxmlformats.org/wordprocessingml/2006/main" xmlns=""/>
                </mc:AlternateContent>
                <a:r>
                  <a:rPr lang="en-US" sz="2000" b="0" i="0" u="none" strike="noStrike" cap="none" spc="0">
                    <a:solidFill>
                      <a:schemeClr val="tx1">
                        <a:lumMod val="75000"/>
                        <a:lumOff val="25000"/>
                      </a:schemeClr>
                    </a:solidFill>
                    <a:latin typeface="Calibri Light"/>
                    <a:ea typeface="+mn-ea"/>
                    <a:cs typeface="+mn-cs"/>
                  </a:rPr>
                  <a:t> units</a:t>
                </a:r>
                <a:endParaRPr sz="2000"/>
              </a:p>
              <a:p>
                <a:pPr algn="l">
                  <a:buFont typeface="Arial"/>
                  <a:buChar char="•"/>
                  <a:defRPr/>
                </a:pPr>
                <a:r>
                  <a:rPr lang="en-US" sz="2000" b="0" i="0" u="none" strike="noStrike" cap="none" spc="0">
                    <a:solidFill>
                      <a:schemeClr val="tx1">
                        <a:lumMod val="75000"/>
                        <a:lumOff val="25000"/>
                      </a:schemeClr>
                    </a:solidFill>
                    <a:latin typeface="Calibri Light"/>
                    <a:ea typeface="+mn-ea"/>
                    <a:cs typeface="+mn-cs"/>
                  </a:rPr>
                  <a:t> The firm should sell more units than the Downstream division would with TP=$6</a:t>
                </a:r>
              </a:p>
              <a:p>
                <a:pPr lvl="1" algn="l">
                  <a:buFont typeface="Arial"/>
                  <a:buChar char="•"/>
                  <a:defRPr/>
                </a:pPr>
                <a:r>
                  <a:rPr lang="en-US" sz="1800"/>
                  <a:t> Why?</a:t>
                </a:r>
              </a:p>
              <a:p>
                <a:pPr lvl="1" algn="l">
                  <a:buFont typeface="Arial"/>
                  <a:buChar char="•"/>
                  <a:defRPr/>
                </a:pPr>
                <a:r>
                  <a:rPr lang="en-US" sz="1800"/>
                  <a:t>The marginal cost, from the firm's perspective is $9.</a:t>
                </a:r>
              </a:p>
              <a:p>
                <a:pPr lvl="1" algn="l">
                  <a:buFont typeface="Arial"/>
                  <a:buChar char="•"/>
                  <a:defRPr/>
                </a:pPr>
                <a:r>
                  <a:rPr lang="en-US" sz="1800"/>
                  <a:t>The marginal cost perceived by Downstream is $10&gt;$9</a:t>
                </a:r>
              </a:p>
              <a:p>
                <a:pPr lvl="0" algn="l">
                  <a:buFont typeface="Arial"/>
                  <a:buChar char="•"/>
                  <a:defRPr/>
                </a:pPr>
                <a:endParaRPr lang="en-US" sz="2000"/>
              </a:p>
              <a:p>
                <a:pPr lvl="0" algn="l">
                  <a:buFont typeface="Arial"/>
                  <a:buChar char="•"/>
                  <a:defRPr/>
                </a:pPr>
                <a:r>
                  <a:rPr lang="en-US" sz="2000"/>
                  <a:t> There is a </a:t>
                </a:r>
                <a:r>
                  <a:rPr lang="en-US" sz="2000" b="1"/>
                  <a:t>double marginalization</a:t>
                </a:r>
                <a:r>
                  <a:rPr lang="en-US" sz="2000"/>
                  <a:t> problem where D takes the margin of U as part of its variable cost.</a:t>
                </a:r>
              </a:p>
              <a:p>
                <a:pPr lvl="0" algn="l">
                  <a:buFont typeface="Arial"/>
                  <a:buChar char="•"/>
                  <a:defRPr/>
                </a:pPr>
                <a:r>
                  <a:rPr lang="en-US" sz="2000"/>
                  <a:t> How can we solve this problem?</a:t>
                </a:r>
              </a:p>
              <a:p>
                <a:pPr algn="l">
                  <a:buFont typeface="Arial"/>
                  <a:buChar char="•"/>
                  <a:defRPr/>
                </a:pPr>
                <a:endParaRPr lang="en-US" sz="200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bwMode="auto">
              <a:blipFill>
                <a:blip r:embed="rId2"/>
                <a:stretch>
                  <a:fillRect l="-1455" t="-1667" b="-1818"/>
                </a:stretch>
              </a:blipFill>
            </p:spPr>
            <p:txBody>
              <a:bodyPr/>
              <a:lstStyle/>
              <a:p>
                <a:r>
                  <a:rPr lang="en-US">
                    <a:noFill/>
                  </a:rPr>
                  <a:t> </a:t>
                </a:r>
              </a:p>
            </p:txBody>
          </p:sp>
        </mc:Fallback>
      </mc:AlternateContent>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F72BC720-35CF-B785-592A-3CC43B886E47}" type="slidenum">
              <a:rPr lang="en-US"/>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Illustration: Megabuck</a:t>
            </a:r>
            <a:endParaRPr/>
          </a:p>
        </p:txBody>
      </p:sp>
      <p:sp>
        <p:nvSpPr>
          <p:cNvPr id="5" name="Content Placeholder 2"/>
          <p:cNvSpPr>
            <a:spLocks noGrp="1"/>
          </p:cNvSpPr>
          <p:nvPr>
            <p:ph idx="1"/>
          </p:nvPr>
        </p:nvSpPr>
        <p:spPr bwMode="auto"/>
        <p:txBody>
          <a:bodyPr/>
          <a:lstStyle/>
          <a:p>
            <a:pPr>
              <a:defRPr/>
            </a:pPr>
            <a:endParaRPr/>
          </a:p>
          <a:p>
            <a:pPr>
              <a:buFont typeface="Arial"/>
              <a:buChar char="•"/>
              <a:defRPr/>
            </a:pPr>
            <a:r>
              <a:t> What if we use Variable Cost Transfer Pricing?</a:t>
            </a:r>
          </a:p>
          <a:p>
            <a:pPr>
              <a:buFont typeface="Arial"/>
              <a:buChar char="•"/>
              <a:defRPr/>
            </a:pPr>
            <a:endParaRPr/>
          </a:p>
          <a:p>
            <a:pPr>
              <a:buFont typeface="Arial"/>
              <a:buChar char="•"/>
              <a:defRPr/>
            </a:pPr>
            <a:r>
              <a:t> Under variable cost, the transfer price is equal to the variable cost per unit of the upstream division ($5)</a:t>
            </a:r>
          </a:p>
          <a:p>
            <a:pPr>
              <a:buFont typeface="Arial"/>
              <a:buChar char="•"/>
              <a:defRPr/>
            </a:pPr>
            <a:endParaRPr/>
          </a:p>
          <a:p>
            <a:pPr>
              <a:buFont typeface="Arial"/>
              <a:buChar char="•"/>
              <a:defRPr/>
            </a:pPr>
            <a:r>
              <a:t> When TP=$5, Downstream chooses 4,500 units as its marginal cost is now $9</a:t>
            </a:r>
          </a:p>
          <a:p>
            <a:pPr marL="0" indent="0">
              <a:buNone/>
              <a:defRPr/>
            </a:pPr>
            <a:endParaRPr/>
          </a:p>
          <a:p>
            <a:pPr>
              <a:buFont typeface="Arial"/>
              <a:buChar char="•"/>
              <a:defRPr/>
            </a:pPr>
            <a:r>
              <a:t> D internalizes the same marginal cost as the firm, so its incentives are aligned.</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BA56E0C8-8824-5B2E-B906-47C1EF8EDDD5}" type="slidenum">
              <a:rPr lang="en-US"/>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Cost-Based Transfer Pricing</a:t>
            </a:r>
          </a:p>
        </p:txBody>
      </p:sp>
      <p:sp>
        <p:nvSpPr>
          <p:cNvPr id="5" name="Content Placeholder 2"/>
          <p:cNvSpPr>
            <a:spLocks noGrp="1"/>
          </p:cNvSpPr>
          <p:nvPr>
            <p:ph idx="1"/>
          </p:nvPr>
        </p:nvSpPr>
        <p:spPr bwMode="auto"/>
        <p:txBody>
          <a:bodyPr/>
          <a:lstStyle/>
          <a:p>
            <a:pPr>
              <a:defRPr/>
            </a:pPr>
            <a:endParaRPr/>
          </a:p>
          <a:p>
            <a:pPr>
              <a:buFont typeface="Arial"/>
              <a:buChar char="•"/>
              <a:defRPr/>
            </a:pPr>
            <a:endParaRPr/>
          </a:p>
          <a:p>
            <a:pPr>
              <a:buFont typeface="Arial"/>
              <a:buChar char="•"/>
              <a:defRPr/>
            </a:pPr>
            <a:r>
              <a:t> Advantages of cost-based TP: It can be optimal when TP = Unit Variable Cost</a:t>
            </a:r>
          </a:p>
          <a:p>
            <a:pPr>
              <a:buFont typeface="Arial"/>
              <a:buChar char="•"/>
              <a:defRPr/>
            </a:pPr>
            <a:endParaRPr/>
          </a:p>
          <a:p>
            <a:pPr>
              <a:buFont typeface="Arial"/>
              <a:buChar char="•"/>
              <a:defRPr/>
            </a:pPr>
            <a:r>
              <a:t> Issues with cost-based transfer pricing</a:t>
            </a:r>
          </a:p>
          <a:p>
            <a:pPr lvl="1">
              <a:buFont typeface="Arial"/>
              <a:buChar char="•"/>
              <a:defRPr/>
            </a:pPr>
            <a:endParaRPr/>
          </a:p>
          <a:p>
            <a:pPr lvl="1">
              <a:buFont typeface="Arial"/>
              <a:buChar char="•"/>
              <a:defRPr/>
            </a:pPr>
            <a:r>
              <a:t>Weak incentives to cut cost</a:t>
            </a:r>
          </a:p>
          <a:p>
            <a:pPr lvl="1">
              <a:buFont typeface="Arial"/>
              <a:buChar char="•"/>
              <a:defRPr/>
            </a:pPr>
            <a:r>
              <a:t>Incentives to over report costs</a:t>
            </a:r>
          </a:p>
          <a:p>
            <a:pPr lvl="1">
              <a:buFont typeface="Arial"/>
              <a:buChar char="•"/>
              <a:defRPr/>
            </a:pPr>
            <a:r>
              <a:t>Induces double marginalization under Full Cost+</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5809995B-3A29-1C73-FFF7-195708015922}" type="slidenum">
              <a:rPr lang="en-US"/>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Transfer Pricing</a:t>
            </a:r>
          </a:p>
        </p:txBody>
      </p:sp>
      <p:sp>
        <p:nvSpPr>
          <p:cNvPr id="5" name="Content Placeholder 2"/>
          <p:cNvSpPr>
            <a:spLocks noGrp="1"/>
          </p:cNvSpPr>
          <p:nvPr>
            <p:ph idx="1"/>
          </p:nvPr>
        </p:nvSpPr>
        <p:spPr bwMode="auto">
          <a:xfrm>
            <a:off x="4550785" y="1845732"/>
            <a:ext cx="6604893" cy="4023360"/>
          </a:xfrm>
        </p:spPr>
        <p:txBody>
          <a:bodyPr/>
          <a:lstStyle/>
          <a:p>
            <a:pPr algn="just">
              <a:defRPr/>
            </a:pPr>
            <a:endParaRPr lang="en-US" sz="2000" b="0" i="0" u="none" strike="noStrike" cap="none" spc="0">
              <a:solidFill>
                <a:schemeClr val="tx1">
                  <a:lumMod val="75000"/>
                  <a:lumOff val="25000"/>
                </a:schemeClr>
              </a:solidFill>
              <a:latin typeface="Calibri Light"/>
              <a:ea typeface="+mn-ea"/>
              <a:cs typeface="+mn-cs"/>
            </a:endParaRPr>
          </a:p>
          <a:p>
            <a:pPr algn="just">
              <a:defRPr/>
            </a:pPr>
            <a:r>
              <a:rPr lang="en-US" sz="2000" b="0" i="1" u="none" strike="noStrike" cap="none" spc="0">
                <a:solidFill>
                  <a:schemeClr val="tx1">
                    <a:lumMod val="75000"/>
                    <a:lumOff val="25000"/>
                  </a:schemeClr>
                </a:solidFill>
                <a:latin typeface="Calibri Light"/>
                <a:ea typeface="+mn-ea"/>
                <a:cs typeface="+mn-cs"/>
              </a:rPr>
              <a:t>"The economist's first instinct is to set the transfer price equal to marginal cost (Hirschleifer). But it may be difficult to find out marginal cost. As a practical matter, </a:t>
            </a:r>
            <a:r>
              <a:rPr lang="en-US" sz="2000" b="1" i="1" u="none" strike="noStrike" cap="none" spc="0">
                <a:solidFill>
                  <a:schemeClr val="tx1">
                    <a:lumMod val="75000"/>
                    <a:lumOff val="25000"/>
                  </a:schemeClr>
                </a:solidFill>
                <a:latin typeface="Calibri Light"/>
                <a:ea typeface="+mn-ea"/>
                <a:cs typeface="+mn-cs"/>
              </a:rPr>
              <a:t>marginal cost information is rarely known to anybody in the firm, because it depends on opportunity costs that vary with capacity use</a:t>
            </a:r>
            <a:r>
              <a:rPr lang="en-US" sz="2000" b="0" i="1" u="none" strike="noStrike" cap="none" spc="0">
                <a:solidFill>
                  <a:schemeClr val="tx1">
                    <a:lumMod val="75000"/>
                    <a:lumOff val="25000"/>
                  </a:schemeClr>
                </a:solidFill>
                <a:latin typeface="Calibri Light"/>
                <a:ea typeface="+mn-ea"/>
                <a:cs typeface="+mn-cs"/>
              </a:rPr>
              <a:t>. And even if marginal cost information were available, there is no guarantee that it would be revealed in a truthful fashion for the purpose of determining an optimal transfer price."</a:t>
            </a:r>
            <a:endParaRPr sz="2000" i="1"/>
          </a:p>
          <a:p>
            <a:pPr algn="just">
              <a:defRPr/>
            </a:pPr>
            <a:r>
              <a:rPr lang="en-US" sz="2000" b="0" i="0" u="none" strike="noStrike" cap="none" spc="0">
                <a:solidFill>
                  <a:schemeClr val="tx1">
                    <a:lumMod val="75000"/>
                    <a:lumOff val="25000"/>
                  </a:schemeClr>
                </a:solidFill>
                <a:latin typeface="Calibri Light"/>
                <a:ea typeface="+mn-ea"/>
                <a:cs typeface="+mn-cs"/>
              </a:rPr>
              <a:t>- Holmstrom and Tirole 1991</a:t>
            </a:r>
            <a:endParaRPr sz="2000"/>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382FAF13-4332-6A44-A013-B6BF32D1C492}" type="slidenum">
              <a:rPr lang="en-US"/>
              <a:t>33</a:t>
            </a:fld>
            <a:endParaRPr lang="en-US"/>
          </a:p>
        </p:txBody>
      </p:sp>
      <p:pic>
        <p:nvPicPr>
          <p:cNvPr id="8" name="Picture 2" descr="Image result for Holmstrom Tirole"/>
          <p:cNvPicPr>
            <a:picLocks noGrp="1" noChangeAspect="1" noChangeArrowheads="1"/>
          </p:cNvPicPr>
          <p:nvPr/>
        </p:nvPicPr>
        <p:blipFill>
          <a:blip r:embed="rId2"/>
          <a:srcRect l="19688" t="14997" r="35899" b="37601"/>
          <a:stretch/>
        </p:blipFill>
        <p:spPr bwMode="auto">
          <a:xfrm>
            <a:off x="1097279" y="2530928"/>
            <a:ext cx="3085629" cy="2195544"/>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Market-Based Transfer Pricing</a:t>
            </a:r>
          </a:p>
        </p:txBody>
      </p:sp>
      <p:sp>
        <p:nvSpPr>
          <p:cNvPr id="5" name="Content Placeholder 2"/>
          <p:cNvSpPr>
            <a:spLocks noGrp="1"/>
          </p:cNvSpPr>
          <p:nvPr>
            <p:ph idx="1"/>
          </p:nvPr>
        </p:nvSpPr>
        <p:spPr bwMode="auto"/>
        <p:txBody>
          <a:bodyPr/>
          <a:lstStyle/>
          <a:p>
            <a:pPr>
              <a:defRPr/>
            </a:pPr>
            <a:endParaRPr/>
          </a:p>
          <a:p>
            <a:pPr>
              <a:buFont typeface="Arial"/>
              <a:buChar char="•"/>
              <a:defRPr/>
            </a:pPr>
            <a:r>
              <a:t> In the presence of "functioning" external markets, many firms take the external market price as a benchmark for their internal transfer price.</a:t>
            </a:r>
          </a:p>
          <a:p>
            <a:pPr>
              <a:buFont typeface="Arial"/>
              <a:buChar char="•"/>
              <a:defRPr/>
            </a:pPr>
            <a:endParaRPr/>
          </a:p>
          <a:p>
            <a:pPr>
              <a:buFont typeface="Arial"/>
              <a:buChar char="•"/>
              <a:defRPr/>
            </a:pPr>
            <a:r>
              <a:t> Generally, the external market price provides a ceiling not to be exceeded by the internal transfer price.</a:t>
            </a:r>
          </a:p>
          <a:p>
            <a:pPr>
              <a:buFont typeface="Arial"/>
              <a:buChar char="•"/>
              <a:defRPr/>
            </a:pPr>
            <a:endParaRPr/>
          </a:p>
          <a:p>
            <a:pPr>
              <a:buFont typeface="Arial"/>
              <a:buChar char="•"/>
              <a:defRPr/>
            </a:pPr>
            <a:r>
              <a:t> Decision on quantity to be transferred typically rests with the buying </a:t>
            </a:r>
            <a:r>
              <a:rPr b="1"/>
              <a:t>downstream </a:t>
            </a:r>
            <a:r>
              <a:t>division.</a:t>
            </a:r>
          </a:p>
          <a:p>
            <a:pPr lvl="1">
              <a:buFont typeface="Arial"/>
              <a:buChar char="•"/>
              <a:defRPr/>
            </a:pPr>
            <a:r>
              <a:t>Pull System</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CB2802DA-CD86-65F5-4903-EBCCC7CA79F0}" type="slidenum">
              <a:rPr lang="en-US"/>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Market-Based Transfer Pricing</a:t>
            </a:r>
          </a:p>
        </p:txBody>
      </p:sp>
      <p:sp>
        <p:nvSpPr>
          <p:cNvPr id="5" name="Content Placeholder 2"/>
          <p:cNvSpPr>
            <a:spLocks noGrp="1"/>
          </p:cNvSpPr>
          <p:nvPr>
            <p:ph idx="1"/>
          </p:nvPr>
        </p:nvSpPr>
        <p:spPr bwMode="auto"/>
        <p:txBody>
          <a:bodyPr/>
          <a:lstStyle/>
          <a:p>
            <a:pPr>
              <a:defRPr/>
            </a:pPr>
            <a:endParaRPr dirty="0"/>
          </a:p>
          <a:p>
            <a:pPr>
              <a:buFont typeface="Arial"/>
              <a:buChar char="•"/>
              <a:defRPr/>
            </a:pPr>
            <a:r>
              <a:rPr dirty="0"/>
              <a:t> Following our example, suppose the Upstream Division can sell any quantity, up to its capacity limit of 7,000 units, as a unit price of $7 to Outside Corp.</a:t>
            </a:r>
          </a:p>
          <a:p>
            <a:pPr>
              <a:buFont typeface="Arial"/>
              <a:buChar char="•"/>
              <a:defRPr/>
            </a:pPr>
            <a:endParaRPr dirty="0"/>
          </a:p>
          <a:p>
            <a:pPr>
              <a:buFont typeface="Arial"/>
              <a:buChar char="•"/>
              <a:defRPr/>
            </a:pPr>
            <a:r>
              <a:rPr dirty="0"/>
              <a:t> Will a policy of setting the internal transfer price at $7 achieve goal congruence?</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9C8F2B76-300C-0E92-808E-1AFDC8B93EF3}" type="slidenum">
              <a:rPr lang="en-US"/>
              <a:t>35</a:t>
            </a:fld>
            <a:endParaRPr lang="en-US"/>
          </a:p>
        </p:txBody>
      </p:sp>
    </p:spTree>
    <p:extLst>
      <p:ext uri="{BB962C8B-B14F-4D97-AF65-F5344CB8AC3E}">
        <p14:creationId xmlns:p14="http://schemas.microsoft.com/office/powerpoint/2010/main" val="381996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Market-Based Transfer Pricing</a:t>
            </a:r>
          </a:p>
        </p:txBody>
      </p:sp>
      <p:sp>
        <p:nvSpPr>
          <p:cNvPr id="5" name="Content Placeholder 2"/>
          <p:cNvSpPr>
            <a:spLocks noGrp="1"/>
          </p:cNvSpPr>
          <p:nvPr>
            <p:ph idx="1"/>
          </p:nvPr>
        </p:nvSpPr>
        <p:spPr bwMode="auto"/>
        <p:txBody>
          <a:bodyPr/>
          <a:lstStyle/>
          <a:p>
            <a:pPr>
              <a:defRPr/>
            </a:pPr>
            <a:endParaRPr/>
          </a:p>
          <a:p>
            <a:pPr>
              <a:buFont typeface="Arial"/>
              <a:buChar char="•"/>
              <a:defRPr/>
            </a:pPr>
            <a:r>
              <a:t> Following our example, suppose the Upstream Division can sell any quantity, up to its capacity limit of 7,000 units, as a unit price of $7 to Outside Corp.</a:t>
            </a:r>
          </a:p>
          <a:p>
            <a:pPr>
              <a:buFont typeface="Arial"/>
              <a:buChar char="•"/>
              <a:defRPr/>
            </a:pPr>
            <a:endParaRPr/>
          </a:p>
          <a:p>
            <a:pPr>
              <a:buFont typeface="Arial"/>
              <a:buChar char="•"/>
              <a:defRPr/>
            </a:pPr>
            <a:r>
              <a:t> Will a policy of setting the internal transfer price at $7 achieve goal congruence?</a:t>
            </a:r>
          </a:p>
          <a:p>
            <a:pPr>
              <a:buFont typeface="Arial"/>
              <a:buChar char="•"/>
              <a:defRPr/>
            </a:pPr>
            <a:endParaRPr/>
          </a:p>
          <a:p>
            <a:pPr>
              <a:buFont typeface="Arial"/>
              <a:buChar char="•"/>
              <a:defRPr/>
            </a:pPr>
            <a:r>
              <a:t> Yes</a:t>
            </a:r>
          </a:p>
          <a:p>
            <a:pPr lvl="1">
              <a:buFont typeface="Arial"/>
              <a:buChar char="•"/>
              <a:defRPr/>
            </a:pPr>
            <a:endParaRPr/>
          </a:p>
          <a:p>
            <a:pPr lvl="1">
              <a:buFont typeface="Arial"/>
              <a:buChar char="•"/>
              <a:defRPr/>
            </a:pPr>
            <a:r>
              <a:t>The marginal cost of an internal transfer becomes $7 (opportunity cost)</a:t>
            </a:r>
          </a:p>
          <a:p>
            <a:pPr lvl="1">
              <a:buFont typeface="Arial"/>
              <a:buChar char="•"/>
              <a:defRPr/>
            </a:pPr>
            <a:r>
              <a:t>TP=$7 aligns the incentives of D and those of the firm</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9C8F2B76-300C-0E92-808E-1AFDC8B93EF3}" type="slidenum">
              <a:rPr lang="en-US"/>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Market-Based Transfer Pricing</a:t>
            </a:r>
            <a:endParaRPr/>
          </a:p>
        </p:txBody>
      </p:sp>
      <p:sp>
        <p:nvSpPr>
          <p:cNvPr id="5" name="Content Placeholder 2"/>
          <p:cNvSpPr>
            <a:spLocks noGrp="1"/>
          </p:cNvSpPr>
          <p:nvPr>
            <p:ph idx="1"/>
          </p:nvPr>
        </p:nvSpPr>
        <p:spPr bwMode="auto"/>
        <p:txBody>
          <a:bodyPr/>
          <a:lstStyle/>
          <a:p>
            <a:pPr>
              <a:defRPr/>
            </a:pPr>
            <a:endParaRPr/>
          </a:p>
          <a:p>
            <a:pPr>
              <a:buFont typeface="Arial"/>
              <a:buChar char="•"/>
              <a:defRPr/>
            </a:pPr>
            <a:r>
              <a:t> Note: it assumes that the outside market is "functioning", in the sense of </a:t>
            </a:r>
            <a:r>
              <a:rPr b="1"/>
              <a:t>competitive market</a:t>
            </a:r>
            <a:endParaRPr/>
          </a:p>
          <a:p>
            <a:pPr>
              <a:buFont typeface="Arial"/>
              <a:buChar char="•"/>
              <a:defRPr/>
            </a:pPr>
            <a:endParaRPr/>
          </a:p>
          <a:p>
            <a:pPr>
              <a:buFont typeface="Arial"/>
              <a:buChar char="•"/>
              <a:defRPr/>
            </a:pPr>
            <a:r>
              <a:t> If the market is imperfectly competitive, the external price may be too high and the downstream division may decide not to purchase the intermediate good.</a:t>
            </a:r>
          </a:p>
          <a:p>
            <a:pPr>
              <a:buFont typeface="Arial"/>
              <a:buChar char="•"/>
              <a:defRPr/>
            </a:pPr>
            <a:endParaRPr/>
          </a:p>
          <a:p>
            <a:pPr>
              <a:buFont typeface="Arial"/>
              <a:buChar char="•"/>
              <a:defRPr/>
            </a:pPr>
            <a:r>
              <a:t> In this situation, the transfer price must generally be set below the external market price</a:t>
            </a:r>
          </a:p>
          <a:p>
            <a:pPr>
              <a:buFont typeface="Arial"/>
              <a:buChar char="•"/>
              <a:defRPr/>
            </a:pPr>
            <a:endParaRPr/>
          </a:p>
          <a:p>
            <a:pPr>
              <a:buFont typeface="Arial"/>
              <a:buChar char="•"/>
              <a:defRPr/>
            </a:pPr>
            <a:r>
              <a:t> Companies frequently impose intra-company discounts</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69F76333-73CA-8B00-809A-04A1B2F7B84C}" type="slidenum">
              <a:rPr lang="en-US"/>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Market-Based Transfer Pricing</a:t>
            </a:r>
            <a:endParaRPr/>
          </a:p>
        </p:txBody>
      </p:sp>
      <p:sp>
        <p:nvSpPr>
          <p:cNvPr id="5" name="Content Placeholder 2"/>
          <p:cNvSpPr>
            <a:spLocks noGrp="1"/>
          </p:cNvSpPr>
          <p:nvPr>
            <p:ph idx="1"/>
          </p:nvPr>
        </p:nvSpPr>
        <p:spPr bwMode="auto"/>
        <p:txBody>
          <a:bodyPr>
            <a:normAutofit lnSpcReduction="10000"/>
          </a:bodyPr>
          <a:lstStyle/>
          <a:p>
            <a:pPr>
              <a:defRPr/>
            </a:pPr>
            <a:endParaRPr/>
          </a:p>
          <a:p>
            <a:pPr>
              <a:buFont typeface="Arial"/>
              <a:buChar char="•"/>
              <a:defRPr/>
            </a:pPr>
            <a:r>
              <a:t> Advantages of market-based transfer pricing:</a:t>
            </a:r>
          </a:p>
          <a:p>
            <a:pPr lvl="1">
              <a:buFont typeface="Arial"/>
              <a:buChar char="•"/>
              <a:defRPr/>
            </a:pPr>
            <a:endParaRPr/>
          </a:p>
          <a:p>
            <a:pPr lvl="1">
              <a:buFont typeface="Arial"/>
              <a:buChar char="•"/>
              <a:defRPr/>
            </a:pPr>
            <a:r>
              <a:t>Objective and reliable</a:t>
            </a:r>
          </a:p>
          <a:p>
            <a:pPr lvl="1">
              <a:buFont typeface="Arial"/>
              <a:buChar char="•"/>
              <a:defRPr/>
            </a:pPr>
            <a:r>
              <a:t>Provides incentives to cut cost</a:t>
            </a:r>
          </a:p>
          <a:p>
            <a:pPr lvl="1">
              <a:buFont typeface="Arial"/>
              <a:buChar char="•"/>
              <a:defRPr/>
            </a:pPr>
            <a:r>
              <a:t>It may induce goal congruence if the market for the intermediate good is competitive</a:t>
            </a:r>
          </a:p>
          <a:p>
            <a:pPr lvl="0">
              <a:buFont typeface="Arial"/>
              <a:buChar char="•"/>
              <a:defRPr/>
            </a:pPr>
            <a:endParaRPr/>
          </a:p>
          <a:p>
            <a:pPr lvl="0">
              <a:buFont typeface="Arial"/>
              <a:buChar char="•"/>
              <a:defRPr/>
            </a:pPr>
            <a:r>
              <a:t> Issues with market-based transfer pricing:</a:t>
            </a:r>
          </a:p>
          <a:p>
            <a:pPr lvl="1">
              <a:buFont typeface="Arial"/>
              <a:buChar char="•"/>
              <a:defRPr/>
            </a:pPr>
            <a:endParaRPr/>
          </a:p>
          <a:p>
            <a:pPr lvl="1">
              <a:buFont typeface="Arial"/>
              <a:buChar char="•"/>
              <a:defRPr/>
            </a:pPr>
            <a:r>
              <a:t>Price may fluctuate over time</a:t>
            </a:r>
          </a:p>
          <a:p>
            <a:pPr lvl="1">
              <a:buFont typeface="Arial"/>
              <a:buChar char="•"/>
              <a:defRPr/>
            </a:pPr>
            <a:r>
              <a:t>Sometimes there is no market for the intermediate product</a:t>
            </a:r>
          </a:p>
          <a:p>
            <a:pPr lvl="1">
              <a:buFont typeface="Arial"/>
              <a:buChar char="•"/>
              <a:defRPr/>
            </a:pPr>
            <a:r>
              <a:t>The price of the intermediate product may not be competitive if U has market power</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B8F02CAE-B80D-6070-73E1-6F0F374718F3}" type="slidenum">
              <a:rPr lang="en-US"/>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Minimum Transfer Price</a:t>
            </a:r>
            <a:endParaRPr/>
          </a:p>
        </p:txBody>
      </p:sp>
      <p:sp>
        <p:nvSpPr>
          <p:cNvPr id="5" name="Content Placeholder 2"/>
          <p:cNvSpPr>
            <a:spLocks noGrp="1"/>
          </p:cNvSpPr>
          <p:nvPr>
            <p:ph idx="1"/>
          </p:nvPr>
        </p:nvSpPr>
        <p:spPr bwMode="auto"/>
        <p:txBody>
          <a:bodyPr/>
          <a:lstStyle/>
          <a:p>
            <a:pPr>
              <a:defRPr/>
            </a:pPr>
            <a:endParaRPr/>
          </a:p>
          <a:p>
            <a:pPr>
              <a:defRPr/>
            </a:pPr>
            <a:endParaRPr/>
          </a:p>
          <a:p>
            <a:pPr>
              <a:buFont typeface="Arial"/>
              <a:buChar char="•"/>
              <a:defRPr/>
            </a:pPr>
            <a:r>
              <a:t> Textbooks in managerial accounting frequently advocate a "</a:t>
            </a:r>
            <a:r>
              <a:rPr b="1"/>
              <a:t>Minimum Transfer Price</a:t>
            </a:r>
            <a:r>
              <a:t>" which calculates the transfer price as the sum of:</a:t>
            </a:r>
          </a:p>
          <a:p>
            <a:pPr lvl="1">
              <a:buFont typeface="Arial"/>
              <a:buChar char="•"/>
              <a:defRPr/>
            </a:pPr>
            <a:endParaRPr b="1"/>
          </a:p>
          <a:p>
            <a:pPr lvl="1">
              <a:buFont typeface="Arial"/>
              <a:buChar char="•"/>
              <a:defRPr/>
            </a:pPr>
            <a:r>
              <a:rPr b="1"/>
              <a:t>Incremental Cost</a:t>
            </a:r>
            <a:r>
              <a:t> of providing the intermediate product</a:t>
            </a:r>
          </a:p>
          <a:p>
            <a:pPr lvl="1">
              <a:buFont typeface="Arial"/>
              <a:buChar char="•"/>
              <a:defRPr/>
            </a:pPr>
            <a:endParaRPr/>
          </a:p>
          <a:p>
            <a:pPr lvl="1">
              <a:buFont typeface="Arial"/>
              <a:buChar char="•"/>
              <a:defRPr/>
            </a:pPr>
            <a:r>
              <a:rPr b="1"/>
              <a:t>Opportunity Costs</a:t>
            </a:r>
            <a:r>
              <a:t> for the selling division (e.g. contribution margin foregone on external sales) </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E506EF61-1144-E8EF-FB11-02B115A7B68D}" type="slidenum">
              <a:rPr lang="en-US"/>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1097280" y="758952"/>
            <a:ext cx="10058398" cy="3566160"/>
          </a:xfrm>
        </p:spPr>
        <p:txBody>
          <a:bodyPr anchor="b" anchorCtr="0">
            <a:normAutofit/>
          </a:bodyPr>
          <a:lstStyle>
            <a:lvl1pPr>
              <a:lnSpc>
                <a:spcPct val="85000"/>
              </a:lnSpc>
              <a:defRPr sz="6000" b="0">
                <a:solidFill>
                  <a:schemeClr val="tx1">
                    <a:lumMod val="85000"/>
                    <a:lumOff val="15000"/>
                  </a:schemeClr>
                </a:solidFill>
              </a:defRPr>
            </a:lvl1pPr>
          </a:lstStyle>
          <a:p>
            <a:pPr>
              <a:defRPr/>
            </a:pPr>
            <a:r>
              <a:t>Vertical Integration</a:t>
            </a:r>
          </a:p>
        </p:txBody>
      </p:sp>
      <p:sp>
        <p:nvSpPr>
          <p:cNvPr id="5" name="Text Placeholder 2"/>
          <p:cNvSpPr>
            <a:spLocks noGrp="1"/>
          </p:cNvSpPr>
          <p:nvPr>
            <p:ph type="body" idx="1" hasCustomPrompt="1"/>
          </p:nvPr>
        </p:nvSpPr>
        <p:spPr bwMode="auto">
          <a:xfrm>
            <a:off x="1097280" y="4453128"/>
            <a:ext cx="10058398" cy="1143000"/>
          </a:xfrm>
        </p:spPr>
        <p:txBody>
          <a:bodyPr lIns="91440" rIns="91440" anchor="t" anchorCtr="0">
            <a:normAutofit/>
          </a:bodyPr>
          <a:lstStyle>
            <a:lvl1pPr marL="0" indent="0">
              <a:buNone/>
              <a:defRPr sz="2400" cap="none" spc="199">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defRPr/>
            </a:pPr>
            <a:endParaRP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DB88E41E-52BB-2CCD-86B3-A2F1C3FC5D35}" type="slidenum">
              <a:rPr lang="en-US"/>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Minimum Transfer Price</a:t>
            </a:r>
            <a:endParaRPr/>
          </a:p>
        </p:txBody>
      </p:sp>
      <p:sp>
        <p:nvSpPr>
          <p:cNvPr id="5" name="Content Placeholder 2"/>
          <p:cNvSpPr>
            <a:spLocks noGrp="1"/>
          </p:cNvSpPr>
          <p:nvPr>
            <p:ph idx="1"/>
          </p:nvPr>
        </p:nvSpPr>
        <p:spPr bwMode="auto"/>
        <p:txBody>
          <a:bodyPr/>
          <a:lstStyle/>
          <a:p>
            <a:pPr>
              <a:defRPr/>
            </a:pPr>
            <a:endParaRPr/>
          </a:p>
          <a:p>
            <a:pPr>
              <a:buFont typeface="Arial"/>
              <a:buChar char="•"/>
              <a:defRPr/>
            </a:pPr>
            <a:r>
              <a:t> Let's continue our example</a:t>
            </a:r>
          </a:p>
          <a:p>
            <a:pPr>
              <a:buFont typeface="Arial"/>
              <a:buChar char="•"/>
              <a:defRPr/>
            </a:pPr>
            <a:endParaRPr/>
          </a:p>
          <a:p>
            <a:pPr>
              <a:buFont typeface="Arial"/>
              <a:buChar char="•"/>
              <a:defRPr/>
            </a:pPr>
            <a:r>
              <a:t> Suppose Upstream can sell a modified version of the intermediate product externally for $8 after incurring an additional variable cost of $1 per unit (beyond the initial $5)</a:t>
            </a:r>
          </a:p>
          <a:p>
            <a:pPr>
              <a:buFont typeface="Arial"/>
              <a:buChar char="•"/>
              <a:defRPr/>
            </a:pPr>
            <a:endParaRPr/>
          </a:p>
          <a:p>
            <a:pPr>
              <a:buFont typeface="Arial"/>
              <a:buChar char="•"/>
              <a:defRPr/>
            </a:pPr>
            <a:r>
              <a:t> What is the transfer price according to the minimum rule?</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7CBA8731-84E2-3C43-E759-368ADA36ED0F}" type="slidenum">
              <a:rPr lang="en-US"/>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Minimum Transfer Price</a:t>
            </a:r>
            <a:endParaRPr/>
          </a:p>
        </p:txBody>
      </p:sp>
      <p:sp>
        <p:nvSpPr>
          <p:cNvPr id="5" name="Content Placeholder 2"/>
          <p:cNvSpPr>
            <a:spLocks noGrp="1"/>
          </p:cNvSpPr>
          <p:nvPr>
            <p:ph idx="1"/>
          </p:nvPr>
        </p:nvSpPr>
        <p:spPr bwMode="auto"/>
        <p:txBody>
          <a:bodyPr>
            <a:normAutofit fontScale="92500" lnSpcReduction="20000"/>
          </a:bodyPr>
          <a:lstStyle/>
          <a:p>
            <a:pPr>
              <a:defRPr/>
            </a:pPr>
            <a:endParaRPr dirty="0"/>
          </a:p>
          <a:p>
            <a:pPr>
              <a:buFont typeface="Arial"/>
              <a:buChar char="•"/>
              <a:defRPr/>
            </a:pPr>
            <a:r>
              <a:rPr dirty="0"/>
              <a:t> What if there is no capacity limit?</a:t>
            </a:r>
          </a:p>
          <a:p>
            <a:pPr lvl="1">
              <a:buFont typeface="Arial"/>
              <a:buChar char="•"/>
              <a:defRPr/>
            </a:pPr>
            <a:endParaRPr dirty="0"/>
          </a:p>
          <a:p>
            <a:pPr lvl="1">
              <a:buFont typeface="Arial"/>
              <a:buChar char="•"/>
              <a:defRPr/>
            </a:pPr>
            <a:r>
              <a:rPr dirty="0"/>
              <a:t>MTP = 5 + (8-1-5) = $7</a:t>
            </a:r>
          </a:p>
          <a:p>
            <a:pPr marL="0" lvl="0" indent="0">
              <a:buNone/>
              <a:defRPr/>
            </a:pPr>
            <a:endParaRPr dirty="0"/>
          </a:p>
          <a:p>
            <a:pPr lvl="0">
              <a:buFont typeface="Arial"/>
              <a:buChar char="•"/>
              <a:defRPr/>
            </a:pPr>
            <a:r>
              <a:rPr dirty="0"/>
              <a:t> What i</a:t>
            </a:r>
            <a:r>
              <a:rPr lang="en-US" dirty="0"/>
              <a:t>f</a:t>
            </a:r>
            <a:r>
              <a:rPr dirty="0"/>
              <a:t> the maximum quantity the firm ca</a:t>
            </a:r>
            <a:r>
              <a:rPr lang="en-US" dirty="0"/>
              <a:t>n</a:t>
            </a:r>
            <a:r>
              <a:rPr dirty="0"/>
              <a:t> sell externally is 4,000 units?</a:t>
            </a:r>
            <a:r>
              <a:rPr lang="en-US" dirty="0"/>
              <a:t> (remember the maximum production capacity is 7000)</a:t>
            </a:r>
            <a:endParaRPr dirty="0"/>
          </a:p>
          <a:p>
            <a:pPr lvl="1">
              <a:buFont typeface="Arial"/>
              <a:buChar char="•"/>
              <a:defRPr/>
            </a:pPr>
            <a:endParaRPr dirty="0"/>
          </a:p>
          <a:p>
            <a:pPr lvl="1">
              <a:buFont typeface="Arial"/>
              <a:buChar char="•"/>
              <a:defRPr/>
            </a:pPr>
            <a:r>
              <a:rPr dirty="0"/>
              <a:t>Then MTP is $5 for the first 3,000 units, and $7 for all units beyond 3,000.</a:t>
            </a:r>
          </a:p>
          <a:p>
            <a:pPr lvl="1">
              <a:buFont typeface="Arial"/>
              <a:buChar char="•"/>
              <a:defRPr/>
            </a:pPr>
            <a:r>
              <a:rPr dirty="0"/>
              <a:t>If D sells 5,000 units</a:t>
            </a:r>
            <a:r>
              <a:rPr lang="en-US" dirty="0"/>
              <a:t> to U</a:t>
            </a:r>
            <a:r>
              <a:rPr dirty="0"/>
              <a:t>, the average transfer price under MTP is 3/5*$5+2/5*$7</a:t>
            </a:r>
          </a:p>
          <a:p>
            <a:pPr lvl="0">
              <a:buFont typeface="Arial"/>
              <a:buChar char="•"/>
              <a:defRPr/>
            </a:pPr>
            <a:endParaRPr dirty="0"/>
          </a:p>
          <a:p>
            <a:pPr lvl="0">
              <a:buFont typeface="Arial"/>
              <a:buChar char="•"/>
              <a:defRPr/>
            </a:pPr>
            <a:r>
              <a:rPr dirty="0"/>
              <a:t> MTP helps combine Variable-Cost TP and Market-Based TP</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B904C991-E549-F33B-1DB7-899E7CDB198D}" type="slidenum">
              <a:rPr lang="en-US"/>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Negotiated Transfer Pricing</a:t>
            </a:r>
          </a:p>
        </p:txBody>
      </p:sp>
      <p:sp>
        <p:nvSpPr>
          <p:cNvPr id="5" name="Content Placeholder 2"/>
          <p:cNvSpPr>
            <a:spLocks noGrp="1"/>
          </p:cNvSpPr>
          <p:nvPr>
            <p:ph idx="1"/>
          </p:nvPr>
        </p:nvSpPr>
        <p:spPr bwMode="auto"/>
        <p:txBody>
          <a:bodyPr/>
          <a:lstStyle/>
          <a:p>
            <a:pPr>
              <a:defRPr/>
            </a:pPr>
            <a:endParaRPr dirty="0"/>
          </a:p>
          <a:p>
            <a:pPr>
              <a:buFont typeface="Arial"/>
              <a:buChar char="•"/>
              <a:defRPr/>
            </a:pPr>
            <a:r>
              <a:rPr dirty="0"/>
              <a:t> Under this approach, the divisional man</a:t>
            </a:r>
            <a:r>
              <a:rPr lang="en-US" dirty="0"/>
              <a:t>a</a:t>
            </a:r>
            <a:r>
              <a:rPr dirty="0"/>
              <a:t>gers are free to enter into any mutually agreeable arrangement.</a:t>
            </a:r>
          </a:p>
          <a:p>
            <a:pPr>
              <a:buFont typeface="Arial"/>
              <a:buChar char="•"/>
              <a:defRPr/>
            </a:pPr>
            <a:endParaRPr dirty="0"/>
          </a:p>
          <a:p>
            <a:pPr>
              <a:buFont typeface="Arial"/>
              <a:buChar char="•"/>
              <a:defRPr/>
            </a:pPr>
            <a:r>
              <a:rPr dirty="0"/>
              <a:t> They would typically report to the controller:</a:t>
            </a:r>
          </a:p>
          <a:p>
            <a:pPr lvl="1">
              <a:buFont typeface="Arial"/>
              <a:buChar char="•"/>
              <a:defRPr/>
            </a:pPr>
            <a:endParaRPr dirty="0"/>
          </a:p>
          <a:p>
            <a:pPr lvl="1">
              <a:buFont typeface="Arial"/>
              <a:buChar char="•"/>
              <a:defRPr/>
            </a:pPr>
            <a:r>
              <a:rPr dirty="0"/>
              <a:t>"We have agreed to transfer q widgets in exchange for an overall transfer payment of $X"</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A64DC8DB-85EE-2F80-5C9E-E00194A78F88}" type="slidenum">
              <a:rPr lang="en-US"/>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Takeaways</a:t>
            </a:r>
          </a:p>
        </p:txBody>
      </p:sp>
      <p:sp>
        <p:nvSpPr>
          <p:cNvPr id="5" name="Content Placeholder 2"/>
          <p:cNvSpPr>
            <a:spLocks noGrp="1"/>
          </p:cNvSpPr>
          <p:nvPr>
            <p:ph idx="1"/>
          </p:nvPr>
        </p:nvSpPr>
        <p:spPr bwMode="auto"/>
        <p:txBody>
          <a:bodyPr>
            <a:normAutofit lnSpcReduction="10000"/>
          </a:bodyPr>
          <a:lstStyle/>
          <a:p>
            <a:pPr>
              <a:buFont typeface="Arial"/>
              <a:buChar char="•"/>
              <a:defRPr/>
            </a:pPr>
            <a:r>
              <a:rPr dirty="0"/>
              <a:t> Full cost is a popular TP policy</a:t>
            </a:r>
          </a:p>
          <a:p>
            <a:pPr lvl="1">
              <a:buFont typeface="Arial"/>
              <a:buChar char="•"/>
              <a:defRPr/>
            </a:pPr>
            <a:r>
              <a:rPr dirty="0"/>
              <a:t>But it can lead to </a:t>
            </a:r>
            <a:r>
              <a:rPr b="1" dirty="0"/>
              <a:t>double marginalization problem</a:t>
            </a:r>
          </a:p>
          <a:p>
            <a:pPr>
              <a:defRPr/>
            </a:pPr>
            <a:endParaRPr dirty="0"/>
          </a:p>
          <a:p>
            <a:pPr>
              <a:buFont typeface="Arial" panose="020B0604020202020204" pitchFamily="34" charset="0"/>
              <a:buChar char="•"/>
              <a:defRPr/>
            </a:pPr>
            <a:r>
              <a:rPr dirty="0"/>
              <a:t> MTP is optimal, but to know what the MTP</a:t>
            </a:r>
            <a:r>
              <a:rPr lang="en-US" dirty="0"/>
              <a:t> is</a:t>
            </a:r>
            <a:r>
              <a:rPr dirty="0"/>
              <a:t>, we need to understand</a:t>
            </a:r>
          </a:p>
          <a:p>
            <a:pPr lvl="1">
              <a:defRPr/>
            </a:pPr>
            <a:r>
              <a:rPr dirty="0"/>
              <a:t>Market Power in upstream and downstream markets</a:t>
            </a:r>
          </a:p>
          <a:p>
            <a:pPr lvl="1">
              <a:defRPr/>
            </a:pPr>
            <a:r>
              <a:rPr dirty="0"/>
              <a:t>Capacity constraints</a:t>
            </a:r>
          </a:p>
          <a:p>
            <a:pPr lvl="0">
              <a:defRPr/>
            </a:pPr>
            <a:endParaRPr dirty="0"/>
          </a:p>
          <a:p>
            <a:pPr lvl="0">
              <a:defRPr/>
            </a:pPr>
            <a:r>
              <a:rPr dirty="0"/>
              <a:t> For example</a:t>
            </a:r>
          </a:p>
          <a:p>
            <a:pPr lvl="1">
              <a:defRPr/>
            </a:pPr>
            <a:r>
              <a:rPr dirty="0"/>
              <a:t>If no upstream outside market: 					MTP=Variable Unit Cost</a:t>
            </a:r>
          </a:p>
          <a:p>
            <a:pPr lvl="1">
              <a:defRPr/>
            </a:pPr>
            <a:r>
              <a:rPr dirty="0"/>
              <a:t>If </a:t>
            </a:r>
            <a:r>
              <a:rPr lang="en-US" dirty="0"/>
              <a:t>not </a:t>
            </a:r>
            <a:r>
              <a:rPr lang="en-US"/>
              <a:t>perfectly competitive </a:t>
            </a:r>
            <a:r>
              <a:rPr lang="en-US" dirty="0"/>
              <a:t>market and </a:t>
            </a:r>
            <a:r>
              <a:rPr dirty="0"/>
              <a:t>no capacity constraints: 		MTP=</a:t>
            </a:r>
            <a:r>
              <a:rPr lang="en-US" dirty="0"/>
              <a:t>Variable Cost</a:t>
            </a:r>
            <a:endParaRPr dirty="0"/>
          </a:p>
          <a:p>
            <a:pPr lvl="1">
              <a:defRPr/>
            </a:pPr>
            <a:r>
              <a:rPr dirty="0"/>
              <a:t>If upstream market is competitive and there are capacity constraints:	MTP=</a:t>
            </a:r>
            <a:r>
              <a:rPr lang="en-US" dirty="0"/>
              <a:t>M</a:t>
            </a:r>
            <a:r>
              <a:rPr dirty="0"/>
              <a:t>arket </a:t>
            </a:r>
            <a:r>
              <a:rPr lang="en-US" dirty="0"/>
              <a:t>P</a:t>
            </a:r>
            <a:r>
              <a:rPr dirty="0"/>
              <a:t>rice</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8B669B42-3E86-F8DD-A858-CF9B0AB5156E}" type="slidenum">
              <a:rPr lang="en-US"/>
              <a:t>43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Why do firms vertically integrate?</a:t>
            </a:r>
          </a:p>
        </p:txBody>
      </p:sp>
      <p:sp>
        <p:nvSpPr>
          <p:cNvPr id="5" name="Content Placeholder 2"/>
          <p:cNvSpPr>
            <a:spLocks noGrp="1"/>
          </p:cNvSpPr>
          <p:nvPr>
            <p:ph idx="1"/>
          </p:nvPr>
        </p:nvSpPr>
        <p:spPr bwMode="auto"/>
        <p:txBody>
          <a:bodyPr/>
          <a:lstStyle/>
          <a:p>
            <a:pPr>
              <a:buFont typeface="Arial"/>
              <a:buChar char="•"/>
              <a:defRPr/>
            </a:pPr>
            <a:endParaRPr dirty="0"/>
          </a:p>
          <a:p>
            <a:pPr>
              <a:buFont typeface="Arial"/>
              <a:buChar char="•"/>
              <a:defRPr/>
            </a:pPr>
            <a:endParaRPr dirty="0"/>
          </a:p>
          <a:p>
            <a:pPr>
              <a:buFont typeface="Arial"/>
              <a:buChar char="•"/>
              <a:defRPr/>
            </a:pPr>
            <a:r>
              <a:rPr dirty="0"/>
              <a:t> To gain control over scarce resources</a:t>
            </a:r>
          </a:p>
          <a:p>
            <a:pPr lvl="1">
              <a:buFont typeface="Arial"/>
              <a:buChar char="•"/>
              <a:defRPr/>
            </a:pPr>
            <a:endParaRPr dirty="0"/>
          </a:p>
          <a:p>
            <a:pPr lvl="1">
              <a:buFont typeface="Arial"/>
              <a:buChar char="•"/>
              <a:defRPr/>
            </a:pPr>
            <a:r>
              <a:rPr dirty="0"/>
              <a:t>Boeing tried to outsource 70% of its 787</a:t>
            </a:r>
            <a:r>
              <a:rPr lang="en-US" dirty="0"/>
              <a:t> </a:t>
            </a:r>
            <a:r>
              <a:rPr dirty="0"/>
              <a:t>and it was a disaster.</a:t>
            </a:r>
          </a:p>
          <a:p>
            <a:pPr lvl="1">
              <a:buFont typeface="Arial"/>
              <a:buChar char="•"/>
              <a:defRPr/>
            </a:pPr>
            <a:r>
              <a:rPr dirty="0"/>
              <a:t>Parts came in late and did not fit together.</a:t>
            </a:r>
          </a:p>
          <a:p>
            <a:pPr lvl="1">
              <a:buFont typeface="Arial"/>
              <a:buChar char="•"/>
              <a:defRPr/>
            </a:pPr>
            <a:r>
              <a:rPr dirty="0"/>
              <a:t>6,000 components, many failed to conform to Boeing's specified engineering tolerances, resulting in significant cost and delays.</a:t>
            </a:r>
          </a:p>
          <a:p>
            <a:pPr lvl="1">
              <a:buFont typeface="Arial"/>
              <a:buChar char="•"/>
              <a:defRPr/>
            </a:pPr>
            <a:r>
              <a:rPr dirty="0"/>
              <a:t>Record number of orders but delivery date was pushed back four times.</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472FE04E-9C27-A695-CDD4-148DCE301CEE}"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Why do firms vertically integrate?</a:t>
            </a:r>
            <a:endParaRPr/>
          </a:p>
        </p:txBody>
      </p:sp>
      <p:sp>
        <p:nvSpPr>
          <p:cNvPr id="5" name="Content Placeholder 2"/>
          <p:cNvSpPr>
            <a:spLocks noGrp="1"/>
          </p:cNvSpPr>
          <p:nvPr>
            <p:ph idx="1"/>
          </p:nvPr>
        </p:nvSpPr>
        <p:spPr bwMode="auto"/>
        <p:txBody>
          <a:bodyPr/>
          <a:lstStyle/>
          <a:p>
            <a:pPr>
              <a:buFont typeface="Arial"/>
              <a:buChar char="•"/>
              <a:defRPr/>
            </a:pPr>
            <a:endParaRPr dirty="0"/>
          </a:p>
          <a:p>
            <a:pPr>
              <a:buFont typeface="Arial"/>
              <a:buChar char="•"/>
              <a:defRPr/>
            </a:pPr>
            <a:endParaRPr dirty="0"/>
          </a:p>
          <a:p>
            <a:pPr>
              <a:buFont typeface="Arial"/>
              <a:buChar char="•"/>
              <a:defRPr/>
            </a:pPr>
            <a:r>
              <a:rPr dirty="0"/>
              <a:t> To avoid Holdup issues</a:t>
            </a:r>
          </a:p>
          <a:p>
            <a:pPr lvl="1">
              <a:buFont typeface="Arial"/>
              <a:buChar char="•"/>
              <a:defRPr/>
            </a:pPr>
            <a:endParaRPr dirty="0"/>
          </a:p>
          <a:p>
            <a:pPr lvl="1">
              <a:buFont typeface="Arial"/>
              <a:buChar char="•"/>
              <a:defRPr/>
            </a:pPr>
            <a:r>
              <a:rPr dirty="0"/>
              <a:t>Fisher Body had an exclusive contract wit GM to supply car body parts</a:t>
            </a:r>
          </a:p>
          <a:p>
            <a:pPr lvl="1">
              <a:buFont typeface="Arial"/>
              <a:buChar char="•"/>
              <a:defRPr/>
            </a:pPr>
            <a:r>
              <a:rPr dirty="0"/>
              <a:t>Fisher Body was the only company to deliver the components according to GM's specifications</a:t>
            </a:r>
          </a:p>
          <a:p>
            <a:pPr lvl="1">
              <a:buFont typeface="Arial"/>
              <a:buChar char="•"/>
              <a:defRPr/>
            </a:pPr>
            <a:r>
              <a:rPr dirty="0"/>
              <a:t>In 1920, a sharp increase in demand occurred (above expectations)</a:t>
            </a:r>
          </a:p>
          <a:p>
            <a:pPr lvl="1">
              <a:buFont typeface="Arial"/>
              <a:buChar char="•"/>
              <a:defRPr/>
            </a:pPr>
            <a:r>
              <a:rPr dirty="0"/>
              <a:t>It is claimed that Fisher Body used the unfores</a:t>
            </a:r>
            <a:r>
              <a:rPr lang="en-US" dirty="0"/>
              <a:t>e</a:t>
            </a:r>
            <a:r>
              <a:rPr dirty="0"/>
              <a:t>en situation to hold </a:t>
            </a:r>
            <a:r>
              <a:rPr lang="en-US" dirty="0"/>
              <a:t>u</a:t>
            </a:r>
            <a:r>
              <a:rPr dirty="0"/>
              <a:t>p GM by increasing the price for the additional parts produced</a:t>
            </a:r>
          </a:p>
          <a:p>
            <a:pPr lvl="1">
              <a:buFont typeface="Arial"/>
              <a:buChar char="•"/>
              <a:defRPr/>
            </a:pPr>
            <a:r>
              <a:rPr dirty="0"/>
              <a:t>It has been said that this led GM to acquire Fisher Body in 1926</a:t>
            </a:r>
          </a:p>
          <a:p>
            <a:pPr lvl="1">
              <a:buFont typeface="Arial"/>
              <a:buChar char="•"/>
              <a:defRPr/>
            </a:pPr>
            <a:r>
              <a:rPr dirty="0"/>
              <a:t>Note: This example is strongly disputed by Coase (2005).</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EF805187-BCFF-3CBC-4F00-6457FD779E17}"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Vertical Integration</a:t>
            </a:r>
          </a:p>
        </p:txBody>
      </p:sp>
      <p:sp>
        <p:nvSpPr>
          <p:cNvPr id="5" name="Content Placeholder 2"/>
          <p:cNvSpPr>
            <a:spLocks noGrp="1"/>
          </p:cNvSpPr>
          <p:nvPr>
            <p:ph idx="1"/>
          </p:nvPr>
        </p:nvSpPr>
        <p:spPr bwMode="auto"/>
        <p:txBody>
          <a:bodyPr/>
          <a:lstStyle/>
          <a:p>
            <a:pPr>
              <a:defRPr/>
            </a:pPr>
            <a:endParaRPr dirty="0"/>
          </a:p>
          <a:p>
            <a:pPr>
              <a:buFont typeface="Arial"/>
              <a:buChar char="•"/>
              <a:defRPr/>
            </a:pPr>
            <a:r>
              <a:rPr dirty="0"/>
              <a:t> Vertical integration was very common a century ago</a:t>
            </a:r>
          </a:p>
          <a:p>
            <a:pPr lvl="1">
              <a:buFont typeface="Arial"/>
              <a:buChar char="•"/>
              <a:defRPr/>
            </a:pPr>
            <a:endParaRPr dirty="0"/>
          </a:p>
          <a:p>
            <a:pPr lvl="1">
              <a:buFont typeface="Arial"/>
              <a:buChar char="•"/>
              <a:defRPr/>
            </a:pPr>
            <a:r>
              <a:rPr i="1" dirty="0"/>
              <a:t>"If you want to do it right, do it yourself"</a:t>
            </a:r>
            <a:r>
              <a:rPr dirty="0"/>
              <a:t> - Henry Ford</a:t>
            </a:r>
          </a:p>
          <a:p>
            <a:pPr lvl="0">
              <a:buFont typeface="Arial"/>
              <a:buChar char="•"/>
              <a:defRPr/>
            </a:pPr>
            <a:endParaRPr dirty="0"/>
          </a:p>
          <a:p>
            <a:pPr lvl="0">
              <a:buFont typeface="Arial"/>
              <a:buChar char="•"/>
              <a:defRPr/>
            </a:pPr>
            <a:endParaRPr dirty="0"/>
          </a:p>
          <a:p>
            <a:pPr lvl="0">
              <a:buFont typeface="Arial"/>
              <a:buChar char="•"/>
              <a:defRPr/>
            </a:pPr>
            <a:r>
              <a:rPr dirty="0"/>
              <a:t> Best vertical integration examples in the 1970-1980 are from the oil industry</a:t>
            </a:r>
          </a:p>
          <a:p>
            <a:pPr lvl="1">
              <a:buFont typeface="Arial"/>
              <a:buChar char="•"/>
              <a:defRPr/>
            </a:pPr>
            <a:endParaRPr dirty="0"/>
          </a:p>
          <a:p>
            <a:pPr lvl="1">
              <a:buFont typeface="Arial"/>
              <a:buChar char="•"/>
              <a:defRPr/>
            </a:pPr>
            <a:r>
              <a:rPr dirty="0"/>
              <a:t>BP and Shell cam to control every step involved</a:t>
            </a:r>
            <a:r>
              <a:rPr lang="en-US" dirty="0"/>
              <a:t> in bringing a drop of oil</a:t>
            </a:r>
          </a:p>
          <a:p>
            <a:pPr marL="201168" lvl="1" indent="0">
              <a:buNone/>
              <a:defRPr/>
            </a:pPr>
            <a:r>
              <a:rPr lang="en-US" dirty="0"/>
              <a:t>    </a:t>
            </a:r>
            <a:r>
              <a:rPr dirty="0"/>
              <a:t>from Alaska to a vehicle's fuel tank</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B9AD1F17-8325-B10A-495F-789C9F1B084E}" type="slidenum">
              <a:rPr lang="en-US"/>
              <a:t>7</a:t>
            </a:fld>
            <a:endParaRPr lang="en-US"/>
          </a:p>
        </p:txBody>
      </p:sp>
      <p:pic>
        <p:nvPicPr>
          <p:cNvPr id="8" name="Picture Placeholder 4"/>
          <p:cNvPicPr>
            <a:picLocks noGrp="1" noChangeAspect="1"/>
          </p:cNvPicPr>
          <p:nvPr/>
        </p:nvPicPr>
        <p:blipFill>
          <a:blip r:embed="rId2"/>
          <a:srcRect l="5556" r="5555"/>
          <a:stretch/>
        </p:blipFill>
        <p:spPr bwMode="auto">
          <a:xfrm>
            <a:off x="7057490" y="2022298"/>
            <a:ext cx="3149435" cy="1771557"/>
          </a:xfrm>
          <a:prstGeom prst="rect">
            <a:avLst/>
          </a:prstGeom>
        </p:spPr>
      </p:pic>
      <p:pic>
        <p:nvPicPr>
          <p:cNvPr id="9" name="Picture 6"/>
          <p:cNvPicPr>
            <a:picLocks noChangeAspect="1"/>
          </p:cNvPicPr>
          <p:nvPr/>
        </p:nvPicPr>
        <p:blipFill>
          <a:blip r:embed="rId3"/>
          <a:stretch/>
        </p:blipFill>
        <p:spPr bwMode="auto">
          <a:xfrm>
            <a:off x="8995694" y="3857412"/>
            <a:ext cx="2159984" cy="21599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Dell's Virtual Integration</a:t>
            </a:r>
          </a:p>
        </p:txBody>
      </p:sp>
      <p:sp>
        <p:nvSpPr>
          <p:cNvPr id="5" name="Content Placeholder 2"/>
          <p:cNvSpPr>
            <a:spLocks noGrp="1"/>
          </p:cNvSpPr>
          <p:nvPr>
            <p:ph idx="1"/>
          </p:nvPr>
        </p:nvSpPr>
        <p:spPr bwMode="auto">
          <a:xfrm>
            <a:off x="3235678" y="1840423"/>
            <a:ext cx="7920000" cy="4028400"/>
          </a:xfrm>
        </p:spPr>
        <p:txBody>
          <a:bodyPr vertOverflow="overflow" horzOverflow="clip" vert="horz" wrap="square" lIns="0" tIns="45720" rIns="0" bIns="45720" numCol="1" spcCol="0" rtlCol="0" fromWordArt="0" anchor="ctr" anchorCtr="0" forceAA="0" compatLnSpc="0">
            <a:normAutofit/>
          </a:bodyPr>
          <a:lstStyle/>
          <a:p>
            <a:pPr algn="just">
              <a:defRPr/>
            </a:pPr>
            <a:r>
              <a:rPr lang="en-US" sz="2000" b="0" i="0" u="none" strike="noStrike" cap="none" spc="0">
                <a:solidFill>
                  <a:schemeClr val="tx1">
                    <a:lumMod val="75000"/>
                    <a:lumOff val="25000"/>
                  </a:schemeClr>
                </a:solidFill>
                <a:latin typeface="Calibri Light"/>
                <a:ea typeface="+mn-ea"/>
                <a:cs typeface="+mn-cs"/>
              </a:rPr>
              <a:t>The idea of vertical integration was taken a step further by Dell Computer, one of the most successful companies of the 1990s. Michael Dell, its founder, said that he combined the traditional vertical integration of the supply chain with the special characteristics of the virtual organization to create something that he called “virtual integration”. Dell assembles computers from other firms’ parts, but it has relationships with those firms that are more binding than the traditional links between buyer and supplier. It does not own them in the way of the vertically integrated firm, but through exchanges of information and a variety of loose associations it achieves much the same aim – what Michael Dell calls “a tightly co-ordinated supply chain”.</a:t>
            </a:r>
            <a:endParaRP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A3B0026E-A4FC-9D4E-925A-3DFF962DD107}" type="slidenum">
              <a:rPr lang="en-US"/>
              <a:t>8</a:t>
            </a:fld>
            <a:endParaRPr lang="en-US"/>
          </a:p>
        </p:txBody>
      </p:sp>
      <p:pic>
        <p:nvPicPr>
          <p:cNvPr id="8" name="Picture Placeholder 8"/>
          <p:cNvPicPr>
            <a:picLocks noGrp="1" noChangeAspect="1"/>
          </p:cNvPicPr>
          <p:nvPr/>
        </p:nvPicPr>
        <p:blipFill>
          <a:blip r:embed="rId2"/>
          <a:srcRect l="1" t="1295" r="71444"/>
          <a:stretch/>
        </p:blipFill>
        <p:spPr bwMode="auto">
          <a:xfrm>
            <a:off x="1097279" y="2650423"/>
            <a:ext cx="1620000" cy="3150000"/>
          </a:xfrm>
          <a:prstGeom prst="rect">
            <a:avLst/>
          </a:prstGeom>
        </p:spPr>
      </p:pic>
      <p:pic>
        <p:nvPicPr>
          <p:cNvPr id="9" name="Picture 9"/>
          <p:cNvPicPr>
            <a:picLocks noChangeAspect="1"/>
          </p:cNvPicPr>
          <p:nvPr/>
        </p:nvPicPr>
        <p:blipFill>
          <a:blip r:embed="rId3"/>
          <a:stretch/>
        </p:blipFill>
        <p:spPr bwMode="auto">
          <a:xfrm>
            <a:off x="1097279" y="1840423"/>
            <a:ext cx="1620000" cy="82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1990 - 2010: Lean Manufacturing</a:t>
            </a:r>
          </a:p>
        </p:txBody>
      </p:sp>
      <p:sp>
        <p:nvSpPr>
          <p:cNvPr id="5" name="Content Placeholder 2"/>
          <p:cNvSpPr>
            <a:spLocks noGrp="1"/>
          </p:cNvSpPr>
          <p:nvPr>
            <p:ph idx="1"/>
          </p:nvPr>
        </p:nvSpPr>
        <p:spPr bwMode="auto">
          <a:xfrm>
            <a:off x="3235678" y="1845732"/>
            <a:ext cx="7920000" cy="4024800"/>
          </a:xfrm>
        </p:spPr>
        <p:txBody>
          <a:bodyPr vertOverflow="overflow" horzOverflow="clip" vert="horz" wrap="square" lIns="0" tIns="45720" rIns="0" bIns="45720" numCol="1" spcCol="0" rtlCol="0" fromWordArt="0" anchor="ctr" anchorCtr="0" forceAA="0" compatLnSpc="0">
            <a:normAutofit/>
          </a:bodyPr>
          <a:lstStyle/>
          <a:p>
            <a:pPr algn="just">
              <a:defRPr/>
            </a:pPr>
            <a:r>
              <a:rPr lang="en-US" sz="2000" b="0" i="0" u="none" strike="noStrike" cap="none" spc="0" dirty="0">
                <a:solidFill>
                  <a:schemeClr val="tx1">
                    <a:lumMod val="75000"/>
                    <a:lumOff val="25000"/>
                  </a:schemeClr>
                </a:solidFill>
                <a:latin typeface="Calibri Light"/>
                <a:ea typeface="+mn-ea"/>
                <a:cs typeface="+mn-cs"/>
              </a:rPr>
              <a:t>In the late 1990s, consultants McKinsey &amp; Company wrote:</a:t>
            </a:r>
            <a:endParaRPr sz="2000" dirty="0"/>
          </a:p>
          <a:p>
            <a:pPr marL="201167" lvl="1" indent="0" algn="just">
              <a:buNone/>
              <a:defRPr/>
            </a:pPr>
            <a:r>
              <a:rPr lang="en-US" sz="2000" b="0" i="1" u="none" strike="noStrike" cap="none" spc="0" dirty="0">
                <a:solidFill>
                  <a:schemeClr val="tx1">
                    <a:lumMod val="75000"/>
                    <a:lumOff val="25000"/>
                  </a:schemeClr>
                </a:solidFill>
                <a:latin typeface="Calibri Light"/>
                <a:ea typeface="+mn-ea"/>
                <a:cs typeface="+mn-cs"/>
              </a:rPr>
              <a:t>Whereas historically firms have vertically integrated in order to control access to scarce physical resources, modern firms are internally and externally disaggregated, participating in a variety of alliances and joint ventures and outsourcing even those activities normally regarded as core.</a:t>
            </a:r>
            <a:endParaRPr sz="2000" dirty="0"/>
          </a:p>
          <a:p>
            <a:pPr algn="just">
              <a:defRPr/>
            </a:pPr>
            <a:r>
              <a:rPr lang="en-US" sz="2000" b="0" i="0" u="none" strike="noStrike" cap="none" spc="0" dirty="0">
                <a:solidFill>
                  <a:schemeClr val="tx1">
                    <a:lumMod val="75000"/>
                    <a:lumOff val="25000"/>
                  </a:schemeClr>
                </a:solidFill>
                <a:latin typeface="Calibri Light"/>
                <a:ea typeface="+mn-ea"/>
                <a:cs typeface="+mn-cs"/>
              </a:rPr>
              <a:t>… for the past 30 years firms have been focusing on their core business and contracting out everything else to specialists. Steelmakers sold their mining operations and carmakers spun off their parts suppliers. Controlling it all made sense, the argument went, </a:t>
            </a:r>
            <a:r>
              <a:rPr lang="en-US" sz="2000" b="0" i="0" u="none" strike="noStrike" cap="none" spc="0" dirty="0">
                <a:solidFill>
                  <a:schemeClr val="accent1"/>
                </a:solidFill>
                <a:latin typeface="Calibri Light"/>
                <a:ea typeface="+mn-ea"/>
                <a:cs typeface="+mn-cs"/>
              </a:rPr>
              <a:t>when markets were rudimentary: when supplies of vital materials were limited or contractors could cheat you</a:t>
            </a:r>
            <a:r>
              <a:rPr lang="en-US" sz="2000" b="0" i="0" u="none" strike="noStrike" cap="none" spc="0" dirty="0">
                <a:solidFill>
                  <a:schemeClr val="tx1">
                    <a:lumMod val="75000"/>
                    <a:lumOff val="25000"/>
                  </a:schemeClr>
                </a:solidFill>
                <a:latin typeface="Calibri Light"/>
                <a:ea typeface="+mn-ea"/>
                <a:cs typeface="+mn-cs"/>
              </a:rPr>
              <a:t>. As markets became more sophisticated these justifications fell away. Thanks to globalization, companies could always find new resources and better suppliers.</a:t>
            </a:r>
            <a:endParaRPr sz="2000" dirty="0"/>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1C60A371-5589-2CA4-285A-1260FA281FF8}" type="slidenum">
              <a:rPr lang="en-US"/>
              <a:t>9</a:t>
            </a:fld>
            <a:endParaRPr lang="en-US"/>
          </a:p>
        </p:txBody>
      </p:sp>
      <p:pic>
        <p:nvPicPr>
          <p:cNvPr id="8" name="Picture 9"/>
          <p:cNvPicPr>
            <a:picLocks noChangeAspect="1"/>
          </p:cNvPicPr>
          <p:nvPr/>
        </p:nvPicPr>
        <p:blipFill>
          <a:blip r:embed="rId2"/>
          <a:stretch/>
        </p:blipFill>
        <p:spPr bwMode="auto">
          <a:xfrm>
            <a:off x="1098000" y="1845732"/>
            <a:ext cx="1620000" cy="828000"/>
          </a:xfrm>
          <a:prstGeom prst="rect">
            <a:avLst/>
          </a:prstGeom>
        </p:spPr>
      </p:pic>
      <p:pic>
        <p:nvPicPr>
          <p:cNvPr id="9" name="Picture Placeholder 8"/>
          <p:cNvPicPr>
            <a:picLocks noGrp="1" noChangeAspect="1"/>
          </p:cNvPicPr>
          <p:nvPr/>
        </p:nvPicPr>
        <p:blipFill>
          <a:blip r:embed="rId3"/>
          <a:srcRect l="702" r="700"/>
          <a:stretch/>
        </p:blipFill>
        <p:spPr bwMode="auto">
          <a:xfrm>
            <a:off x="1097279" y="2673732"/>
            <a:ext cx="1620000" cy="315000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StrategicCostManagement">
      <a:majorFont>
        <a:latin typeface="Calibri Light"/>
        <a:ea typeface="Arial"/>
        <a:cs typeface="Arial"/>
      </a:majorFont>
      <a:minorFont>
        <a:latin typeface="Calibri Light"/>
        <a:ea typeface="Arial"/>
        <a:cs typeface="Arial"/>
      </a:minorFont>
    </a:fontScheme>
    <a:fmtScheme name="Retrospect">
      <a:fillStyleLst>
        <a:solidFill>
          <a:schemeClr val="phClr"/>
        </a:solidFill>
        <a:gradFill>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gradFill>
        <a:gradFill>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0000"/>
            <a:shade val="97000"/>
            <a:satMod val="130000"/>
          </a:schemeClr>
        </a:solidFill>
        <a:gradFill>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2920</Words>
  <Application>Microsoft Office PowerPoint</Application>
  <DocSecurity>0</DocSecurity>
  <PresentationFormat>Widescreen</PresentationFormat>
  <Paragraphs>479</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Courier New</vt:lpstr>
      <vt:lpstr>Retrospect</vt:lpstr>
      <vt:lpstr>Strategic Cost Management &amp; New Technologies</vt:lpstr>
      <vt:lpstr>Session 9 Transfer Pricing</vt:lpstr>
      <vt:lpstr>Outline</vt:lpstr>
      <vt:lpstr>Vertical Integration</vt:lpstr>
      <vt:lpstr>Why do firms vertically integrate?</vt:lpstr>
      <vt:lpstr>Why do firms vertically integrate?</vt:lpstr>
      <vt:lpstr>Vertical Integration</vt:lpstr>
      <vt:lpstr>Dell's Virtual Integration</vt:lpstr>
      <vt:lpstr>1990 - 2010: Lean Manufacturing</vt:lpstr>
      <vt:lpstr>The latest trend: 2010 -</vt:lpstr>
      <vt:lpstr>Simplicity and well integrated products command a premium</vt:lpstr>
      <vt:lpstr>If you are at the tech frontier, you may find no suppliers</vt:lpstr>
      <vt:lpstr>Speed</vt:lpstr>
      <vt:lpstr>Decentralization</vt:lpstr>
      <vt:lpstr>Transfer Pricing</vt:lpstr>
      <vt:lpstr>Objectives of Transfer Pricing</vt:lpstr>
      <vt:lpstr>Transfer Pricing</vt:lpstr>
      <vt:lpstr>Transfer Pricing</vt:lpstr>
      <vt:lpstr>Transfer Pricing Methods</vt:lpstr>
      <vt:lpstr>Cost-Based Transfer Pricing</vt:lpstr>
      <vt:lpstr>Illustration: Megabuck</vt:lpstr>
      <vt:lpstr>Illustration: Megabuck</vt:lpstr>
      <vt:lpstr>Illustration: Megabuck</vt:lpstr>
      <vt:lpstr>Illustration: Megabuck</vt:lpstr>
      <vt:lpstr>Illustration: Megabuck</vt:lpstr>
      <vt:lpstr>Illustration: Megabuck</vt:lpstr>
      <vt:lpstr>Illustration: Megabuck</vt:lpstr>
      <vt:lpstr>Illustration: Megabuck</vt:lpstr>
      <vt:lpstr>Illustration: Megabuck</vt:lpstr>
      <vt:lpstr>Illustration: Megabuck</vt:lpstr>
      <vt:lpstr>Illustration: Megabuck</vt:lpstr>
      <vt:lpstr>Cost-Based Transfer Pricing</vt:lpstr>
      <vt:lpstr>Transfer Pricing</vt:lpstr>
      <vt:lpstr>Market-Based Transfer Pricing</vt:lpstr>
      <vt:lpstr>Market-Based Transfer Pricing</vt:lpstr>
      <vt:lpstr>Market-Based Transfer Pricing</vt:lpstr>
      <vt:lpstr>Market-Based Transfer Pricing</vt:lpstr>
      <vt:lpstr>Market-Based Transfer Pricing</vt:lpstr>
      <vt:lpstr>Minimum Transfer Price</vt:lpstr>
      <vt:lpstr>Minimum Transfer Price</vt:lpstr>
      <vt:lpstr>Minimum Transfer Price</vt:lpstr>
      <vt:lpstr>Negotiated Transfer Pricing</vt:lpstr>
      <vt:lpstr>Takeaways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11</cp:revision>
  <dcterms:created xsi:type="dcterms:W3CDTF">2020-03-15T23:52:47Z</dcterms:created>
  <dcterms:modified xsi:type="dcterms:W3CDTF">2020-06-04T15:08:31Z</dcterms:modified>
  <cp:category/>
  <dc:identifier/>
  <cp:contentStatus/>
  <dc:language/>
  <cp:version/>
</cp:coreProperties>
</file>