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12192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1142E1-7901-9AE6-6DE5-AE941EEC96F4}">
  <a:tblStyle styleId="{7B1142E1-7901-9AE6-6DE5-AE941EEC96F4}"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315" y="3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le Slide">
    <p:spTree>
      <p:nvGrpSpPr>
        <p:cNvPr id="1" name=""/>
        <p:cNvGrpSpPr/>
        <p:nvPr/>
      </p:nvGrpSpPr>
      <p:grpSpPr bwMode="auto">
        <a:xfrm>
          <a:off x="0" y="0"/>
          <a:ext cx="0" cy="0"/>
          <a:chOff x="0" y="0"/>
          <a:chExt cx="0" cy="0"/>
        </a:xfrm>
      </p:grpSpPr>
      <p:sp>
        <p:nvSpPr>
          <p:cNvPr id="4" name="Rectangle 6"/>
          <p:cNvSpPr/>
          <p:nvPr/>
        </p:nvSpPr>
        <p:spPr bwMode="auto">
          <a:xfrm>
            <a:off x="3174" y="6400800"/>
            <a:ext cx="12188824"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5" name="Rectangle 7"/>
          <p:cNvSpPr/>
          <p:nvPr/>
        </p:nvSpPr>
        <p:spPr bwMode="auto">
          <a:xfrm>
            <a:off x="14" y="633431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p:cNvSpPr>
            <a:spLocks noGrp="1"/>
          </p:cNvSpPr>
          <p:nvPr>
            <p:ph type="ctrTitle"/>
          </p:nvPr>
        </p:nvSpPr>
        <p:spPr bwMode="auto">
          <a:xfrm>
            <a:off x="1097280" y="758952"/>
            <a:ext cx="10058399" cy="2960970"/>
          </a:xfrm>
        </p:spPr>
        <p:txBody>
          <a:bodyPr anchor="b">
            <a:normAutofit/>
          </a:bodyPr>
          <a:lstStyle>
            <a:lvl1pPr algn="l">
              <a:lnSpc>
                <a:spcPct val="85000"/>
              </a:lnSpc>
              <a:defRPr sz="8000" spc="-50">
                <a:solidFill>
                  <a:schemeClr val="tx1">
                    <a:lumMod val="85000"/>
                    <a:lumOff val="15000"/>
                  </a:schemeClr>
                </a:solidFill>
              </a:defRPr>
            </a:lvl1pPr>
          </a:lstStyle>
          <a:p>
            <a:pPr>
              <a:defRPr/>
            </a:pPr>
            <a:r>
              <a:rPr lang="en-US"/>
              <a:t>Click to edit Master title style</a:t>
            </a:r>
            <a:endParaRPr/>
          </a:p>
        </p:txBody>
      </p:sp>
      <p:sp>
        <p:nvSpPr>
          <p:cNvPr id="7" name="Subtitle 2"/>
          <p:cNvSpPr>
            <a:spLocks noGrp="1"/>
          </p:cNvSpPr>
          <p:nvPr>
            <p:ph type="subTitle" idx="1"/>
          </p:nvPr>
        </p:nvSpPr>
        <p:spPr bwMode="auto">
          <a:xfrm>
            <a:off x="1100050" y="4308766"/>
            <a:ext cx="10058399" cy="1289853"/>
          </a:xfrm>
        </p:spPr>
        <p:txBody>
          <a:bodyPr lIns="91440" rIns="91440">
            <a:normAutofit/>
          </a:bodyPr>
          <a:lstStyle>
            <a:lvl1pPr marL="0" indent="0" algn="l">
              <a:buNone/>
              <a:defRPr sz="2400" cap="all" spc="20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a:defRPr/>
            </a:pPr>
            <a:r>
              <a:rPr lang="en-US"/>
              <a:t>Click to edit Master subtitle style</a:t>
            </a:r>
            <a:endParaRPr/>
          </a:p>
        </p:txBody>
      </p:sp>
      <p:sp>
        <p:nvSpPr>
          <p:cNvPr id="8" name="Footer Placeholder 4"/>
          <p:cNvSpPr>
            <a:spLocks noGrp="1"/>
          </p:cNvSpPr>
          <p:nvPr>
            <p:ph type="ftr" sz="quarter" idx="11"/>
          </p:nvPr>
        </p:nvSpPr>
        <p:spPr bwMode="auto"/>
        <p:txBody>
          <a:bodyPr/>
          <a:lstStyle/>
          <a:p>
            <a:pPr>
              <a:defRPr/>
            </a:pPr>
            <a:r>
              <a:rPr lang="en-GB"/>
              <a:t>© Mario Milone</a:t>
            </a:r>
            <a:endParaRPr lang="en-US"/>
          </a:p>
        </p:txBody>
      </p:sp>
      <p:sp>
        <p:nvSpPr>
          <p:cNvPr id="9"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cxnSp>
        <p:nvCxnSpPr>
          <p:cNvPr id="10" name="Straight Connector 8"/>
          <p:cNvCxnSpPr>
            <a:cxnSpLocks/>
          </p:cNvCxnSpPr>
          <p:nvPr/>
        </p:nvCxnSpPr>
        <p:spPr bwMode="auto">
          <a:xfrm>
            <a:off x="1158239" y="4041092"/>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a:p>
        </p:txBody>
      </p:sp>
      <p:sp>
        <p:nvSpPr>
          <p:cNvPr id="5" name="Vertical Text Placeholder 2"/>
          <p:cNvSpPr>
            <a:spLocks noGrp="1"/>
          </p:cNvSpPr>
          <p:nvPr>
            <p:ph type="body" orient="vert" idx="1"/>
          </p:nvPr>
        </p:nvSpPr>
        <p:spPr bwMode="auto"/>
        <p:txBody>
          <a:bodyPr vert="eaVert" lIns="45720" tIns="0" rIns="45720" bIns="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Date Placeholder 3"/>
          <p:cNvSpPr>
            <a:spLocks noGrp="1"/>
          </p:cNvSpPr>
          <p:nvPr>
            <p:ph type="dt" sz="half" idx="10"/>
          </p:nvPr>
        </p:nvSpPr>
        <p:spPr bwMode="auto">
          <a:xfrm>
            <a:off x="1097280" y="6459784"/>
            <a:ext cx="2468040" cy="365124"/>
          </a:xfrm>
          <a:prstGeom prst="rect">
            <a:avLst/>
          </a:prstGeom>
        </p:spPr>
        <p:txBody>
          <a:bodyPr/>
          <a:lstStyle/>
          <a:p>
            <a:pPr>
              <a:defRPr/>
            </a:pPr>
            <a:endParaRPr lang="en-US"/>
          </a:p>
        </p:txBody>
      </p:sp>
      <p:sp>
        <p:nvSpPr>
          <p:cNvPr id="7" name="Footer Placeholder 4"/>
          <p:cNvSpPr>
            <a:spLocks noGrp="1"/>
          </p:cNvSpPr>
          <p:nvPr>
            <p:ph type="ftr" sz="quarter" idx="11"/>
          </p:nvPr>
        </p:nvSpPr>
        <p:spPr bwMode="auto"/>
        <p:txBody>
          <a:bodyPr/>
          <a:lstStyle/>
          <a:p>
            <a:pPr>
              <a:defRPr/>
            </a:pPr>
            <a:r>
              <a:rPr lang="en-GB"/>
              <a:t>© Mario Milone</a:t>
            </a:r>
            <a:endParaRPr lang="en-US"/>
          </a:p>
        </p:txBody>
      </p:sp>
      <p:sp>
        <p:nvSpPr>
          <p:cNvPr id="8"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4" name="Rectangle 6"/>
          <p:cNvSpPr/>
          <p:nvPr/>
        </p:nvSpPr>
        <p:spPr bwMode="auto">
          <a:xfrm>
            <a:off x="3174" y="6400800"/>
            <a:ext cx="12188824"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bwMode="auto">
          <a:xfrm>
            <a:off x="14" y="633431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Vertical Title 1"/>
          <p:cNvSpPr>
            <a:spLocks noGrp="1"/>
          </p:cNvSpPr>
          <p:nvPr>
            <p:ph type="title" orient="vert"/>
          </p:nvPr>
        </p:nvSpPr>
        <p:spPr bwMode="auto">
          <a:xfrm>
            <a:off x="8724899" y="414777"/>
            <a:ext cx="2628900" cy="5757420"/>
          </a:xfrm>
        </p:spPr>
        <p:txBody>
          <a:bodyPr vert="eaVert"/>
          <a:lstStyle/>
          <a:p>
            <a:pPr>
              <a:defRPr/>
            </a:pPr>
            <a:r>
              <a:rPr lang="en-US"/>
              <a:t>Click to edit Master title style</a:t>
            </a:r>
            <a:endParaRPr/>
          </a:p>
        </p:txBody>
      </p:sp>
      <p:sp>
        <p:nvSpPr>
          <p:cNvPr id="7" name="Vertical Text Placeholder 2"/>
          <p:cNvSpPr>
            <a:spLocks noGrp="1"/>
          </p:cNvSpPr>
          <p:nvPr>
            <p:ph type="body" orient="vert" idx="1"/>
          </p:nvPr>
        </p:nvSpPr>
        <p:spPr bwMode="auto">
          <a:xfrm>
            <a:off x="838198" y="414777"/>
            <a:ext cx="7734299" cy="5757421"/>
          </a:xfrm>
        </p:spPr>
        <p:txBody>
          <a:bodyPr vert="eaVert" lIns="45720" tIns="0" rIns="45720" bIns="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4"/>
          <p:cNvSpPr>
            <a:spLocks noGrp="1"/>
          </p:cNvSpPr>
          <p:nvPr>
            <p:ph type="ftr" sz="quarter" idx="11"/>
          </p:nvPr>
        </p:nvSpPr>
        <p:spPr bwMode="auto"/>
        <p:txBody>
          <a:bodyPr/>
          <a:lstStyle/>
          <a:p>
            <a:pPr>
              <a:defRPr/>
            </a:pPr>
            <a:r>
              <a:rPr lang="en-GB"/>
              <a:t>© Mario Milone</a:t>
            </a:r>
            <a:endParaRPr lang="en-US"/>
          </a:p>
        </p:txBody>
      </p:sp>
      <p:sp>
        <p:nvSpPr>
          <p:cNvPr id="9"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a:t>Click to edit Master title style</a:t>
            </a:r>
            <a:endParaRPr/>
          </a:p>
        </p:txBody>
      </p:sp>
      <p:sp>
        <p:nvSpPr>
          <p:cNvPr id="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bg>
      <p:bgPr>
        <a:solidFill>
          <a:schemeClr val="bg1"/>
        </a:solidFill>
        <a:effectLst/>
      </p:bgPr>
    </p:bg>
    <p:spTree>
      <p:nvGrpSpPr>
        <p:cNvPr id="1" name=""/>
        <p:cNvGrpSpPr/>
        <p:nvPr/>
      </p:nvGrpSpPr>
      <p:grpSpPr bwMode="auto">
        <a:xfrm>
          <a:off x="0" y="0"/>
          <a:ext cx="0" cy="0"/>
          <a:chOff x="0" y="0"/>
          <a:chExt cx="0" cy="0"/>
        </a:xfrm>
      </p:grpSpPr>
      <p:sp>
        <p:nvSpPr>
          <p:cNvPr id="4" name="Rectangle 6"/>
          <p:cNvSpPr/>
          <p:nvPr/>
        </p:nvSpPr>
        <p:spPr bwMode="auto">
          <a:xfrm>
            <a:off x="3174" y="6400800"/>
            <a:ext cx="12188824"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7"/>
          <p:cNvSpPr/>
          <p:nvPr/>
        </p:nvSpPr>
        <p:spPr bwMode="auto">
          <a:xfrm>
            <a:off x="14" y="633431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p:cNvSpPr>
            <a:spLocks noGrp="1"/>
          </p:cNvSpPr>
          <p:nvPr>
            <p:ph type="title"/>
          </p:nvPr>
        </p:nvSpPr>
        <p:spPr bwMode="auto">
          <a:xfrm>
            <a:off x="1097280" y="758952"/>
            <a:ext cx="10058399" cy="3566160"/>
          </a:xfrm>
        </p:spPr>
        <p:txBody>
          <a:bodyPr anchor="b" anchorCtr="0">
            <a:normAutofit/>
          </a:bodyPr>
          <a:lstStyle>
            <a:lvl1pPr>
              <a:lnSpc>
                <a:spcPct val="85000"/>
              </a:lnSpc>
              <a:defRPr sz="6000" b="0">
                <a:solidFill>
                  <a:schemeClr val="tx1">
                    <a:lumMod val="85000"/>
                    <a:lumOff val="15000"/>
                  </a:schemeClr>
                </a:solidFill>
              </a:defRPr>
            </a:lvl1pPr>
          </a:lstStyle>
          <a:p>
            <a:pPr>
              <a:defRPr/>
            </a:pPr>
            <a:r>
              <a:rPr lang="en-US"/>
              <a:t>Click to edit Master title style</a:t>
            </a:r>
            <a:endParaRPr/>
          </a:p>
        </p:txBody>
      </p:sp>
      <p:sp>
        <p:nvSpPr>
          <p:cNvPr id="7" name="Text Placeholder 2"/>
          <p:cNvSpPr>
            <a:spLocks noGrp="1"/>
          </p:cNvSpPr>
          <p:nvPr>
            <p:ph type="body" idx="1" hasCustomPrompt="1"/>
          </p:nvPr>
        </p:nvSpPr>
        <p:spPr bwMode="auto">
          <a:xfrm>
            <a:off x="1097280" y="4453128"/>
            <a:ext cx="10058399" cy="1143000"/>
          </a:xfrm>
        </p:spPr>
        <p:txBody>
          <a:bodyPr lIns="91440" rIns="91440" anchor="t" anchorCtr="0">
            <a:normAutofit/>
          </a:bodyPr>
          <a:lstStyle>
            <a:lvl1pPr marL="0" indent="0">
              <a:buNone/>
              <a:defRPr sz="2400" cap="none" spc="2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8" name="Footer Placeholder 4"/>
          <p:cNvSpPr>
            <a:spLocks noGrp="1"/>
          </p:cNvSpPr>
          <p:nvPr>
            <p:ph type="ftr" sz="quarter" idx="11"/>
          </p:nvPr>
        </p:nvSpPr>
        <p:spPr bwMode="auto"/>
        <p:txBody>
          <a:bodyPr/>
          <a:lstStyle/>
          <a:p>
            <a:pPr>
              <a:defRPr/>
            </a:pPr>
            <a:r>
              <a:rPr lang="en-GB"/>
              <a:t>© Mario Milone</a:t>
            </a:r>
            <a:endParaRPr lang="en-US"/>
          </a:p>
        </p:txBody>
      </p:sp>
      <p:sp>
        <p:nvSpPr>
          <p:cNvPr id="9" name="Slide Number Placeholder 5"/>
          <p:cNvSpPr>
            <a:spLocks noGrp="1"/>
          </p:cNvSpPr>
          <p:nvPr>
            <p:ph type="sldNum" sz="quarter" idx="12"/>
          </p:nvPr>
        </p:nvSpPr>
        <p:spPr bwMode="auto"/>
        <p:txBody>
          <a:bodyPr/>
          <a:lstStyle/>
          <a:p>
            <a:pPr>
              <a:defRPr/>
            </a:pPr>
            <a:fld id="{A6AF1B4E-90EC-4A51-B6E5-B702C054ECB0}" type="slidenum">
              <a:rPr lang="en-US"/>
              <a:t>‹#›</a:t>
            </a:fld>
            <a:endParaRPr lang="en-US"/>
          </a:p>
        </p:txBody>
      </p:sp>
      <p:cxnSp>
        <p:nvCxnSpPr>
          <p:cNvPr id="10" name="Straight Connector 8"/>
          <p:cNvCxnSpPr>
            <a:cxnSpLocks/>
          </p:cNvCxnSpPr>
          <p:nvPr/>
        </p:nvCxnSpPr>
        <p:spPr bwMode="auto">
          <a:xfrm>
            <a:off x="1207657"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9" descr="A close up of a sign&#10;&#10;Description automatically generated"/>
          <p:cNvPicPr>
            <a:picLocks noChangeAspect="1"/>
          </p:cNvPicPr>
          <p:nvPr userDrawn="1"/>
        </p:nvPicPr>
        <p:blipFill>
          <a:blip r:embed="rId2"/>
          <a:stretch/>
        </p:blipFill>
        <p:spPr bwMode="auto">
          <a:xfrm>
            <a:off x="979516" y="6442347"/>
            <a:ext cx="1496946" cy="39999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4" name="Title 7"/>
          <p:cNvSpPr>
            <a:spLocks noGrp="1"/>
          </p:cNvSpPr>
          <p:nvPr>
            <p:ph type="title"/>
          </p:nvPr>
        </p:nvSpPr>
        <p:spPr bwMode="auto">
          <a:xfrm>
            <a:off x="1097280" y="286602"/>
            <a:ext cx="10058399" cy="1450756"/>
          </a:xfrm>
        </p:spPr>
        <p:txBody>
          <a:bodyPr/>
          <a:lstStyle/>
          <a:p>
            <a:pPr>
              <a:defRPr/>
            </a:pPr>
            <a:r>
              <a:rPr lang="en-US"/>
              <a:t>Click to edit Master title style</a:t>
            </a:r>
            <a:endParaRPr/>
          </a:p>
        </p:txBody>
      </p:sp>
      <p:sp>
        <p:nvSpPr>
          <p:cNvPr id="5" name="Content Placeholder 2"/>
          <p:cNvSpPr>
            <a:spLocks noGrp="1"/>
          </p:cNvSpPr>
          <p:nvPr>
            <p:ph sz="half" idx="1"/>
          </p:nvPr>
        </p:nvSpPr>
        <p:spPr bwMode="auto">
          <a:xfrm>
            <a:off x="1097278" y="1845733"/>
            <a:ext cx="4937760" cy="402336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Content Placeholder 3"/>
          <p:cNvSpPr>
            <a:spLocks noGrp="1"/>
          </p:cNvSpPr>
          <p:nvPr>
            <p:ph sz="half" idx="2"/>
          </p:nvPr>
        </p:nvSpPr>
        <p:spPr bwMode="auto">
          <a:xfrm>
            <a:off x="6217920" y="1845734"/>
            <a:ext cx="4937760" cy="402336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Footer Placeholder 5"/>
          <p:cNvSpPr>
            <a:spLocks noGrp="1"/>
          </p:cNvSpPr>
          <p:nvPr>
            <p:ph type="ftr" sz="quarter" idx="11"/>
          </p:nvPr>
        </p:nvSpPr>
        <p:spPr bwMode="auto"/>
        <p:txBody>
          <a:bodyPr/>
          <a:lstStyle/>
          <a:p>
            <a:pPr>
              <a:defRPr/>
            </a:pPr>
            <a:r>
              <a:rPr lang="en-GB"/>
              <a:t>© Mario Milone</a:t>
            </a:r>
            <a:endParaRPr lang="en-US"/>
          </a:p>
        </p:txBody>
      </p:sp>
      <p:sp>
        <p:nvSpPr>
          <p:cNvPr id="8" name="Slide Number Placeholder 6"/>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4" name="Title 9"/>
          <p:cNvSpPr>
            <a:spLocks noGrp="1"/>
          </p:cNvSpPr>
          <p:nvPr>
            <p:ph type="title"/>
          </p:nvPr>
        </p:nvSpPr>
        <p:spPr bwMode="auto">
          <a:xfrm>
            <a:off x="1097280" y="286602"/>
            <a:ext cx="10058399" cy="1450756"/>
          </a:xfrm>
        </p:spPr>
        <p:txBody>
          <a:bodyPr/>
          <a:lstStyle/>
          <a:p>
            <a:pPr>
              <a:defRPr/>
            </a:pPr>
            <a:r>
              <a:rPr lang="en-US"/>
              <a:t>Click to edit Master title style</a:t>
            </a:r>
            <a:endParaRPr/>
          </a:p>
        </p:txBody>
      </p:sp>
      <p:sp>
        <p:nvSpPr>
          <p:cNvPr id="5" name="Text Placeholder 2"/>
          <p:cNvSpPr>
            <a:spLocks noGrp="1"/>
          </p:cNvSpPr>
          <p:nvPr>
            <p:ph type="body" idx="1"/>
          </p:nvPr>
        </p:nvSpPr>
        <p:spPr bwMode="auto">
          <a:xfrm>
            <a:off x="1097280" y="1846051"/>
            <a:ext cx="4937760" cy="736281"/>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p:cNvSpPr>
            <a:spLocks noGrp="1"/>
          </p:cNvSpPr>
          <p:nvPr>
            <p:ph sz="half" idx="2"/>
          </p:nvPr>
        </p:nvSpPr>
        <p:spPr bwMode="auto">
          <a:xfrm>
            <a:off x="1097280" y="2582334"/>
            <a:ext cx="4937760" cy="3378199"/>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Text Placeholder 4"/>
          <p:cNvSpPr>
            <a:spLocks noGrp="1"/>
          </p:cNvSpPr>
          <p:nvPr>
            <p:ph type="body" sz="quarter" idx="3"/>
          </p:nvPr>
        </p:nvSpPr>
        <p:spPr bwMode="auto">
          <a:xfrm>
            <a:off x="6217920" y="1846051"/>
            <a:ext cx="4937760" cy="736281"/>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p:cNvSpPr>
            <a:spLocks noGrp="1"/>
          </p:cNvSpPr>
          <p:nvPr>
            <p:ph sz="quarter" idx="4"/>
          </p:nvPr>
        </p:nvSpPr>
        <p:spPr bwMode="auto">
          <a:xfrm>
            <a:off x="6217920" y="2582334"/>
            <a:ext cx="4937760" cy="3378199"/>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 name="Footer Placeholder 7"/>
          <p:cNvSpPr>
            <a:spLocks noGrp="1"/>
          </p:cNvSpPr>
          <p:nvPr>
            <p:ph type="ftr" sz="quarter" idx="11"/>
          </p:nvPr>
        </p:nvSpPr>
        <p:spPr bwMode="auto"/>
        <p:txBody>
          <a:bodyPr/>
          <a:lstStyle/>
          <a:p>
            <a:pPr>
              <a:defRPr/>
            </a:pPr>
            <a:r>
              <a:rPr lang="en-GB"/>
              <a:t>© Mario Milone</a:t>
            </a:r>
            <a:endParaRPr lang="en-US"/>
          </a:p>
        </p:txBody>
      </p:sp>
      <p:sp>
        <p:nvSpPr>
          <p:cNvPr id="10" name="Slide Number Placeholder 8"/>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Click to edit Master title style</a:t>
            </a:r>
            <a:endParaRPr/>
          </a:p>
        </p:txBody>
      </p:sp>
      <p:sp>
        <p:nvSpPr>
          <p:cNvPr id="5" name="Footer Placeholder 3"/>
          <p:cNvSpPr>
            <a:spLocks noGrp="1"/>
          </p:cNvSpPr>
          <p:nvPr>
            <p:ph type="ftr" sz="quarter" idx="11"/>
          </p:nvPr>
        </p:nvSpPr>
        <p:spPr bwMode="auto"/>
        <p:txBody>
          <a:bodyPr/>
          <a:lstStyle/>
          <a:p>
            <a:pPr>
              <a:defRPr/>
            </a:pPr>
            <a:r>
              <a:rPr lang="en-GB"/>
              <a:t>© Mario Milone</a:t>
            </a:r>
            <a:endParaRPr lang="en-US"/>
          </a:p>
        </p:txBody>
      </p:sp>
      <p:sp>
        <p:nvSpPr>
          <p:cNvPr id="6" name="Slide Number Placeholder 4"/>
          <p:cNvSpPr>
            <a:spLocks noGrp="1"/>
          </p:cNvSpPr>
          <p:nvPr>
            <p:ph type="sldNum" sz="quarter" idx="12"/>
          </p:nvPr>
        </p:nvSpPr>
        <p:spPr bwMode="auto"/>
        <p:txBody>
          <a:bodyPr/>
          <a:lstStyle/>
          <a:p>
            <a:pPr>
              <a:defRPr/>
            </a:pPr>
            <a:fld id="{A6AF1B4E-90EC-4A51-B6E5-B702C054ECB0}"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4" name="Rectangle 4"/>
          <p:cNvSpPr/>
          <p:nvPr/>
        </p:nvSpPr>
        <p:spPr bwMode="auto">
          <a:xfrm>
            <a:off x="3174" y="6400800"/>
            <a:ext cx="12188824"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5"/>
          <p:cNvSpPr/>
          <p:nvPr/>
        </p:nvSpPr>
        <p:spPr bwMode="auto">
          <a:xfrm>
            <a:off x="14" y="633431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ooter Placeholder 7"/>
          <p:cNvSpPr>
            <a:spLocks noGrp="1"/>
          </p:cNvSpPr>
          <p:nvPr>
            <p:ph type="ftr" sz="quarter" idx="11"/>
          </p:nvPr>
        </p:nvSpPr>
        <p:spPr bwMode="auto"/>
        <p:txBody>
          <a:bodyPr/>
          <a:lstStyle>
            <a:lvl1pPr>
              <a:defRPr>
                <a:solidFill>
                  <a:srgbClr val="FFFFFF"/>
                </a:solidFill>
              </a:defRPr>
            </a:lvl1pPr>
          </a:lstStyle>
          <a:p>
            <a:pPr>
              <a:defRPr/>
            </a:pPr>
            <a:r>
              <a:rPr lang="en-GB"/>
              <a:t>© Mario Milone</a:t>
            </a:r>
            <a:endParaRPr lang="en-US"/>
          </a:p>
        </p:txBody>
      </p:sp>
      <p:sp>
        <p:nvSpPr>
          <p:cNvPr id="7" name="Slide Number Placeholder 8"/>
          <p:cNvSpPr>
            <a:spLocks noGrp="1"/>
          </p:cNvSpPr>
          <p:nvPr>
            <p:ph type="sldNum" sz="quarter" idx="12"/>
          </p:nvPr>
        </p:nvSpPr>
        <p:spPr bwMode="auto"/>
        <p:txBody>
          <a:bodyPr/>
          <a:lstStyle/>
          <a:p>
            <a:pPr>
              <a:defRPr/>
            </a:pPr>
            <a:fld id="{A6AF1B4E-90EC-4A51-B6E5-B702C054ECB0}" type="slidenum">
              <a:rPr lang="en-US"/>
              <a:t>‹#›</a:t>
            </a:fld>
            <a:endParaRPr lang="en-US"/>
          </a:p>
        </p:txBody>
      </p:sp>
      <p:pic>
        <p:nvPicPr>
          <p:cNvPr id="8" name="Picture 9" descr="A close up of a sign&#10;&#10;Description automatically generated"/>
          <p:cNvPicPr>
            <a:picLocks noChangeAspect="1"/>
          </p:cNvPicPr>
          <p:nvPr userDrawn="1"/>
        </p:nvPicPr>
        <p:blipFill>
          <a:blip r:embed="rId2"/>
          <a:stretch/>
        </p:blipFill>
        <p:spPr bwMode="auto">
          <a:xfrm>
            <a:off x="979516" y="6442347"/>
            <a:ext cx="1496946" cy="39999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userDrawn="1">
  <p:cSld name="Content with Caption">
    <p:spTree>
      <p:nvGrpSpPr>
        <p:cNvPr id="1" name=""/>
        <p:cNvGrpSpPr/>
        <p:nvPr/>
      </p:nvGrpSpPr>
      <p:grpSpPr bwMode="auto">
        <a:xfrm>
          <a:off x="0" y="0"/>
          <a:ext cx="0" cy="0"/>
          <a:chOff x="0" y="0"/>
          <a:chExt cx="0" cy="0"/>
        </a:xfrm>
      </p:grpSpPr>
      <p:sp>
        <p:nvSpPr>
          <p:cNvPr id="4" name="Rectangle 7"/>
          <p:cNvSpPr/>
          <p:nvPr/>
        </p:nvSpPr>
        <p:spPr bwMode="auto">
          <a:xfrm>
            <a:off x="15" y="0"/>
            <a:ext cx="405079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p:cNvSpPr/>
          <p:nvPr/>
        </p:nvSpPr>
        <p:spPr bwMode="auto">
          <a:xfrm>
            <a:off x="4040070"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p:cNvSpPr>
            <a:spLocks noGrp="1"/>
          </p:cNvSpPr>
          <p:nvPr>
            <p:ph type="title"/>
          </p:nvPr>
        </p:nvSpPr>
        <p:spPr bwMode="auto">
          <a:xfrm>
            <a:off x="457200" y="594357"/>
            <a:ext cx="3200400" cy="2286000"/>
          </a:xfrm>
        </p:spPr>
        <p:txBody>
          <a:bodyPr anchor="b">
            <a:normAutofit/>
          </a:bodyPr>
          <a:lstStyle>
            <a:lvl1pPr>
              <a:defRPr sz="3600" b="0">
                <a:solidFill>
                  <a:srgbClr val="FFFFFF"/>
                </a:solidFill>
              </a:defRPr>
            </a:lvl1pPr>
          </a:lstStyle>
          <a:p>
            <a:pPr>
              <a:defRPr/>
            </a:pPr>
            <a:r>
              <a:rPr lang="en-US"/>
              <a:t>Click to edit Master title style</a:t>
            </a:r>
            <a:endParaRPr/>
          </a:p>
        </p:txBody>
      </p:sp>
      <p:sp>
        <p:nvSpPr>
          <p:cNvPr id="7" name="Content Placeholder 2"/>
          <p:cNvSpPr>
            <a:spLocks noGrp="1"/>
          </p:cNvSpPr>
          <p:nvPr>
            <p:ph idx="1"/>
          </p:nvPr>
        </p:nvSpPr>
        <p:spPr bwMode="auto">
          <a:xfrm>
            <a:off x="4800600" y="731520"/>
            <a:ext cx="6492240" cy="52578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Text Placeholder 3"/>
          <p:cNvSpPr>
            <a:spLocks noGrp="1"/>
          </p:cNvSpPr>
          <p:nvPr>
            <p:ph type="body" sz="half" idx="2"/>
          </p:nvPr>
        </p:nvSpPr>
        <p:spPr bwMode="auto">
          <a:xfrm>
            <a:off x="457200" y="2926080"/>
            <a:ext cx="3200400" cy="337912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9" name="Footer Placeholder 5"/>
          <p:cNvSpPr>
            <a:spLocks noGrp="1"/>
          </p:cNvSpPr>
          <p:nvPr>
            <p:ph type="ftr" sz="quarter" idx="11"/>
          </p:nvPr>
        </p:nvSpPr>
        <p:spPr bwMode="auto">
          <a:xfrm>
            <a:off x="4800600" y="6459784"/>
            <a:ext cx="4648199" cy="365124"/>
          </a:xfrm>
        </p:spPr>
        <p:txBody>
          <a:bodyPr/>
          <a:lstStyle>
            <a:lvl1pPr algn="l">
              <a:defRPr>
                <a:solidFill>
                  <a:schemeClr val="tx2"/>
                </a:solidFill>
              </a:defRPr>
            </a:lvl1pPr>
          </a:lstStyle>
          <a:p>
            <a:pPr>
              <a:defRPr/>
            </a:pPr>
            <a:r>
              <a:rPr lang="en-GB"/>
              <a:t>© Mario Milone</a:t>
            </a:r>
            <a:endParaRPr lang="en-US"/>
          </a:p>
        </p:txBody>
      </p:sp>
      <p:sp>
        <p:nvSpPr>
          <p:cNvPr id="10" name="Slide Number Placeholder 6"/>
          <p:cNvSpPr>
            <a:spLocks noGrp="1"/>
          </p:cNvSpPr>
          <p:nvPr>
            <p:ph type="sldNum" sz="quarter" idx="12"/>
          </p:nvPr>
        </p:nvSpPr>
        <p:spPr bwMode="auto"/>
        <p:txBody>
          <a:bodyPr/>
          <a:lstStyle>
            <a:lvl1pPr>
              <a:defRPr>
                <a:solidFill>
                  <a:schemeClr val="tx2"/>
                </a:solidFill>
              </a:defRPr>
            </a:lvl1pPr>
          </a:lstStyle>
          <a:p>
            <a:pPr>
              <a:defRPr/>
            </a:pPr>
            <a:fld id="{A6AF1B4E-90EC-4A51-B6E5-B702C054ECB0}"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userDrawn="1">
  <p:cSld name="Picture with Caption">
    <p:spTree>
      <p:nvGrpSpPr>
        <p:cNvPr id="1" name=""/>
        <p:cNvGrpSpPr/>
        <p:nvPr/>
      </p:nvGrpSpPr>
      <p:grpSpPr bwMode="auto">
        <a:xfrm>
          <a:off x="0" y="0"/>
          <a:ext cx="0" cy="0"/>
          <a:chOff x="0" y="0"/>
          <a:chExt cx="0" cy="0"/>
        </a:xfrm>
      </p:grpSpPr>
      <p:sp>
        <p:nvSpPr>
          <p:cNvPr id="4" name="Rectangle 7"/>
          <p:cNvSpPr/>
          <p:nvPr/>
        </p:nvSpPr>
        <p:spPr bwMode="auto">
          <a:xfrm>
            <a:off x="0" y="4952999"/>
            <a:ext cx="12188824" cy="1904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p:cNvSpPr/>
          <p:nvPr/>
        </p:nvSpPr>
        <p:spPr bwMode="auto">
          <a:xfrm>
            <a:off x="14" y="4915075"/>
            <a:ext cx="1218882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1"/>
          <p:cNvSpPr>
            <a:spLocks noGrp="1"/>
          </p:cNvSpPr>
          <p:nvPr>
            <p:ph type="title"/>
          </p:nvPr>
        </p:nvSpPr>
        <p:spPr bwMode="auto">
          <a:xfrm>
            <a:off x="1097280" y="5074920"/>
            <a:ext cx="10113263" cy="822960"/>
          </a:xfrm>
        </p:spPr>
        <p:txBody>
          <a:bodyPr lIns="91440" tIns="0" rIns="91440" bIns="0" anchor="b">
            <a:noAutofit/>
          </a:bodyPr>
          <a:lstStyle>
            <a:lvl1pPr>
              <a:defRPr sz="3600" b="0">
                <a:solidFill>
                  <a:srgbClr val="FFFFFF"/>
                </a:solidFill>
              </a:defRPr>
            </a:lvl1pPr>
          </a:lstStyle>
          <a:p>
            <a:pPr>
              <a:defRPr/>
            </a:pPr>
            <a:r>
              <a:rPr lang="en-US"/>
              <a:t>Click to edit Master title style</a:t>
            </a:r>
            <a:endParaRPr/>
          </a:p>
        </p:txBody>
      </p:sp>
      <p:sp>
        <p:nvSpPr>
          <p:cNvPr id="7" name="Picture Placeholder 2"/>
          <p:cNvSpPr>
            <a:spLocks noGrp="1" noChangeAspect="1"/>
          </p:cNvSpPr>
          <p:nvPr>
            <p:ph type="pic" idx="1"/>
          </p:nvPr>
        </p:nvSpPr>
        <p:spPr bwMode="auto">
          <a:xfrm>
            <a:off x="14" y="0"/>
            <a:ext cx="12191985" cy="4915075"/>
          </a:xfrm>
          <a:prstGeom prst="rect">
            <a:avLst/>
          </a:prstGeom>
          <a:blipFill>
            <a:blip r:embed="rId2"/>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8" name="Text Placeholder 3"/>
          <p:cNvSpPr>
            <a:spLocks noGrp="1"/>
          </p:cNvSpPr>
          <p:nvPr>
            <p:ph type="body" sz="half" idx="2"/>
          </p:nvPr>
        </p:nvSpPr>
        <p:spPr bwMode="auto">
          <a:xfrm>
            <a:off x="1097280" y="5907022"/>
            <a:ext cx="10113263"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9" name="Footer Placeholder 5"/>
          <p:cNvSpPr>
            <a:spLocks noGrp="1"/>
          </p:cNvSpPr>
          <p:nvPr>
            <p:ph type="ftr" sz="quarter" idx="11"/>
          </p:nvPr>
        </p:nvSpPr>
        <p:spPr bwMode="auto"/>
        <p:txBody>
          <a:bodyPr/>
          <a:lstStyle/>
          <a:p>
            <a:pPr>
              <a:defRPr/>
            </a:pPr>
            <a:r>
              <a:rPr lang="en-GB"/>
              <a:t>© Mario Milone</a:t>
            </a:r>
            <a:endParaRPr lang="en-US"/>
          </a:p>
        </p:txBody>
      </p:sp>
      <p:sp>
        <p:nvSpPr>
          <p:cNvPr id="10" name="Slide Number Placeholder 6"/>
          <p:cNvSpPr>
            <a:spLocks noGrp="1"/>
          </p:cNvSpPr>
          <p:nvPr>
            <p:ph type="sldNum" sz="quarter" idx="12"/>
          </p:nvPr>
        </p:nvSpPr>
        <p:spPr bwMode="auto"/>
        <p:txBody>
          <a:bodyPr/>
          <a:lstStyle/>
          <a:p>
            <a:pPr>
              <a:defRPr/>
            </a:pPr>
            <a:fld id="{A6AF1B4E-90EC-4A51-B6E5-B702C054ECB0}" type="slidenum">
              <a:rPr lang="en-US"/>
              <a:t>‹#›</a:t>
            </a:fld>
            <a:endParaRPr lang="en-US"/>
          </a:p>
        </p:txBody>
      </p:sp>
      <p:pic>
        <p:nvPicPr>
          <p:cNvPr id="11" name="Picture 9" descr="A close up of a sign&#10;&#10;Description automatically generated"/>
          <p:cNvPicPr>
            <a:picLocks noChangeAspect="1"/>
          </p:cNvPicPr>
          <p:nvPr userDrawn="1"/>
        </p:nvPicPr>
        <p:blipFill>
          <a:blip r:embed="rId3"/>
          <a:stretch/>
        </p:blipFill>
        <p:spPr bwMode="auto">
          <a:xfrm>
            <a:off x="979516" y="6442347"/>
            <a:ext cx="1496946" cy="39999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4" name="Rectangle 6"/>
          <p:cNvSpPr/>
          <p:nvPr/>
        </p:nvSpPr>
        <p:spPr bwMode="auto">
          <a:xfrm>
            <a:off x="0" y="6400800"/>
            <a:ext cx="1219199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5" name="Rectangle 8"/>
          <p:cNvSpPr/>
          <p:nvPr/>
        </p:nvSpPr>
        <p:spPr bwMode="auto">
          <a:xfrm>
            <a:off x="0" y="6334315"/>
            <a:ext cx="12192000" cy="65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itle Placeholder 1"/>
          <p:cNvSpPr>
            <a:spLocks noGrp="1"/>
          </p:cNvSpPr>
          <p:nvPr>
            <p:ph type="title"/>
          </p:nvPr>
        </p:nvSpPr>
        <p:spPr bwMode="auto">
          <a:xfrm>
            <a:off x="1097280" y="286602"/>
            <a:ext cx="10058399" cy="1450756"/>
          </a:xfrm>
          <a:prstGeom prst="rect">
            <a:avLst/>
          </a:prstGeom>
        </p:spPr>
        <p:txBody>
          <a:bodyPr vert="horz" lIns="91440" tIns="45720" rIns="91440" bIns="45720" rtlCol="0" anchor="b">
            <a:normAutofit/>
          </a:bodyPr>
          <a:lstStyle/>
          <a:p>
            <a:pPr>
              <a:defRPr/>
            </a:pPr>
            <a:r>
              <a:rPr lang="en-US"/>
              <a:t>Click to edit Master title style</a:t>
            </a:r>
            <a:endParaRPr/>
          </a:p>
        </p:txBody>
      </p:sp>
      <p:sp>
        <p:nvSpPr>
          <p:cNvPr id="7" name="Text Placeholder 2"/>
          <p:cNvSpPr>
            <a:spLocks noGrp="1"/>
          </p:cNvSpPr>
          <p:nvPr>
            <p:ph type="body" idx="1"/>
          </p:nvPr>
        </p:nvSpPr>
        <p:spPr bwMode="auto">
          <a:xfrm>
            <a:off x="1097280" y="1845733"/>
            <a:ext cx="10058399" cy="4023360"/>
          </a:xfrm>
          <a:prstGeom prst="rect">
            <a:avLst/>
          </a:prstGeom>
        </p:spPr>
        <p:txBody>
          <a:bodyPr vert="horz" lIns="0" tIns="45720" rIns="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4"/>
          <p:cNvSpPr>
            <a:spLocks noGrp="1"/>
          </p:cNvSpPr>
          <p:nvPr>
            <p:ph type="ftr" sz="quarter" idx="3"/>
          </p:nvPr>
        </p:nvSpPr>
        <p:spPr bwMode="auto">
          <a:xfrm>
            <a:off x="3686184" y="6459784"/>
            <a:ext cx="4822802" cy="365124"/>
          </a:xfrm>
          <a:prstGeom prst="rect">
            <a:avLst/>
          </a:prstGeom>
        </p:spPr>
        <p:txBody>
          <a:bodyPr vert="horz" lIns="91440" tIns="45720" rIns="91440" bIns="45720" rtlCol="0" anchor="ctr"/>
          <a:lstStyle>
            <a:lvl1pPr algn="ctr">
              <a:defRPr sz="900" cap="none">
                <a:solidFill>
                  <a:srgbClr val="FFFFFF"/>
                </a:solidFill>
              </a:defRPr>
            </a:lvl1pPr>
          </a:lstStyle>
          <a:p>
            <a:pPr>
              <a:defRPr/>
            </a:pPr>
            <a:r>
              <a:rPr lang="en-GB"/>
              <a:t>© Mario Milone</a:t>
            </a:r>
            <a:endParaRPr lang="en-US"/>
          </a:p>
        </p:txBody>
      </p:sp>
      <p:sp>
        <p:nvSpPr>
          <p:cNvPr id="9" name="Slide Number Placeholder 5"/>
          <p:cNvSpPr>
            <a:spLocks noGrp="1"/>
          </p:cNvSpPr>
          <p:nvPr>
            <p:ph type="sldNum" sz="quarter" idx="4"/>
          </p:nvPr>
        </p:nvSpPr>
        <p:spPr bwMode="auto">
          <a:xfrm>
            <a:off x="9900457" y="6459784"/>
            <a:ext cx="1312024" cy="365124"/>
          </a:xfrm>
          <a:prstGeom prst="rect">
            <a:avLst/>
          </a:prstGeom>
        </p:spPr>
        <p:txBody>
          <a:bodyPr vert="horz" lIns="91440" tIns="45720" rIns="91440" bIns="45720" rtlCol="0" anchor="ctr"/>
          <a:lstStyle>
            <a:lvl1pPr algn="r">
              <a:defRPr sz="1050">
                <a:solidFill>
                  <a:srgbClr val="FFFFFF"/>
                </a:solidFill>
              </a:defRPr>
            </a:lvl1pPr>
          </a:lstStyle>
          <a:p>
            <a:pPr>
              <a:defRPr/>
            </a:pPr>
            <a:fld id="{A6AF1B4E-90EC-4A51-B6E5-B702C054ECB0}" type="slidenum">
              <a:rPr lang="en-US"/>
              <a:t>‹#›</a:t>
            </a:fld>
            <a:endParaRPr lang="en-US"/>
          </a:p>
        </p:txBody>
      </p:sp>
      <p:cxnSp>
        <p:nvCxnSpPr>
          <p:cNvPr id="10" name="Straight Connector 9"/>
          <p:cNvCxnSpPr>
            <a:cxnSpLocks/>
          </p:cNvCxnSpPr>
          <p:nvPr/>
        </p:nvCxnSpPr>
        <p:spPr bwMode="auto">
          <a:xfrm>
            <a:off x="1193531" y="1737844"/>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p:cNvPicPr>
            <a:picLocks noChangeAspect="1"/>
          </p:cNvPicPr>
          <p:nvPr userDrawn="1"/>
        </p:nvPicPr>
        <p:blipFill>
          <a:blip r:embed="rId13"/>
          <a:stretch/>
        </p:blipFill>
        <p:spPr bwMode="auto">
          <a:xfrm>
            <a:off x="979516" y="6442347"/>
            <a:ext cx="1496946" cy="39999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a:lnSpc>
          <a:spcPct val="85000"/>
        </a:lnSpc>
        <a:spcBef>
          <a:spcPts val="0"/>
        </a:spcBef>
        <a:buNone/>
        <a:defRPr sz="4800" spc="-50">
          <a:solidFill>
            <a:schemeClr val="tx1">
              <a:lumMod val="75000"/>
              <a:lumOff val="25000"/>
            </a:schemeClr>
          </a:solidFill>
          <a:latin typeface="+mj-lt"/>
          <a:ea typeface="+mj-ea"/>
          <a:cs typeface="+mj-cs"/>
        </a:defRPr>
      </a:lvl1pPr>
    </p:titleStyle>
    <p:bodyStyle>
      <a:lvl1pPr marL="91440" indent="-91440" algn="l" defTabSz="914400">
        <a:lnSpc>
          <a:spcPct val="90000"/>
        </a:lnSpc>
        <a:spcBef>
          <a:spcPts val="1200"/>
        </a:spcBef>
        <a:spcAft>
          <a:spcPts val="200"/>
        </a:spcAft>
        <a:buClr>
          <a:schemeClr val="accent1"/>
        </a:buClr>
        <a:buSzPct val="100000"/>
        <a:buFont typeface="Calibri"/>
        <a:buChar char=" "/>
        <a:defRPr sz="2000">
          <a:solidFill>
            <a:schemeClr val="tx1">
              <a:lumMod val="75000"/>
              <a:lumOff val="25000"/>
            </a:schemeClr>
          </a:solidFill>
          <a:latin typeface="Calibri Light"/>
          <a:ea typeface="+mn-ea"/>
          <a:cs typeface="+mn-cs"/>
        </a:defRPr>
      </a:lvl1pPr>
      <a:lvl2pPr marL="384048" indent="-182880" algn="l" defTabSz="914400">
        <a:lnSpc>
          <a:spcPct val="90000"/>
        </a:lnSpc>
        <a:spcBef>
          <a:spcPts val="200"/>
        </a:spcBef>
        <a:spcAft>
          <a:spcPts val="400"/>
        </a:spcAft>
        <a:buClr>
          <a:schemeClr val="accent1"/>
        </a:buClr>
        <a:buFont typeface="Arial"/>
        <a:buChar char="•"/>
        <a:defRPr sz="1800">
          <a:solidFill>
            <a:schemeClr val="tx1">
              <a:lumMod val="75000"/>
              <a:lumOff val="25000"/>
            </a:schemeClr>
          </a:solidFill>
          <a:latin typeface="Calibri Light"/>
          <a:ea typeface="+mn-ea"/>
          <a:cs typeface="+mn-cs"/>
        </a:defRPr>
      </a:lvl2pPr>
      <a:lvl3pPr marL="566928" indent="-182880" algn="l" defTabSz="914400">
        <a:lnSpc>
          <a:spcPct val="90000"/>
        </a:lnSpc>
        <a:spcBef>
          <a:spcPts val="200"/>
        </a:spcBef>
        <a:spcAft>
          <a:spcPts val="400"/>
        </a:spcAft>
        <a:buClr>
          <a:schemeClr val="accent1"/>
        </a:buClr>
        <a:buFont typeface="Arial"/>
        <a:buChar char="•"/>
        <a:defRPr sz="1400">
          <a:solidFill>
            <a:schemeClr val="tx1">
              <a:lumMod val="75000"/>
              <a:lumOff val="25000"/>
            </a:schemeClr>
          </a:solidFill>
          <a:latin typeface="Calibri Light"/>
          <a:ea typeface="+mn-ea"/>
          <a:cs typeface="+mn-cs"/>
        </a:defRPr>
      </a:lvl3pPr>
      <a:lvl4pPr marL="749808" indent="-182880" algn="l" defTabSz="914400">
        <a:lnSpc>
          <a:spcPct val="90000"/>
        </a:lnSpc>
        <a:spcBef>
          <a:spcPts val="200"/>
        </a:spcBef>
        <a:spcAft>
          <a:spcPts val="400"/>
        </a:spcAft>
        <a:buClr>
          <a:schemeClr val="accent1"/>
        </a:buClr>
        <a:buFont typeface="Arial"/>
        <a:buChar char="•"/>
        <a:defRPr sz="1400">
          <a:solidFill>
            <a:schemeClr val="tx1">
              <a:lumMod val="75000"/>
              <a:lumOff val="25000"/>
            </a:schemeClr>
          </a:solidFill>
          <a:latin typeface="Calibri Light"/>
          <a:ea typeface="+mn-ea"/>
          <a:cs typeface="+mn-cs"/>
        </a:defRPr>
      </a:lvl4pPr>
      <a:lvl5pPr marL="932688" indent="-182880" algn="l" defTabSz="914400">
        <a:lnSpc>
          <a:spcPct val="90000"/>
        </a:lnSpc>
        <a:spcBef>
          <a:spcPts val="200"/>
        </a:spcBef>
        <a:spcAft>
          <a:spcPts val="400"/>
        </a:spcAft>
        <a:buClr>
          <a:schemeClr val="accent1"/>
        </a:buClr>
        <a:buFont typeface="Arial"/>
        <a:buChar char="•"/>
        <a:defRPr sz="1400">
          <a:solidFill>
            <a:schemeClr val="tx1">
              <a:lumMod val="75000"/>
              <a:lumOff val="25000"/>
            </a:schemeClr>
          </a:solidFill>
          <a:latin typeface="Calibri Light"/>
          <a:ea typeface="+mn-ea"/>
          <a:cs typeface="+mn-cs"/>
        </a:defRPr>
      </a:lvl5pPr>
      <a:lvl6pPr marL="11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6pPr>
      <a:lvl7pPr marL="13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7pPr>
      <a:lvl8pPr marL="15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8pPr>
      <a:lvl9pPr marL="170000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633999" y="4550229"/>
            <a:ext cx="10909073" cy="1057655"/>
          </a:xfrm>
        </p:spPr>
        <p:txBody>
          <a:bodyPr/>
          <a:lstStyle/>
          <a:p>
            <a:pPr>
              <a:defRPr/>
            </a:pPr>
            <a:r>
              <a:rPr lang="en-US" sz="4300">
                <a:cs typeface="Segoe UI"/>
              </a:rPr>
              <a:t>Strategic Cost Management</a:t>
            </a:r>
            <a:br>
              <a:rPr lang="en-US" sz="4300">
                <a:cs typeface="Segoe UI"/>
              </a:rPr>
            </a:br>
            <a:r>
              <a:rPr lang="en-US" sz="4300">
                <a:cs typeface="Segoe UI"/>
              </a:rPr>
              <a:t>&amp; New Technologies</a:t>
            </a:r>
            <a:endParaRPr sz="7200"/>
          </a:p>
        </p:txBody>
      </p:sp>
      <p:sp>
        <p:nvSpPr>
          <p:cNvPr id="5" name="Subtitle 2"/>
          <p:cNvSpPr>
            <a:spLocks noGrp="1"/>
          </p:cNvSpPr>
          <p:nvPr>
            <p:ph type="subTitle" idx="1"/>
          </p:nvPr>
        </p:nvSpPr>
        <p:spPr bwMode="auto">
          <a:xfrm>
            <a:off x="633999" y="5727515"/>
            <a:ext cx="10925101" cy="515476"/>
          </a:xfrm>
        </p:spPr>
        <p:txBody>
          <a:bodyPr/>
          <a:lstStyle/>
          <a:p>
            <a:pPr>
              <a:defRPr/>
            </a:pPr>
            <a:r>
              <a:rPr lang="en-GB" sz="2000" cap="none">
                <a:solidFill>
                  <a:schemeClr val="tx1">
                    <a:lumMod val="85000"/>
                    <a:lumOff val="15000"/>
                  </a:schemeClr>
                </a:solidFill>
              </a:rPr>
              <a:t>Prof. Mario Milone								MGT(P)495</a:t>
            </a:r>
            <a:endParaRPr/>
          </a:p>
        </p:txBody>
      </p:sp>
      <p:pic>
        <p:nvPicPr>
          <p:cNvPr id="6" name="Graphic 6" descr="Head with gears"/>
          <p:cNvPicPr>
            <a:picLocks noChangeAspect="1"/>
          </p:cNvPicPr>
          <p:nvPr/>
        </p:nvPicPr>
        <p:blipFill>
          <a:blip r:embed="rId2"/>
          <a:stretch/>
        </p:blipFill>
        <p:spPr bwMode="auto">
          <a:xfrm>
            <a:off x="635458" y="1199004"/>
            <a:ext cx="2484888" cy="2484888"/>
          </a:xfrm>
          <a:prstGeom prst="rect">
            <a:avLst/>
          </a:prstGeom>
        </p:spPr>
      </p:pic>
      <p:pic>
        <p:nvPicPr>
          <p:cNvPr id="7" name="Graphic 4" descr="Database"/>
          <p:cNvPicPr>
            <a:picLocks noChangeAspect="1"/>
          </p:cNvPicPr>
          <p:nvPr/>
        </p:nvPicPr>
        <p:blipFill>
          <a:blip r:embed="rId3"/>
          <a:stretch/>
        </p:blipFill>
        <p:spPr bwMode="auto">
          <a:xfrm>
            <a:off x="3436064" y="1203042"/>
            <a:ext cx="2476811" cy="2476811"/>
          </a:xfrm>
          <a:prstGeom prst="rect">
            <a:avLst/>
          </a:prstGeom>
        </p:spPr>
      </p:pic>
      <p:pic>
        <p:nvPicPr>
          <p:cNvPr id="8" name="Graphic 8" descr="Statistics"/>
          <p:cNvPicPr>
            <a:picLocks noChangeAspect="1"/>
          </p:cNvPicPr>
          <p:nvPr/>
        </p:nvPicPr>
        <p:blipFill>
          <a:blip r:embed="rId4"/>
          <a:stretch/>
        </p:blipFill>
        <p:spPr bwMode="auto">
          <a:xfrm>
            <a:off x="6228593" y="1185940"/>
            <a:ext cx="2511016" cy="2511016"/>
          </a:xfrm>
          <a:prstGeom prst="rect">
            <a:avLst/>
          </a:prstGeom>
        </p:spPr>
      </p:pic>
      <p:pic>
        <p:nvPicPr>
          <p:cNvPr id="9" name="Graphic 10" descr="Decision chart"/>
          <p:cNvPicPr>
            <a:picLocks noChangeAspect="1"/>
          </p:cNvPicPr>
          <p:nvPr/>
        </p:nvPicPr>
        <p:blipFill>
          <a:blip r:embed="rId5"/>
          <a:stretch/>
        </p:blipFill>
        <p:spPr bwMode="auto">
          <a:xfrm>
            <a:off x="9055327" y="1197575"/>
            <a:ext cx="2487746" cy="2487746"/>
          </a:xfrm>
          <a:prstGeom prst="rect">
            <a:avLst/>
          </a:prstGeom>
        </p:spPr>
      </p:pic>
      <p:pic>
        <p:nvPicPr>
          <p:cNvPr id="10" name="Picture 12" descr="A close up of a sign&#10;&#10;Description automatically generated"/>
          <p:cNvPicPr>
            <a:picLocks noChangeAspect="1"/>
          </p:cNvPicPr>
          <p:nvPr/>
        </p:nvPicPr>
        <p:blipFill>
          <a:blip r:embed="rId6"/>
          <a:stretch/>
        </p:blipFill>
        <p:spPr bwMode="auto">
          <a:xfrm>
            <a:off x="8405848" y="4657913"/>
            <a:ext cx="3152153" cy="842285"/>
          </a:xfrm>
          <a:prstGeom prst="rect">
            <a:avLst/>
          </a:prstGeom>
        </p:spPr>
      </p:pic>
      <p:sp>
        <p:nvSpPr>
          <p:cNvPr id="11" name="Footer Placeholder 3"/>
          <p:cNvSpPr>
            <a:spLocks noGrp="1"/>
          </p:cNvSpPr>
          <p:nvPr>
            <p:ph type="ftr" sz="quarter" idx="11"/>
          </p:nvPr>
        </p:nvSpPr>
        <p:spPr bwMode="auto"/>
        <p:txBody>
          <a:bodyPr/>
          <a:lstStyle/>
          <a:p>
            <a:pPr>
              <a:defRPr/>
            </a:pPr>
            <a:r>
              <a:rPr lang="en-US"/>
              <a:t>© Mario Milone</a:t>
            </a:r>
            <a:endParaRPr/>
          </a:p>
        </p:txBody>
      </p:sp>
      <p:sp>
        <p:nvSpPr>
          <p:cNvPr id="12" name="Slide Number Placeholder 5"/>
          <p:cNvSpPr>
            <a:spLocks noGrp="1"/>
          </p:cNvSpPr>
          <p:nvPr>
            <p:ph type="sldNum" sz="quarter" idx="12"/>
          </p:nvPr>
        </p:nvSpPr>
        <p:spPr bwMode="auto"/>
        <p:txBody>
          <a:bodyPr/>
          <a:lstStyle/>
          <a:p>
            <a:pPr>
              <a:defRPr/>
            </a:pPr>
            <a:fld id="{A6AF1B4E-90EC-4A51-B6E5-B702C054ECB0}"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How about the US?</a:t>
            </a:r>
            <a:endParaRPr/>
          </a:p>
        </p:txBody>
      </p:sp>
      <p:sp>
        <p:nvSpPr>
          <p:cNvPr id="5" name="Content Placeholder 2"/>
          <p:cNvSpPr>
            <a:spLocks noGrp="1"/>
          </p:cNvSpPr>
          <p:nvPr>
            <p:ph idx="1"/>
          </p:nvPr>
        </p:nvSpPr>
        <p:spPr bwMode="auto"/>
        <p:txBody>
          <a:bodyPr/>
          <a:lstStyle/>
          <a:p>
            <a:pPr>
              <a:buFont typeface="Arial"/>
              <a:buChar char="•"/>
              <a:defRPr/>
            </a:pPr>
            <a:r>
              <a:t> </a:t>
            </a:r>
            <a:r>
              <a:rPr lang="en-US" sz="2000" b="0" i="0" u="none" strike="noStrike" cap="none" spc="0">
                <a:solidFill>
                  <a:schemeClr val="tx1">
                    <a:lumMod val="75000"/>
                    <a:lumOff val="25000"/>
                  </a:schemeClr>
                </a:solidFill>
                <a:latin typeface="Calibri Light"/>
                <a:ea typeface="+mn-ea"/>
                <a:cs typeface="+mn-cs"/>
              </a:rPr>
              <a:t> </a:t>
            </a:r>
            <a:r>
              <a:rPr lang="en-US" sz="2000" b="1" i="0" u="none" strike="noStrike" cap="none" spc="0">
                <a:solidFill>
                  <a:schemeClr val="tx1">
                    <a:lumMod val="75000"/>
                    <a:lumOff val="25000"/>
                  </a:schemeClr>
                </a:solidFill>
                <a:latin typeface="Calibri Light"/>
                <a:ea typeface="+mn-ea"/>
                <a:cs typeface="+mn-cs"/>
              </a:rPr>
              <a:t>Old US tax system</a:t>
            </a:r>
            <a:r>
              <a:t> (Deferral)</a:t>
            </a:r>
            <a:endParaRPr lang="en-US" sz="2000" b="1" i="0" u="none" strike="noStrike" cap="none" spc="0">
              <a:solidFill>
                <a:schemeClr val="tx1">
                  <a:lumMod val="75000"/>
                  <a:lumOff val="25000"/>
                </a:schemeClr>
              </a:solidFill>
              <a:latin typeface="Calibri Light"/>
              <a:ea typeface="+mn-ea"/>
              <a:cs typeface="+mn-cs"/>
            </a:endParaRPr>
          </a:p>
          <a:p>
            <a:pPr lvl="1">
              <a:buFont typeface="Arial"/>
              <a:buChar char="•"/>
              <a:defRPr/>
            </a:pPr>
            <a:endParaRPr/>
          </a:p>
          <a:p>
            <a:pPr lvl="1">
              <a:buFont typeface="Arial"/>
              <a:buChar char="•"/>
              <a:defRPr/>
            </a:pPr>
            <a:r>
              <a:rPr lang="en-US"/>
              <a:t>If no dividend</a:t>
            </a:r>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r>
              <a:rPr lang="en-US"/>
              <a:t>Total Tax Paid </a:t>
            </a:r>
            <a:r>
              <a:rPr lang="en-US" b="1"/>
              <a:t>Today </a:t>
            </a:r>
            <a:r>
              <a:rPr lang="en-US"/>
              <a:t>= $15</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E10D602-1B5B-D48A-01E9-922B151687E4}" type="slidenum">
              <a:rPr lang="en-US"/>
              <a:t>10</a:t>
            </a:fld>
            <a:endParaRPr lang="en-US"/>
          </a:p>
        </p:txBody>
      </p:sp>
      <p:graphicFrame>
        <p:nvGraphicFramePr>
          <p:cNvPr id="8" name="Table 7"/>
          <p:cNvGraphicFramePr>
            <a:graphicFrameLocks/>
          </p:cNvGraphicFramePr>
          <p:nvPr/>
        </p:nvGraphicFramePr>
        <p:xfrm>
          <a:off x="2056129" y="2963838"/>
          <a:ext cx="8127996" cy="2011680"/>
        </p:xfrm>
        <a:graphic>
          <a:graphicData uri="http://schemas.openxmlformats.org/drawingml/2006/table">
            <a:tbl>
              <a:tblPr firstRow="1" bandRow="1">
                <a:tableStyleId>{7B1142E1-7901-9AE6-6DE5-AE941EEC96F4}</a:tableStyleId>
              </a:tblPr>
              <a:tblGrid>
                <a:gridCol w="2031999">
                  <a:extLst>
                    <a:ext uri="{9D8B030D-6E8A-4147-A177-3AD203B41FA5}">
                      <a16:colId xmlns:a16="http://schemas.microsoft.com/office/drawing/2014/main" val="20000"/>
                    </a:ext>
                  </a:extLst>
                </a:gridCol>
                <a:gridCol w="2031999">
                  <a:extLst>
                    <a:ext uri="{9D8B030D-6E8A-4147-A177-3AD203B41FA5}">
                      <a16:colId xmlns:a16="http://schemas.microsoft.com/office/drawing/2014/main" val="20001"/>
                    </a:ext>
                  </a:extLst>
                </a:gridCol>
                <a:gridCol w="2031999">
                  <a:extLst>
                    <a:ext uri="{9D8B030D-6E8A-4147-A177-3AD203B41FA5}">
                      <a16:colId xmlns:a16="http://schemas.microsoft.com/office/drawing/2014/main" val="20002"/>
                    </a:ext>
                  </a:extLst>
                </a:gridCol>
                <a:gridCol w="2031999">
                  <a:extLst>
                    <a:ext uri="{9D8B030D-6E8A-4147-A177-3AD203B41FA5}">
                      <a16:colId xmlns:a16="http://schemas.microsoft.com/office/drawing/2014/main" val="20003"/>
                    </a:ext>
                  </a:extLst>
                </a:gridCol>
              </a:tblGrid>
              <a:tr h="365759">
                <a:tc gridSpan="2">
                  <a:txBody>
                    <a:bodyPr/>
                    <a:lstStyle/>
                    <a:p>
                      <a:pPr algn="ctr">
                        <a:defRPr/>
                      </a:pPr>
                      <a:r>
                        <a:t>2015 U.S. Tax Due</a:t>
                      </a:r>
                    </a:p>
                  </a:txBody>
                  <a:tcPr/>
                </a:tc>
                <a:tc hMerge="1">
                  <a:txBody>
                    <a:bodyPr/>
                    <a:lstStyle/>
                    <a:p>
                      <a:endParaRPr/>
                    </a:p>
                  </a:txBody>
                  <a:tcPr/>
                </a:tc>
                <a:tc gridSpan="2">
                  <a:txBody>
                    <a:bodyPr/>
                    <a:lstStyle/>
                    <a:p>
                      <a:pPr algn="ctr">
                        <a:defRPr/>
                      </a:pPr>
                      <a:r>
                        <a:t>2015 Irish Tax Due</a:t>
                      </a:r>
                    </a:p>
                  </a:txBody>
                  <a:tcPr/>
                </a:tc>
                <a:tc hMerge="1">
                  <a:txBody>
                    <a:bodyPr/>
                    <a:lstStyle/>
                    <a:p>
                      <a:endParaRPr/>
                    </a:p>
                  </a:txBody>
                  <a:tcPr/>
                </a:tc>
                <a:extLst>
                  <a:ext uri="{0D108BD9-81ED-4DB2-BD59-A6C34878D82A}">
                    <a16:rowId xmlns:a16="http://schemas.microsoft.com/office/drawing/2014/main" val="10000"/>
                  </a:ext>
                </a:extLst>
              </a:tr>
              <a:tr h="365759">
                <a:tc>
                  <a:txBody>
                    <a:bodyPr/>
                    <a:lstStyle/>
                    <a:p>
                      <a:pPr>
                        <a:defRPr/>
                      </a:pPr>
                      <a:r>
                        <a:t>Tax Due in 2015</a:t>
                      </a:r>
                    </a:p>
                  </a:txBody>
                  <a:tcPr/>
                </a:tc>
                <a:tc>
                  <a:txBody>
                    <a:bodyPr/>
                    <a:lstStyle/>
                    <a:p>
                      <a:pPr algn="r">
                        <a:defRPr/>
                      </a:pPr>
                      <a:r>
                        <a:t>$0</a:t>
                      </a:r>
                    </a:p>
                  </a:txBody>
                  <a:tcPr anchor="ctr"/>
                </a:tc>
                <a:tc>
                  <a:txBody>
                    <a:bodyPr/>
                    <a:lstStyle/>
                    <a:p>
                      <a:pPr>
                        <a:defRPr/>
                      </a:pPr>
                      <a:r>
                        <a:t>Income</a:t>
                      </a:r>
                    </a:p>
                  </a:txBody>
                  <a:tcPr/>
                </a:tc>
                <a:tc>
                  <a:txBody>
                    <a:bodyPr/>
                    <a:lstStyle/>
                    <a:p>
                      <a:pPr algn="ctr">
                        <a:defRPr/>
                      </a:pPr>
                      <a:r>
                        <a:t>$100</a:t>
                      </a:r>
                    </a:p>
                  </a:txBody>
                  <a:tcPr/>
                </a:tc>
                <a:extLst>
                  <a:ext uri="{0D108BD9-81ED-4DB2-BD59-A6C34878D82A}">
                    <a16:rowId xmlns:a16="http://schemas.microsoft.com/office/drawing/2014/main" val="10001"/>
                  </a:ext>
                </a:extLst>
              </a:tr>
              <a:tr h="365759">
                <a:tc>
                  <a:txBody>
                    <a:bodyPr/>
                    <a:lstStyle/>
                    <a:p>
                      <a:pPr>
                        <a:defRPr/>
                      </a:pPr>
                      <a:endParaRPr/>
                    </a:p>
                  </a:txBody>
                  <a:tcPr/>
                </a:tc>
                <a:tc>
                  <a:txBody>
                    <a:bodyPr/>
                    <a:lstStyle/>
                    <a:p>
                      <a:pPr>
                        <a:defRPr/>
                      </a:pPr>
                      <a:endParaRPr/>
                    </a:p>
                  </a:txBody>
                  <a:tcPr anchor="ctr"/>
                </a:tc>
                <a:tc>
                  <a:txBody>
                    <a:bodyPr/>
                    <a:lstStyle/>
                    <a:p>
                      <a:pPr>
                        <a:defRPr/>
                      </a:pPr>
                      <a:r>
                        <a:t>Tax Rate</a:t>
                      </a:r>
                    </a:p>
                  </a:txBody>
                  <a:tcPr/>
                </a:tc>
                <a:tc>
                  <a:txBody>
                    <a:bodyPr/>
                    <a:lstStyle/>
                    <a:p>
                      <a:pPr algn="ctr">
                        <a:defRPr/>
                      </a:pPr>
                      <a:r>
                        <a:t>15%</a:t>
                      </a:r>
                    </a:p>
                  </a:txBody>
                  <a:tcPr/>
                </a:tc>
                <a:extLst>
                  <a:ext uri="{0D108BD9-81ED-4DB2-BD59-A6C34878D82A}">
                    <a16:rowId xmlns:a16="http://schemas.microsoft.com/office/drawing/2014/main" val="10002"/>
                  </a:ext>
                </a:extLst>
              </a:tr>
              <a:tr h="365759">
                <a:tc>
                  <a:txBody>
                    <a:bodyPr/>
                    <a:lstStyle/>
                    <a:p>
                      <a:pPr>
                        <a:defRPr/>
                      </a:pPr>
                      <a:r>
                        <a:t>Tax Due When Repatriated ... </a:t>
                      </a:r>
                      <a:r>
                        <a:rPr i="1"/>
                        <a:t>Maybe</a:t>
                      </a:r>
                      <a:endParaRPr/>
                    </a:p>
                  </a:txBody>
                  <a:tcPr/>
                </a:tc>
                <a:tc>
                  <a:txBody>
                    <a:bodyPr/>
                    <a:lstStyle/>
                    <a:p>
                      <a:pPr algn="r">
                        <a:defRPr/>
                      </a:pPr>
                      <a:r>
                        <a:t>$20</a:t>
                      </a:r>
                    </a:p>
                  </a:txBody>
                  <a:tcPr anchor="ctr"/>
                </a:tc>
                <a:tc>
                  <a:txBody>
                    <a:bodyPr/>
                    <a:lstStyle/>
                    <a:p>
                      <a:pPr>
                        <a:defRPr/>
                      </a:pPr>
                      <a:r>
                        <a:t>Tax Due</a:t>
                      </a:r>
                    </a:p>
                  </a:txBody>
                  <a:tcPr/>
                </a:tc>
                <a:tc>
                  <a:txBody>
                    <a:bodyPr/>
                    <a:lstStyle/>
                    <a:p>
                      <a:pPr algn="ctr">
                        <a:defRPr/>
                      </a:pPr>
                      <a:r>
                        <a:t>$15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Offshore Corporate Earnings</a:t>
            </a:r>
          </a:p>
        </p:txBody>
      </p:sp>
      <p:sp>
        <p:nvSpPr>
          <p:cNvPr id="5" name="Footer Placeholder 4"/>
          <p:cNvSpPr>
            <a:spLocks noGrp="1"/>
          </p:cNvSpPr>
          <p:nvPr>
            <p:ph type="ftr" sz="quarter" idx="11"/>
          </p:nvPr>
        </p:nvSpPr>
        <p:spPr bwMode="auto"/>
        <p:txBody>
          <a:bodyPr/>
          <a:lstStyle/>
          <a:p>
            <a:pPr>
              <a:defRPr/>
            </a:pPr>
            <a:r>
              <a:rPr lang="en-GB"/>
              <a:t>© Mario Milone</a:t>
            </a:r>
            <a:endParaRPr lang="en-US"/>
          </a:p>
        </p:txBody>
      </p:sp>
      <p:sp>
        <p:nvSpPr>
          <p:cNvPr id="6" name="Slide Number Placeholder 5"/>
          <p:cNvSpPr>
            <a:spLocks noGrp="1"/>
          </p:cNvSpPr>
          <p:nvPr>
            <p:ph type="sldNum" sz="quarter" idx="12"/>
          </p:nvPr>
        </p:nvSpPr>
        <p:spPr bwMode="auto"/>
        <p:txBody>
          <a:bodyPr/>
          <a:lstStyle/>
          <a:p>
            <a:pPr>
              <a:defRPr/>
            </a:pPr>
            <a:fld id="{2185FEFC-37E4-2691-A80D-24606F7E3326}" type="slidenum">
              <a:rPr lang="en-US"/>
              <a:t>11</a:t>
            </a:fld>
            <a:endParaRPr lang="en-US"/>
          </a:p>
        </p:txBody>
      </p:sp>
      <p:sp>
        <p:nvSpPr>
          <p:cNvPr id="7" name="object 3"/>
          <p:cNvSpPr/>
          <p:nvPr/>
        </p:nvSpPr>
        <p:spPr bwMode="auto">
          <a:xfrm>
            <a:off x="507022" y="2250609"/>
            <a:ext cx="5590562" cy="3417399"/>
          </a:xfrm>
          <a:prstGeom prst="rect">
            <a:avLst/>
          </a:prstGeom>
          <a:blipFill>
            <a:blip r:embed="rId2"/>
            <a:stretch/>
          </a:blipFill>
        </p:spPr>
        <p:txBody>
          <a:bodyPr wrap="square" lIns="0" tIns="0" rIns="0" bIns="0" rtlCol="0"/>
          <a:lstStyle/>
          <a:p>
            <a:pPr>
              <a:defRPr/>
            </a:pPr>
            <a:endParaRPr sz="2150"/>
          </a:p>
        </p:txBody>
      </p:sp>
      <p:sp>
        <p:nvSpPr>
          <p:cNvPr id="8" name="object 4"/>
          <p:cNvSpPr/>
          <p:nvPr/>
        </p:nvSpPr>
        <p:spPr bwMode="auto">
          <a:xfrm>
            <a:off x="6126479" y="2061380"/>
            <a:ext cx="5484200" cy="3795856"/>
          </a:xfrm>
          <a:prstGeom prst="rect">
            <a:avLst/>
          </a:prstGeom>
          <a:blipFill>
            <a:blip r:embed="rId3"/>
            <a:stretch/>
          </a:blipFill>
        </p:spPr>
        <p:txBody>
          <a:bodyPr wrap="square" lIns="0" tIns="0" rIns="0" bIns="0" rtlCol="0"/>
          <a:lstStyle/>
          <a:p>
            <a:pPr>
              <a:defRPr/>
            </a:pPr>
            <a:endParaRPr sz="21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Offshore Corporate Earnings</a:t>
            </a:r>
            <a:endParaRPr/>
          </a:p>
        </p:txBody>
      </p:sp>
      <p:sp>
        <p:nvSpPr>
          <p:cNvPr id="5" name="Content Placeholder 2"/>
          <p:cNvSpPr>
            <a:spLocks noGrp="1"/>
          </p:cNvSpPr>
          <p:nvPr>
            <p:ph idx="1"/>
          </p:nvPr>
        </p:nvSpPr>
        <p:spPr bwMode="auto"/>
        <p:txBody>
          <a:bodyPr/>
          <a:lstStyle/>
          <a:p>
            <a:pPr>
              <a:buFont typeface="Arial"/>
              <a:buChar char="•"/>
              <a:defRPr/>
            </a:pPr>
            <a:endParaRPr/>
          </a:p>
          <a:p>
            <a:pPr>
              <a:buFont typeface="Arial"/>
              <a:buChar char="•"/>
              <a:defRPr/>
            </a:pPr>
            <a:r>
              <a:t> Example of Apple</a:t>
            </a:r>
          </a:p>
          <a:p>
            <a:pPr lvl="1">
              <a:buFont typeface="Arial"/>
              <a:buChar char="•"/>
              <a:defRPr/>
            </a:pPr>
            <a:endParaRPr/>
          </a:p>
          <a:p>
            <a:pPr lvl="1">
              <a:buFont typeface="Arial"/>
              <a:buChar char="•"/>
              <a:defRPr/>
            </a:pPr>
            <a:r>
              <a:t>Corporate profits based on software developed in the U.S.</a:t>
            </a:r>
          </a:p>
          <a:p>
            <a:pPr lvl="1">
              <a:buFont typeface="Arial"/>
              <a:buChar char="•"/>
              <a:defRPr/>
            </a:pPr>
            <a:r>
              <a:t>The software was shifted to Bermuda using a technique called cost-sharing, approved by the IRS.</a:t>
            </a:r>
          </a:p>
          <a:p>
            <a:pPr lvl="1">
              <a:buFont typeface="Arial"/>
              <a:buChar char="•"/>
              <a:defRPr/>
            </a:pPr>
            <a:r>
              <a:t>Once a product is developed, Apple could share the profits with the Bermuda subsidiary.</a:t>
            </a:r>
          </a:p>
          <a:p>
            <a:pPr lvl="1">
              <a:buFont typeface="Arial"/>
              <a:buChar char="•"/>
              <a:defRPr/>
            </a:pPr>
            <a:r>
              <a:t>Apple then set up 2 Irish companies, one of which employed actual people.</a:t>
            </a:r>
          </a:p>
          <a:p>
            <a:pPr lvl="1">
              <a:buFont typeface="Arial"/>
              <a:buChar char="•"/>
              <a:defRPr/>
            </a:pPr>
            <a:r>
              <a:t>In between the 2 companies, Apple set up a Dutch Company.</a:t>
            </a:r>
          </a:p>
          <a:p>
            <a:pPr lvl="1">
              <a:buFont typeface="Arial"/>
              <a:buChar char="•"/>
              <a:defRPr/>
            </a:pPr>
            <a:r>
              <a:t>The profits from the sales of Apple products outside the U.S. were attributed to the operating Irish company, but then shifted via the Dutch company to Bermuda, which does not tax those profits.</a:t>
            </a:r>
          </a:p>
          <a:p>
            <a:pPr lvl="1">
              <a:buFont typeface="Arial"/>
              <a:buChar char="•"/>
              <a:defRPr/>
            </a:pPr>
            <a:r>
              <a:t>Apple accumulated $128 billion in Bermuda with an effective overall tax rate below 5%.</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FBBE420F-1603-1A33-5FC3-1D86074FA52F}"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dirty="0"/>
              <a:t>Tax Cut</a:t>
            </a:r>
            <a:r>
              <a:rPr lang="en-US" dirty="0"/>
              <a:t>s and</a:t>
            </a:r>
            <a:r>
              <a:rPr dirty="0"/>
              <a:t> Job Act of 2018</a:t>
            </a:r>
          </a:p>
        </p:txBody>
      </p:sp>
      <p:sp>
        <p:nvSpPr>
          <p:cNvPr id="5" name="Content Placeholder 2"/>
          <p:cNvSpPr>
            <a:spLocks noGrp="1"/>
          </p:cNvSpPr>
          <p:nvPr>
            <p:ph idx="1"/>
          </p:nvPr>
        </p:nvSpPr>
        <p:spPr bwMode="auto"/>
        <p:txBody>
          <a:bodyPr/>
          <a:lstStyle/>
          <a:p>
            <a:pPr>
              <a:defRPr/>
            </a:pPr>
            <a:endParaRPr dirty="0"/>
          </a:p>
          <a:p>
            <a:pPr>
              <a:buFont typeface="Arial"/>
              <a:buChar char="•"/>
              <a:defRPr/>
            </a:pPr>
            <a:r>
              <a:rPr dirty="0"/>
              <a:t> New U.S. corporate tax rate of 21%</a:t>
            </a:r>
          </a:p>
          <a:p>
            <a:pPr>
              <a:buFont typeface="Arial"/>
              <a:buChar char="•"/>
              <a:defRPr/>
            </a:pPr>
            <a:r>
              <a:rPr dirty="0"/>
              <a:t> </a:t>
            </a:r>
            <a:r>
              <a:rPr lang="en-US" dirty="0"/>
              <a:t>No </a:t>
            </a:r>
            <a:r>
              <a:rPr dirty="0"/>
              <a:t>tax on dividend repatriations</a:t>
            </a:r>
          </a:p>
          <a:p>
            <a:pPr>
              <a:buFont typeface="Arial"/>
              <a:buChar char="•"/>
              <a:defRPr/>
            </a:pPr>
            <a:r>
              <a:rPr dirty="0"/>
              <a:t> Tax Act supporters point out 2 provisions designed to counter the incentives to shift:</a:t>
            </a:r>
          </a:p>
          <a:p>
            <a:pPr lvl="0">
              <a:buFont typeface="Arial"/>
              <a:buChar char="•"/>
              <a:defRPr/>
            </a:pPr>
            <a:r>
              <a:rPr dirty="0"/>
              <a:t> Global Intangible Low-Taxed Income (GILTI)</a:t>
            </a:r>
          </a:p>
          <a:p>
            <a:pPr lvl="1">
              <a:buFont typeface="Arial"/>
              <a:buChar char="•"/>
              <a:defRPr/>
            </a:pPr>
            <a:r>
              <a:rPr dirty="0"/>
              <a:t>Profits in excess of 10% return on offshore tangible investments are taxed at 10.5%</a:t>
            </a:r>
          </a:p>
          <a:p>
            <a:pPr lvl="1">
              <a:buFont typeface="Arial"/>
              <a:buChar char="•"/>
              <a:defRPr/>
            </a:pPr>
            <a:r>
              <a:rPr dirty="0"/>
              <a:t>Trying to target return on intangibles (like IP)</a:t>
            </a:r>
          </a:p>
          <a:p>
            <a:pPr lvl="0">
              <a:buFont typeface="Arial"/>
              <a:buChar char="•"/>
              <a:defRPr/>
            </a:pPr>
            <a:r>
              <a:rPr dirty="0"/>
              <a:t> Foreign Derived Intangible Income (FDII)</a:t>
            </a:r>
          </a:p>
          <a:p>
            <a:pPr lvl="1">
              <a:buFont typeface="Arial"/>
              <a:buChar char="•"/>
              <a:defRPr/>
            </a:pPr>
            <a:r>
              <a:rPr dirty="0"/>
              <a:t>Very similar than GILTI</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ABB0877-044C-DCCB-E0DA-4BEADCF988DC}"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How about the US?</a:t>
            </a:r>
          </a:p>
        </p:txBody>
      </p:sp>
      <p:sp>
        <p:nvSpPr>
          <p:cNvPr id="5" name="Content Placeholder 2"/>
          <p:cNvSpPr>
            <a:spLocks noGrp="1"/>
          </p:cNvSpPr>
          <p:nvPr>
            <p:ph idx="1"/>
          </p:nvPr>
        </p:nvSpPr>
        <p:spPr bwMode="auto"/>
        <p:txBody>
          <a:bodyPr/>
          <a:lstStyle/>
          <a:p>
            <a:pPr>
              <a:buFont typeface="Arial"/>
              <a:buChar char="•"/>
              <a:defRPr/>
            </a:pPr>
            <a:r>
              <a:t> </a:t>
            </a:r>
            <a:r>
              <a:rPr b="1"/>
              <a:t>New US tax system</a:t>
            </a:r>
            <a:endParaRPr/>
          </a:p>
          <a:p>
            <a:pPr lvl="1">
              <a:buFont typeface="Arial"/>
              <a:buChar char="•"/>
              <a:defRPr/>
            </a:pPr>
            <a:r>
              <a:t>Consider a U.S. multinational firm with operations in Ireland</a:t>
            </a: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r>
              <a:t>Income is </a:t>
            </a:r>
            <a:r>
              <a:rPr b="1"/>
              <a:t>not taxed</a:t>
            </a:r>
            <a:r>
              <a:t> when repatriated</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49D3D536-EAB8-260B-2016-1D7BDE3ACECD}" type="slidenum">
              <a:rPr lang="en-US"/>
              <a:t>14</a:t>
            </a:fld>
            <a:endParaRPr lang="en-US"/>
          </a:p>
        </p:txBody>
      </p:sp>
      <p:sp>
        <p:nvSpPr>
          <p:cNvPr id="8" name="object 3"/>
          <p:cNvSpPr/>
          <p:nvPr/>
        </p:nvSpPr>
        <p:spPr bwMode="auto">
          <a:xfrm>
            <a:off x="2756133" y="2499408"/>
            <a:ext cx="5803605" cy="2859265"/>
          </a:xfrm>
          <a:prstGeom prst="rect">
            <a:avLst/>
          </a:prstGeom>
          <a:blipFill>
            <a:blip r:embed="rId2"/>
            <a:stretch/>
          </a:blipFill>
        </p:spPr>
        <p:txBody>
          <a:bodyPr wrap="square" lIns="0" tIns="0" rIns="0" bIns="0" rtlCol="0"/>
          <a:lstStyle/>
          <a:p>
            <a:pPr>
              <a:defRPr/>
            </a:pPr>
            <a:endParaRPr sz="2150"/>
          </a:p>
        </p:txBody>
      </p:sp>
      <p:sp>
        <p:nvSpPr>
          <p:cNvPr id="9" name="object 5"/>
          <p:cNvSpPr/>
          <p:nvPr/>
        </p:nvSpPr>
        <p:spPr bwMode="auto">
          <a:xfrm>
            <a:off x="3615101" y="3242609"/>
            <a:ext cx="398059" cy="250444"/>
          </a:xfrm>
          <a:prstGeom prst="rect">
            <a:avLst/>
          </a:prstGeom>
          <a:blipFill>
            <a:blip r:embed="rId3"/>
            <a:stretch/>
          </a:blipFill>
        </p:spPr>
        <p:txBody>
          <a:bodyPr wrap="square" lIns="0" tIns="0" rIns="0" bIns="0" rtlCol="0"/>
          <a:lstStyle/>
          <a:p>
            <a:pPr>
              <a:defRPr/>
            </a:pPr>
            <a:endParaRPr sz="2150"/>
          </a:p>
        </p:txBody>
      </p:sp>
      <p:sp>
        <p:nvSpPr>
          <p:cNvPr id="10" name="object 6"/>
          <p:cNvSpPr/>
          <p:nvPr/>
        </p:nvSpPr>
        <p:spPr bwMode="auto">
          <a:xfrm>
            <a:off x="5136063" y="2996745"/>
            <a:ext cx="408285" cy="257727"/>
          </a:xfrm>
          <a:prstGeom prst="rect">
            <a:avLst/>
          </a:prstGeom>
          <a:blipFill>
            <a:blip r:embed="rId4"/>
            <a:stretch/>
          </a:blipFill>
        </p:spPr>
        <p:txBody>
          <a:bodyPr wrap="square" lIns="0" tIns="0" rIns="0" bIns="0" rtlCol="0"/>
          <a:lstStyle/>
          <a:p>
            <a:pPr>
              <a:defRPr/>
            </a:pPr>
            <a:endParaRPr sz="2150"/>
          </a:p>
        </p:txBody>
      </p:sp>
      <p:sp>
        <p:nvSpPr>
          <p:cNvPr id="11" name="object 9"/>
          <p:cNvSpPr/>
          <p:nvPr/>
        </p:nvSpPr>
        <p:spPr bwMode="auto">
          <a:xfrm>
            <a:off x="4038917" y="3125608"/>
            <a:ext cx="1123096" cy="413362"/>
          </a:xfrm>
          <a:prstGeom prst="rect">
            <a:avLst/>
          </a:prstGeom>
          <a:blipFill>
            <a:blip r:embed="rId5"/>
            <a:stretch/>
          </a:blipFill>
        </p:spPr>
        <p:txBody>
          <a:bodyPr wrap="square" lIns="0" tIns="0" rIns="0" bIns="0" rtlCol="0"/>
          <a:lstStyle/>
          <a:p>
            <a:pPr>
              <a:defRPr/>
            </a:pPr>
            <a:endParaRPr sz="21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How about the US?</a:t>
            </a:r>
            <a:endParaRPr/>
          </a:p>
        </p:txBody>
      </p:sp>
      <p:sp>
        <p:nvSpPr>
          <p:cNvPr id="5" name="Content Placeholder 2"/>
          <p:cNvSpPr>
            <a:spLocks noGrp="1"/>
          </p:cNvSpPr>
          <p:nvPr>
            <p:ph idx="1"/>
          </p:nvPr>
        </p:nvSpPr>
        <p:spPr bwMode="auto"/>
        <p:txBody>
          <a:bodyPr/>
          <a:lstStyle/>
          <a:p>
            <a:pPr>
              <a:buFont typeface="Arial"/>
              <a:buChar char="•"/>
              <a:defRPr/>
            </a:pPr>
            <a:r>
              <a:t> </a:t>
            </a:r>
            <a:r>
              <a:rPr lang="en-US" sz="2000" b="0" i="0" u="none" strike="noStrike" cap="none" spc="0">
                <a:solidFill>
                  <a:schemeClr val="tx1">
                    <a:lumMod val="75000"/>
                    <a:lumOff val="25000"/>
                  </a:schemeClr>
                </a:solidFill>
                <a:latin typeface="Calibri Light"/>
                <a:ea typeface="+mn-ea"/>
                <a:cs typeface="+mn-cs"/>
              </a:rPr>
              <a:t> </a:t>
            </a:r>
            <a:r>
              <a:rPr lang="en-US" sz="2000" b="1" i="0" u="none" strike="noStrike" cap="none" spc="0">
                <a:solidFill>
                  <a:schemeClr val="tx1">
                    <a:lumMod val="75000"/>
                    <a:lumOff val="25000"/>
                  </a:schemeClr>
                </a:solidFill>
                <a:latin typeface="Calibri Light"/>
                <a:ea typeface="+mn-ea"/>
                <a:cs typeface="+mn-cs"/>
              </a:rPr>
              <a:t>Old US tax system</a:t>
            </a:r>
          </a:p>
          <a:p>
            <a:pPr lvl="1">
              <a:buFont typeface="Arial"/>
              <a:buChar char="•"/>
              <a:defRPr/>
            </a:pPr>
            <a:endParaRPr/>
          </a:p>
          <a:p>
            <a:pPr lvl="1">
              <a:buFont typeface="Arial"/>
              <a:buChar char="•"/>
              <a:defRPr/>
            </a:pPr>
            <a:r>
              <a:rPr lang="en-US"/>
              <a:t>If dividend</a:t>
            </a:r>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marL="201167" lvl="1" indent="0">
              <a:buNone/>
              <a:defRPr/>
            </a:pPr>
            <a:endParaRPr lang="en-US"/>
          </a:p>
          <a:p>
            <a:pPr lvl="1">
              <a:buFont typeface="Arial"/>
              <a:buChar char="•"/>
              <a:defRPr/>
            </a:pPr>
            <a:endParaRPr lang="en-US"/>
          </a:p>
          <a:p>
            <a:pPr lvl="1">
              <a:buFont typeface="Arial"/>
              <a:buChar char="•"/>
              <a:defRPr/>
            </a:pPr>
            <a:r>
              <a:rPr lang="en-US"/>
              <a:t>Total Tax Paid = $15</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B9B4124E-DC43-72D6-D8B0-5BCB4B86FC08}" type="slidenum">
              <a:rPr lang="en-US"/>
              <a:t>15</a:t>
            </a:fld>
            <a:endParaRPr lang="en-US"/>
          </a:p>
        </p:txBody>
      </p:sp>
      <p:graphicFrame>
        <p:nvGraphicFramePr>
          <p:cNvPr id="8" name="Table 7"/>
          <p:cNvGraphicFramePr>
            <a:graphicFrameLocks/>
          </p:cNvGraphicFramePr>
          <p:nvPr/>
        </p:nvGraphicFramePr>
        <p:xfrm>
          <a:off x="2056129" y="2963838"/>
          <a:ext cx="8127996" cy="1463040"/>
        </p:xfrm>
        <a:graphic>
          <a:graphicData uri="http://schemas.openxmlformats.org/drawingml/2006/table">
            <a:tbl>
              <a:tblPr firstRow="1" bandRow="1">
                <a:tableStyleId>{7B1142E1-7901-9AE6-6DE5-AE941EEC96F4}</a:tableStyleId>
              </a:tblPr>
              <a:tblGrid>
                <a:gridCol w="2031999">
                  <a:extLst>
                    <a:ext uri="{9D8B030D-6E8A-4147-A177-3AD203B41FA5}">
                      <a16:colId xmlns:a16="http://schemas.microsoft.com/office/drawing/2014/main" val="20000"/>
                    </a:ext>
                  </a:extLst>
                </a:gridCol>
                <a:gridCol w="2031999">
                  <a:extLst>
                    <a:ext uri="{9D8B030D-6E8A-4147-A177-3AD203B41FA5}">
                      <a16:colId xmlns:a16="http://schemas.microsoft.com/office/drawing/2014/main" val="20001"/>
                    </a:ext>
                  </a:extLst>
                </a:gridCol>
                <a:gridCol w="2031999">
                  <a:extLst>
                    <a:ext uri="{9D8B030D-6E8A-4147-A177-3AD203B41FA5}">
                      <a16:colId xmlns:a16="http://schemas.microsoft.com/office/drawing/2014/main" val="20002"/>
                    </a:ext>
                  </a:extLst>
                </a:gridCol>
                <a:gridCol w="2031999">
                  <a:extLst>
                    <a:ext uri="{9D8B030D-6E8A-4147-A177-3AD203B41FA5}">
                      <a16:colId xmlns:a16="http://schemas.microsoft.com/office/drawing/2014/main" val="20003"/>
                    </a:ext>
                  </a:extLst>
                </a:gridCol>
              </a:tblGrid>
              <a:tr h="365759">
                <a:tc gridSpan="2">
                  <a:txBody>
                    <a:bodyPr/>
                    <a:lstStyle/>
                    <a:p>
                      <a:pPr algn="ctr">
                        <a:defRPr/>
                      </a:pPr>
                      <a:r>
                        <a:t>2015 U.S. Tax Due</a:t>
                      </a:r>
                    </a:p>
                  </a:txBody>
                  <a:tcPr/>
                </a:tc>
                <a:tc hMerge="1">
                  <a:txBody>
                    <a:bodyPr/>
                    <a:lstStyle/>
                    <a:p>
                      <a:endParaRPr/>
                    </a:p>
                  </a:txBody>
                  <a:tcPr/>
                </a:tc>
                <a:tc gridSpan="2">
                  <a:txBody>
                    <a:bodyPr/>
                    <a:lstStyle/>
                    <a:p>
                      <a:pPr algn="ctr">
                        <a:defRPr/>
                      </a:pPr>
                      <a:r>
                        <a:t>2015 Irish Tax Due</a:t>
                      </a:r>
                    </a:p>
                  </a:txBody>
                  <a:tcPr/>
                </a:tc>
                <a:tc hMerge="1">
                  <a:txBody>
                    <a:bodyPr/>
                    <a:lstStyle/>
                    <a:p>
                      <a:endParaRPr/>
                    </a:p>
                  </a:txBody>
                  <a:tcPr/>
                </a:tc>
                <a:extLst>
                  <a:ext uri="{0D108BD9-81ED-4DB2-BD59-A6C34878D82A}">
                    <a16:rowId xmlns:a16="http://schemas.microsoft.com/office/drawing/2014/main" val="10000"/>
                  </a:ext>
                </a:extLst>
              </a:tr>
              <a:tr h="365759">
                <a:tc>
                  <a:txBody>
                    <a:bodyPr/>
                    <a:lstStyle/>
                    <a:p>
                      <a:pPr>
                        <a:defRPr/>
                      </a:pPr>
                      <a:r>
                        <a:t>Income</a:t>
                      </a:r>
                    </a:p>
                  </a:txBody>
                  <a:tcPr/>
                </a:tc>
                <a:tc>
                  <a:txBody>
                    <a:bodyPr/>
                    <a:lstStyle/>
                    <a:p>
                      <a:pPr algn="r">
                        <a:defRPr/>
                      </a:pPr>
                      <a:r>
                        <a:t>$100</a:t>
                      </a:r>
                    </a:p>
                  </a:txBody>
                  <a:tcPr/>
                </a:tc>
                <a:tc>
                  <a:txBody>
                    <a:bodyPr/>
                    <a:lstStyle/>
                    <a:p>
                      <a:pPr>
                        <a:defRPr/>
                      </a:pPr>
                      <a:r>
                        <a:t>Income</a:t>
                      </a:r>
                    </a:p>
                  </a:txBody>
                  <a:tcPr/>
                </a:tc>
                <a:tc>
                  <a:txBody>
                    <a:bodyPr/>
                    <a:lstStyle/>
                    <a:p>
                      <a:pPr algn="r">
                        <a:defRPr/>
                      </a:pPr>
                      <a:r>
                        <a:t>$100</a:t>
                      </a:r>
                    </a:p>
                  </a:txBody>
                  <a:tcPr/>
                </a:tc>
                <a:extLst>
                  <a:ext uri="{0D108BD9-81ED-4DB2-BD59-A6C34878D82A}">
                    <a16:rowId xmlns:a16="http://schemas.microsoft.com/office/drawing/2014/main" val="10001"/>
                  </a:ext>
                </a:extLst>
              </a:tr>
              <a:tr h="365759">
                <a:tc>
                  <a:txBody>
                    <a:bodyPr/>
                    <a:lstStyle/>
                    <a:p>
                      <a:pPr>
                        <a:defRPr/>
                      </a:pPr>
                      <a:r>
                        <a:t>Tax Rate</a:t>
                      </a:r>
                    </a:p>
                  </a:txBody>
                  <a:tcPr/>
                </a:tc>
                <a:tc>
                  <a:txBody>
                    <a:bodyPr/>
                    <a:lstStyle/>
                    <a:p>
                      <a:pPr algn="r">
                        <a:defRPr/>
                      </a:pPr>
                      <a:r>
                        <a:t>21%</a:t>
                      </a:r>
                    </a:p>
                  </a:txBody>
                  <a:tcPr/>
                </a:tc>
                <a:tc>
                  <a:txBody>
                    <a:bodyPr/>
                    <a:lstStyle/>
                    <a:p>
                      <a:pPr>
                        <a:defRPr/>
                      </a:pPr>
                      <a:r>
                        <a:t>Tax Rate</a:t>
                      </a:r>
                    </a:p>
                  </a:txBody>
                  <a:tcPr/>
                </a:tc>
                <a:tc>
                  <a:txBody>
                    <a:bodyPr/>
                    <a:lstStyle/>
                    <a:p>
                      <a:pPr algn="r">
                        <a:defRPr/>
                      </a:pPr>
                      <a:r>
                        <a:t>15%</a:t>
                      </a:r>
                    </a:p>
                  </a:txBody>
                  <a:tcPr/>
                </a:tc>
                <a:extLst>
                  <a:ext uri="{0D108BD9-81ED-4DB2-BD59-A6C34878D82A}">
                    <a16:rowId xmlns:a16="http://schemas.microsoft.com/office/drawing/2014/main" val="10002"/>
                  </a:ext>
                </a:extLst>
              </a:tr>
              <a:tr h="365759">
                <a:tc>
                  <a:txBody>
                    <a:bodyPr/>
                    <a:lstStyle/>
                    <a:p>
                      <a:pPr>
                        <a:defRPr/>
                      </a:pPr>
                      <a:r>
                        <a:t>Tax Due</a:t>
                      </a:r>
                    </a:p>
                  </a:txBody>
                  <a:tcPr/>
                </a:tc>
                <a:tc>
                  <a:txBody>
                    <a:bodyPr/>
                    <a:lstStyle/>
                    <a:p>
                      <a:pPr algn="r">
                        <a:defRPr/>
                      </a:pPr>
                      <a:r>
                        <a:t>$0</a:t>
                      </a:r>
                    </a:p>
                  </a:txBody>
                  <a:tcPr/>
                </a:tc>
                <a:tc>
                  <a:txBody>
                    <a:bodyPr/>
                    <a:lstStyle/>
                    <a:p>
                      <a:pPr>
                        <a:defRPr/>
                      </a:pPr>
                      <a:r>
                        <a:t>Tax Due</a:t>
                      </a:r>
                    </a:p>
                  </a:txBody>
                  <a:tcPr/>
                </a:tc>
                <a:tc>
                  <a:txBody>
                    <a:bodyPr/>
                    <a:lstStyle/>
                    <a:p>
                      <a:pPr algn="r">
                        <a:defRPr/>
                      </a:pPr>
                      <a:r>
                        <a:t>$15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Shifting Income via Transfer Prices</a:t>
            </a:r>
          </a:p>
        </p:txBody>
      </p:sp>
      <p:sp>
        <p:nvSpPr>
          <p:cNvPr id="5" name="Content Placeholder 2"/>
          <p:cNvSpPr>
            <a:spLocks noGrp="1"/>
          </p:cNvSpPr>
          <p:nvPr>
            <p:ph idx="1"/>
          </p:nvPr>
        </p:nvSpPr>
        <p:spPr bwMode="auto"/>
        <p:txBody>
          <a:bodyPr/>
          <a:lstStyle/>
          <a:p>
            <a:pPr>
              <a:defRPr/>
            </a:pPr>
            <a:endParaRPr/>
          </a:p>
          <a:p>
            <a:pPr>
              <a:defRPr/>
            </a:pPr>
            <a:endParaRPr/>
          </a:p>
          <a:p>
            <a:pPr>
              <a:defRPr/>
            </a:pPr>
            <a:endParaRPr/>
          </a:p>
          <a:p>
            <a:pPr>
              <a:defRPr/>
            </a:pPr>
            <a:endParaRPr/>
          </a:p>
          <a:p>
            <a:pPr>
              <a:defRPr/>
            </a:pPr>
            <a:endParaRPr/>
          </a:p>
          <a:p>
            <a:pPr>
              <a:defRPr/>
            </a:pPr>
            <a:endParaRPr/>
          </a:p>
          <a:p>
            <a:pPr>
              <a:defRPr/>
            </a:pPr>
            <a:endParaRPr/>
          </a:p>
          <a:p>
            <a:pPr>
              <a:defRPr/>
            </a:pP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4D18C93-7ACF-369C-6B6C-94A653D3C332}" type="slidenum">
              <a:rPr lang="en-US"/>
              <a:t>16</a:t>
            </a:fld>
            <a:endParaRPr lang="en-US"/>
          </a:p>
        </p:txBody>
      </p:sp>
      <p:sp>
        <p:nvSpPr>
          <p:cNvPr id="8" name="Rectangle: Rounded Corners 7"/>
          <p:cNvSpPr/>
          <p:nvPr/>
        </p:nvSpPr>
        <p:spPr bwMode="auto">
          <a:xfrm>
            <a:off x="1284760" y="2479300"/>
            <a:ext cx="1470773" cy="1680882"/>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Foreign Subsidiary</a:t>
            </a:r>
          </a:p>
        </p:txBody>
      </p:sp>
      <p:sp>
        <p:nvSpPr>
          <p:cNvPr id="9" name="Rectangle: Rounded Corners 8"/>
          <p:cNvSpPr/>
          <p:nvPr/>
        </p:nvSpPr>
        <p:spPr bwMode="auto">
          <a:xfrm>
            <a:off x="4919668" y="2479300"/>
            <a:ext cx="1470772" cy="1680882"/>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Domestic Parent</a:t>
            </a:r>
          </a:p>
        </p:txBody>
      </p:sp>
      <p:sp>
        <p:nvSpPr>
          <p:cNvPr id="10" name="Rectangle: Rounded Corners 9"/>
          <p:cNvSpPr/>
          <p:nvPr/>
        </p:nvSpPr>
        <p:spPr bwMode="auto">
          <a:xfrm>
            <a:off x="8834414" y="2678836"/>
            <a:ext cx="1155607" cy="1182843"/>
          </a:xfrm>
          <a:prstGeom prst="roundRect">
            <a:avLst>
              <a:gd name="adj" fmla="val 16667"/>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Market</a:t>
            </a:r>
          </a:p>
        </p:txBody>
      </p:sp>
      <p:sp>
        <p:nvSpPr>
          <p:cNvPr id="11" name="Arrow: Right 10"/>
          <p:cNvSpPr/>
          <p:nvPr/>
        </p:nvSpPr>
        <p:spPr bwMode="auto">
          <a:xfrm>
            <a:off x="2832572" y="2616261"/>
            <a:ext cx="2003051" cy="588308"/>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Interm. Product q</a:t>
            </a:r>
          </a:p>
        </p:txBody>
      </p:sp>
      <p:sp>
        <p:nvSpPr>
          <p:cNvPr id="12" name="Arrow: Right 11"/>
          <p:cNvSpPr/>
          <p:nvPr/>
        </p:nvSpPr>
        <p:spPr bwMode="auto">
          <a:xfrm flipH="1">
            <a:off x="2832571" y="3428687"/>
            <a:ext cx="2003051" cy="58830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Transfer Price TP</a:t>
            </a:r>
          </a:p>
        </p:txBody>
      </p:sp>
      <p:sp>
        <p:nvSpPr>
          <p:cNvPr id="13" name="Arrow: Right 12"/>
          <p:cNvSpPr/>
          <p:nvPr/>
        </p:nvSpPr>
        <p:spPr bwMode="auto">
          <a:xfrm>
            <a:off x="6576882" y="2731434"/>
            <a:ext cx="2003051" cy="58830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Final Product</a:t>
            </a:r>
          </a:p>
        </p:txBody>
      </p:sp>
      <p:sp>
        <p:nvSpPr>
          <p:cNvPr id="14" name="Arrow: Right 13"/>
          <p:cNvSpPr/>
          <p:nvPr/>
        </p:nvSpPr>
        <p:spPr bwMode="auto">
          <a:xfrm flipH="1">
            <a:off x="6576882" y="3319742"/>
            <a:ext cx="2003051" cy="58830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vertOverflow="overflow" horzOverflow="clip" vert="horz" wrap="square" lIns="91440" tIns="45720" rIns="91440" bIns="45720" numCol="1" spcCol="0" rtlCol="0" fromWordArt="0" anchor="ctr" anchorCtr="0" forceAA="0" compatLnSpc="0"/>
          <a:lstStyle/>
          <a:p>
            <a:pPr algn="ctr">
              <a:defRPr/>
            </a:pPr>
            <a:r>
              <a:t>Revenue(q)</a:t>
            </a:r>
          </a:p>
        </p:txBody>
      </p:sp>
      <p:sp>
        <p:nvSpPr>
          <p:cNvPr id="15" name="Rectangle 14"/>
          <p:cNvSpPr/>
          <p:nvPr/>
        </p:nvSpPr>
        <p:spPr bwMode="auto">
          <a:xfrm>
            <a:off x="1116914" y="4368362"/>
            <a:ext cx="1806465" cy="640115"/>
          </a:xfrm>
          <a:prstGeom prst="rect">
            <a:avLst/>
          </a:prstGeom>
          <a:noFill/>
        </p:spPr>
        <p:txBody>
          <a:bodyPr vertOverflow="overflow" horzOverflow="clip" vert="horz" wrap="square" lIns="91440" tIns="45720" rIns="91440" bIns="45720" numCol="1" spcCol="0" rtlCol="0" fromWordArt="0" anchor="ctr" anchorCtr="0" forceAA="0" compatLnSpc="0">
            <a:noAutofit/>
          </a:bodyPr>
          <a:lstStyle/>
          <a:p>
            <a:pPr algn="ctr">
              <a:defRPr/>
            </a:pPr>
            <a:r>
              <a:t>tf: low tax rate</a:t>
            </a:r>
          </a:p>
          <a:p>
            <a:pPr algn="ctr">
              <a:defRPr/>
            </a:pPr>
            <a:r>
              <a:t>cf: unit costs</a:t>
            </a:r>
          </a:p>
        </p:txBody>
      </p:sp>
      <p:sp>
        <p:nvSpPr>
          <p:cNvPr id="16" name="Rectangle 15"/>
          <p:cNvSpPr/>
          <p:nvPr/>
        </p:nvSpPr>
        <p:spPr bwMode="auto">
          <a:xfrm>
            <a:off x="4751822" y="4368362"/>
            <a:ext cx="1806464" cy="640115"/>
          </a:xfrm>
          <a:prstGeom prst="rect">
            <a:avLst/>
          </a:prstGeom>
          <a:noFill/>
        </p:spPr>
        <p:txBody>
          <a:bodyPr vertOverflow="overflow" horzOverflow="clip" vert="horz" wrap="square" lIns="91440" tIns="45720" rIns="91440" bIns="45720" numCol="1" spcCol="0" rtlCol="0" fromWordArt="0" anchor="ctr" anchorCtr="0" forceAA="0" compatLnSpc="0">
            <a:noAutofit/>
          </a:bodyPr>
          <a:lstStyle/>
          <a:p>
            <a:pPr algn="ctr">
              <a:defRPr/>
            </a:pPr>
            <a:r>
              <a:t>td: high tax rate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Example</a:t>
            </a:r>
          </a:p>
        </p:txBody>
      </p:sp>
      <p:sp>
        <p:nvSpPr>
          <p:cNvPr id="5" name="Content Placeholder 2"/>
          <p:cNvSpPr>
            <a:spLocks noGrp="1"/>
          </p:cNvSpPr>
          <p:nvPr>
            <p:ph idx="1"/>
          </p:nvPr>
        </p:nvSpPr>
        <p:spPr bwMode="auto"/>
        <p:txBody>
          <a:bodyPr/>
          <a:lstStyle/>
          <a:p>
            <a:pPr>
              <a:buFont typeface="Arial"/>
              <a:buChar char="•"/>
              <a:defRPr/>
            </a:pPr>
            <a:r>
              <a:t> Let us consider the manufacturing of a mini-computer</a:t>
            </a:r>
          </a:p>
          <a:p>
            <a:pPr lvl="1">
              <a:buFont typeface="Arial"/>
              <a:buChar char="•"/>
              <a:defRPr/>
            </a:pPr>
            <a:r>
              <a:t>South Korean plant assembles the computer</a:t>
            </a:r>
          </a:p>
          <a:p>
            <a:pPr lvl="1">
              <a:buFont typeface="Arial"/>
              <a:buChar char="•"/>
              <a:defRPr/>
            </a:pPr>
            <a:r>
              <a:t>U.S. plant packages and distributes the computer</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E68B15E6-4438-C1FC-8D13-26276958F760}" type="slidenum">
              <a:rPr lang="en-US"/>
              <a:t>17</a:t>
            </a:fld>
            <a:endParaRPr lang="en-US"/>
          </a:p>
        </p:txBody>
      </p:sp>
      <p:graphicFrame>
        <p:nvGraphicFramePr>
          <p:cNvPr id="8" name="Table 7"/>
          <p:cNvGraphicFramePr>
            <a:graphicFrameLocks/>
          </p:cNvGraphicFramePr>
          <p:nvPr/>
        </p:nvGraphicFramePr>
        <p:xfrm>
          <a:off x="2027234" y="3204238"/>
          <a:ext cx="8127999" cy="1828800"/>
        </p:xfrm>
        <a:graphic>
          <a:graphicData uri="http://schemas.openxmlformats.org/drawingml/2006/table">
            <a:tbl>
              <a:tblPr firstRow="1" bandRow="1">
                <a:tableStyleId>{7B1142E1-7901-9AE6-6DE5-AE941EEC96F4}</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65759">
                <a:tc>
                  <a:txBody>
                    <a:bodyPr/>
                    <a:lstStyle/>
                    <a:p>
                      <a:pPr>
                        <a:defRPr/>
                      </a:pPr>
                      <a:endParaRPr/>
                    </a:p>
                  </a:txBody>
                  <a:tcPr/>
                </a:tc>
                <a:tc>
                  <a:txBody>
                    <a:bodyPr/>
                    <a:lstStyle/>
                    <a:p>
                      <a:pPr algn="ctr">
                        <a:defRPr/>
                      </a:pPr>
                      <a:r>
                        <a:t>South Korean Plant</a:t>
                      </a:r>
                    </a:p>
                  </a:txBody>
                  <a:tcPr/>
                </a:tc>
                <a:tc>
                  <a:txBody>
                    <a:bodyPr/>
                    <a:lstStyle/>
                    <a:p>
                      <a:pPr algn="ctr">
                        <a:defRPr/>
                      </a:pPr>
                      <a:r>
                        <a:t>U.S. Plant</a:t>
                      </a:r>
                    </a:p>
                  </a:txBody>
                  <a:tcPr/>
                </a:tc>
                <a:extLst>
                  <a:ext uri="{0D108BD9-81ED-4DB2-BD59-A6C34878D82A}">
                    <a16:rowId xmlns:a16="http://schemas.microsoft.com/office/drawing/2014/main" val="10000"/>
                  </a:ext>
                </a:extLst>
              </a:tr>
              <a:tr h="365759">
                <a:tc>
                  <a:txBody>
                    <a:bodyPr/>
                    <a:lstStyle/>
                    <a:p>
                      <a:pPr>
                        <a:defRPr/>
                      </a:pPr>
                      <a:r>
                        <a:t>Variable Cost</a:t>
                      </a:r>
                    </a:p>
                  </a:txBody>
                  <a:tcPr/>
                </a:tc>
                <a:tc>
                  <a:txBody>
                    <a:bodyPr/>
                    <a:lstStyle/>
                    <a:p>
                      <a:pPr algn="r">
                        <a:defRPr/>
                      </a:pPr>
                      <a:r>
                        <a:t>$400</a:t>
                      </a:r>
                    </a:p>
                  </a:txBody>
                  <a:tcPr/>
                </a:tc>
                <a:tc>
                  <a:txBody>
                    <a:bodyPr/>
                    <a:lstStyle/>
                    <a:p>
                      <a:pPr algn="r">
                        <a:defRPr/>
                      </a:pPr>
                      <a:r>
                        <a:t>$100</a:t>
                      </a:r>
                    </a:p>
                  </a:txBody>
                  <a:tcPr/>
                </a:tc>
                <a:extLst>
                  <a:ext uri="{0D108BD9-81ED-4DB2-BD59-A6C34878D82A}">
                    <a16:rowId xmlns:a16="http://schemas.microsoft.com/office/drawing/2014/main" val="10001"/>
                  </a:ext>
                </a:extLst>
              </a:tr>
              <a:tr h="365759">
                <a:tc>
                  <a:txBody>
                    <a:bodyPr/>
                    <a:lstStyle/>
                    <a:p>
                      <a:pPr>
                        <a:defRPr/>
                      </a:pPr>
                      <a:r>
                        <a:t>Fixed Cost</a:t>
                      </a:r>
                    </a:p>
                  </a:txBody>
                  <a:tcPr/>
                </a:tc>
                <a:tc>
                  <a:txBody>
                    <a:bodyPr/>
                    <a:lstStyle/>
                    <a:p>
                      <a:pPr algn="r">
                        <a:defRPr/>
                      </a:pPr>
                      <a:r>
                        <a:t>$600</a:t>
                      </a:r>
                    </a:p>
                  </a:txBody>
                  <a:tcPr/>
                </a:tc>
                <a:tc>
                  <a:txBody>
                    <a:bodyPr/>
                    <a:lstStyle/>
                    <a:p>
                      <a:pPr algn="r">
                        <a:defRPr/>
                      </a:pPr>
                      <a:r>
                        <a:t>$200</a:t>
                      </a:r>
                    </a:p>
                  </a:txBody>
                  <a:tcPr/>
                </a:tc>
                <a:extLst>
                  <a:ext uri="{0D108BD9-81ED-4DB2-BD59-A6C34878D82A}">
                    <a16:rowId xmlns:a16="http://schemas.microsoft.com/office/drawing/2014/main" val="10002"/>
                  </a:ext>
                </a:extLst>
              </a:tr>
              <a:tr h="365759">
                <a:tc>
                  <a:txBody>
                    <a:bodyPr/>
                    <a:lstStyle/>
                    <a:p>
                      <a:pPr>
                        <a:defRPr/>
                      </a:pPr>
                      <a:r>
                        <a:t>Market Price</a:t>
                      </a:r>
                    </a:p>
                  </a:txBody>
                  <a:tcPr/>
                </a:tc>
                <a:tc>
                  <a:txBody>
                    <a:bodyPr/>
                    <a:lstStyle/>
                    <a:p>
                      <a:pPr algn="r">
                        <a:defRPr/>
                      </a:pPr>
                      <a:r>
                        <a:t>$1,500</a:t>
                      </a:r>
                    </a:p>
                  </a:txBody>
                  <a:tcPr/>
                </a:tc>
                <a:tc>
                  <a:txBody>
                    <a:bodyPr/>
                    <a:lstStyle/>
                    <a:p>
                      <a:pPr algn="r">
                        <a:defRPr/>
                      </a:pPr>
                      <a:r>
                        <a:t>$2,200</a:t>
                      </a:r>
                    </a:p>
                  </a:txBody>
                  <a:tcPr/>
                </a:tc>
                <a:extLst>
                  <a:ext uri="{0D108BD9-81ED-4DB2-BD59-A6C34878D82A}">
                    <a16:rowId xmlns:a16="http://schemas.microsoft.com/office/drawing/2014/main" val="10003"/>
                  </a:ext>
                </a:extLst>
              </a:tr>
              <a:tr h="365759">
                <a:tc>
                  <a:txBody>
                    <a:bodyPr/>
                    <a:lstStyle/>
                    <a:p>
                      <a:pPr>
                        <a:defRPr/>
                      </a:pPr>
                      <a:r>
                        <a:t>Tax Rate</a:t>
                      </a:r>
                    </a:p>
                  </a:txBody>
                  <a:tcPr/>
                </a:tc>
                <a:tc>
                  <a:txBody>
                    <a:bodyPr/>
                    <a:lstStyle/>
                    <a:p>
                      <a:pPr algn="r">
                        <a:defRPr/>
                      </a:pPr>
                      <a:r>
                        <a:t>20%</a:t>
                      </a:r>
                    </a:p>
                  </a:txBody>
                  <a:tcPr/>
                </a:tc>
                <a:tc>
                  <a:txBody>
                    <a:bodyPr/>
                    <a:lstStyle/>
                    <a:p>
                      <a:pPr algn="r">
                        <a:defRPr/>
                      </a:pPr>
                      <a:r>
                        <a:t>30%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Example</a:t>
            </a:r>
          </a:p>
        </p:txBody>
      </p:sp>
      <p:sp>
        <p:nvSpPr>
          <p:cNvPr id="5" name="Content Placeholder 2"/>
          <p:cNvSpPr>
            <a:spLocks noGrp="1"/>
          </p:cNvSpPr>
          <p:nvPr>
            <p:ph idx="1"/>
          </p:nvPr>
        </p:nvSpPr>
        <p:spPr bwMode="auto"/>
        <p:txBody>
          <a:bodyPr/>
          <a:lstStyle/>
          <a:p>
            <a:pPr>
              <a:buFont typeface="Arial"/>
              <a:buChar char="•"/>
              <a:defRPr/>
            </a:pPr>
            <a:r>
              <a:t> Assume 2 possible transfer prices for the computer</a:t>
            </a:r>
          </a:p>
          <a:p>
            <a:pPr lvl="1">
              <a:buFont typeface="Arial"/>
              <a:buChar char="•"/>
              <a:defRPr/>
            </a:pPr>
            <a:r>
              <a:t>Market Price</a:t>
            </a:r>
          </a:p>
          <a:p>
            <a:pPr lvl="1">
              <a:buFont typeface="Arial"/>
              <a:buChar char="•"/>
              <a:defRPr/>
            </a:pPr>
            <a:r>
              <a:t>Or 300% of Variable Costs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BC2BF694-93B0-414B-DF8F-746931C097C2}" type="slidenum">
              <a:rPr lang="en-US"/>
              <a:t>18</a:t>
            </a:fld>
            <a:endParaRPr lang="en-US"/>
          </a:p>
        </p:txBody>
      </p:sp>
      <p:graphicFrame>
        <p:nvGraphicFramePr>
          <p:cNvPr id="8" name="Table 7"/>
          <p:cNvGraphicFramePr>
            <a:graphicFrameLocks/>
          </p:cNvGraphicFramePr>
          <p:nvPr/>
        </p:nvGraphicFramePr>
        <p:xfrm>
          <a:off x="1320962" y="3059723"/>
          <a:ext cx="4717743" cy="2194560"/>
        </p:xfrm>
        <a:graphic>
          <a:graphicData uri="http://schemas.openxmlformats.org/drawingml/2006/table">
            <a:tbl>
              <a:tblPr firstRow="1" bandRow="1">
                <a:tableStyleId>{7B1142E1-7901-9AE6-6DE5-AE941EEC96F4}</a:tableStyleId>
              </a:tblPr>
              <a:tblGrid>
                <a:gridCol w="1837743">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tblGrid>
              <a:tr h="365759">
                <a:tc>
                  <a:txBody>
                    <a:bodyPr/>
                    <a:lstStyle/>
                    <a:p>
                      <a:pPr algn="ctr">
                        <a:defRPr/>
                      </a:pPr>
                      <a:r>
                        <a:t>South Korea</a:t>
                      </a:r>
                    </a:p>
                  </a:txBody>
                  <a:tcPr/>
                </a:tc>
                <a:tc>
                  <a:txBody>
                    <a:bodyPr/>
                    <a:lstStyle/>
                    <a:p>
                      <a:pPr algn="ctr">
                        <a:defRPr/>
                      </a:pPr>
                      <a:r>
                        <a:t>300% VC</a:t>
                      </a:r>
                    </a:p>
                  </a:txBody>
                  <a:tcPr/>
                </a:tc>
                <a:tc>
                  <a:txBody>
                    <a:bodyPr/>
                    <a:lstStyle/>
                    <a:p>
                      <a:pPr algn="ctr">
                        <a:defRPr/>
                      </a:pPr>
                      <a:r>
                        <a:t>Market</a:t>
                      </a:r>
                    </a:p>
                  </a:txBody>
                  <a:tcPr/>
                </a:tc>
                <a:extLst>
                  <a:ext uri="{0D108BD9-81ED-4DB2-BD59-A6C34878D82A}">
                    <a16:rowId xmlns:a16="http://schemas.microsoft.com/office/drawing/2014/main" val="10000"/>
                  </a:ext>
                </a:extLst>
              </a:tr>
              <a:tr h="365759">
                <a:tc>
                  <a:txBody>
                    <a:bodyPr/>
                    <a:lstStyle/>
                    <a:p>
                      <a:pPr>
                        <a:defRPr/>
                      </a:pPr>
                      <a:r>
                        <a:t>Revenue</a:t>
                      </a:r>
                    </a:p>
                  </a:txBody>
                  <a:tcPr/>
                </a:tc>
                <a:tc>
                  <a:txBody>
                    <a:bodyPr/>
                    <a:lstStyle/>
                    <a:p>
                      <a:pPr algn="r">
                        <a:defRPr/>
                      </a:pPr>
                      <a:r>
                        <a:t>$1,200</a:t>
                      </a:r>
                    </a:p>
                  </a:txBody>
                  <a:tcPr/>
                </a:tc>
                <a:tc>
                  <a:txBody>
                    <a:bodyPr/>
                    <a:lstStyle/>
                    <a:p>
                      <a:pPr algn="r">
                        <a:defRPr/>
                      </a:pPr>
                      <a:r>
                        <a:t>$1,500</a:t>
                      </a:r>
                    </a:p>
                  </a:txBody>
                  <a:tcPr/>
                </a:tc>
                <a:extLst>
                  <a:ext uri="{0D108BD9-81ED-4DB2-BD59-A6C34878D82A}">
                    <a16:rowId xmlns:a16="http://schemas.microsoft.com/office/drawing/2014/main" val="10001"/>
                  </a:ext>
                </a:extLst>
              </a:tr>
              <a:tr h="365759">
                <a:tc>
                  <a:txBody>
                    <a:bodyPr/>
                    <a:lstStyle/>
                    <a:p>
                      <a:pPr>
                        <a:defRPr/>
                      </a:pPr>
                      <a:r>
                        <a:t>Variable Cost</a:t>
                      </a:r>
                    </a:p>
                  </a:txBody>
                  <a:tcPr/>
                </a:tc>
                <a:tc>
                  <a:txBody>
                    <a:bodyPr/>
                    <a:lstStyle/>
                    <a:p>
                      <a:pPr algn="r">
                        <a:defRPr/>
                      </a:pPr>
                      <a:r>
                        <a:t>$400</a:t>
                      </a:r>
                    </a:p>
                  </a:txBody>
                  <a:tcPr/>
                </a:tc>
                <a:tc>
                  <a:txBody>
                    <a:bodyPr/>
                    <a:lstStyle/>
                    <a:p>
                      <a:pPr algn="r">
                        <a:defRPr/>
                      </a:pPr>
                      <a:r>
                        <a:t>$400</a:t>
                      </a:r>
                    </a:p>
                  </a:txBody>
                  <a:tcPr/>
                </a:tc>
                <a:extLst>
                  <a:ext uri="{0D108BD9-81ED-4DB2-BD59-A6C34878D82A}">
                    <a16:rowId xmlns:a16="http://schemas.microsoft.com/office/drawing/2014/main" val="10002"/>
                  </a:ext>
                </a:extLst>
              </a:tr>
              <a:tr h="365759">
                <a:tc>
                  <a:txBody>
                    <a:bodyPr/>
                    <a:lstStyle/>
                    <a:p>
                      <a:pPr>
                        <a:defRPr/>
                      </a:pPr>
                      <a:r>
                        <a:t>Fixed Cost</a:t>
                      </a:r>
                    </a:p>
                  </a:txBody>
                  <a:tcPr/>
                </a:tc>
                <a:tc>
                  <a:txBody>
                    <a:bodyPr/>
                    <a:lstStyle/>
                    <a:p>
                      <a:pPr algn="r">
                        <a:defRPr/>
                      </a:pPr>
                      <a:r>
                        <a:t>$600</a:t>
                      </a:r>
                    </a:p>
                  </a:txBody>
                  <a:tcPr/>
                </a:tc>
                <a:tc>
                  <a:txBody>
                    <a:bodyPr/>
                    <a:lstStyle/>
                    <a:p>
                      <a:pPr algn="r">
                        <a:defRPr/>
                      </a:pPr>
                      <a:r>
                        <a:t>$600</a:t>
                      </a:r>
                    </a:p>
                  </a:txBody>
                  <a:tcPr/>
                </a:tc>
                <a:extLst>
                  <a:ext uri="{0D108BD9-81ED-4DB2-BD59-A6C34878D82A}">
                    <a16:rowId xmlns:a16="http://schemas.microsoft.com/office/drawing/2014/main" val="10003"/>
                  </a:ext>
                </a:extLst>
              </a:tr>
              <a:tr h="365759">
                <a:tc>
                  <a:txBody>
                    <a:bodyPr/>
                    <a:lstStyle/>
                    <a:p>
                      <a:pPr>
                        <a:defRPr/>
                      </a:pPr>
                      <a:r>
                        <a:rPr b="1"/>
                        <a:t>Profit</a:t>
                      </a:r>
                    </a:p>
                  </a:txBody>
                  <a:tcPr/>
                </a:tc>
                <a:tc>
                  <a:txBody>
                    <a:bodyPr/>
                    <a:lstStyle/>
                    <a:p>
                      <a:pPr algn="r">
                        <a:defRPr/>
                      </a:pPr>
                      <a:r>
                        <a:rPr b="1"/>
                        <a:t>$200</a:t>
                      </a:r>
                    </a:p>
                  </a:txBody>
                  <a:tcPr/>
                </a:tc>
                <a:tc>
                  <a:txBody>
                    <a:bodyPr/>
                    <a:lstStyle/>
                    <a:p>
                      <a:pPr algn="r">
                        <a:defRPr/>
                      </a:pPr>
                      <a:r>
                        <a:rPr b="1"/>
                        <a:t>$500</a:t>
                      </a:r>
                    </a:p>
                  </a:txBody>
                  <a:tcPr/>
                </a:tc>
                <a:extLst>
                  <a:ext uri="{0D108BD9-81ED-4DB2-BD59-A6C34878D82A}">
                    <a16:rowId xmlns:a16="http://schemas.microsoft.com/office/drawing/2014/main" val="10004"/>
                  </a:ext>
                </a:extLst>
              </a:tr>
              <a:tr h="365759">
                <a:tc>
                  <a:txBody>
                    <a:bodyPr/>
                    <a:lstStyle/>
                    <a:p>
                      <a:pPr>
                        <a:defRPr/>
                      </a:pPr>
                      <a:r>
                        <a:rPr b="1"/>
                        <a:t>After Tax</a:t>
                      </a:r>
                    </a:p>
                  </a:txBody>
                  <a:tcPr/>
                </a:tc>
                <a:tc>
                  <a:txBody>
                    <a:bodyPr/>
                    <a:lstStyle/>
                    <a:p>
                      <a:pPr algn="r">
                        <a:defRPr/>
                      </a:pPr>
                      <a:r>
                        <a:rPr b="1"/>
                        <a:t>$160</a:t>
                      </a:r>
                    </a:p>
                  </a:txBody>
                  <a:tcPr/>
                </a:tc>
                <a:tc>
                  <a:txBody>
                    <a:bodyPr/>
                    <a:lstStyle/>
                    <a:p>
                      <a:pPr algn="r">
                        <a:defRPr/>
                      </a:pPr>
                      <a:r>
                        <a:rPr b="1"/>
                        <a:t>$400</a:t>
                      </a:r>
                    </a:p>
                  </a:txBody>
                  <a:tcPr/>
                </a:tc>
                <a:extLst>
                  <a:ext uri="{0D108BD9-81ED-4DB2-BD59-A6C34878D82A}">
                    <a16:rowId xmlns:a16="http://schemas.microsoft.com/office/drawing/2014/main" val="10005"/>
                  </a:ext>
                </a:extLst>
              </a:tr>
            </a:tbl>
          </a:graphicData>
        </a:graphic>
      </p:graphicFrame>
      <p:graphicFrame>
        <p:nvGraphicFramePr>
          <p:cNvPr id="9" name="Table 8"/>
          <p:cNvGraphicFramePr>
            <a:graphicFrameLocks/>
          </p:cNvGraphicFramePr>
          <p:nvPr/>
        </p:nvGraphicFramePr>
        <p:xfrm>
          <a:off x="6143764" y="3059723"/>
          <a:ext cx="4717742" cy="2245353"/>
        </p:xfrm>
        <a:graphic>
          <a:graphicData uri="http://schemas.openxmlformats.org/drawingml/2006/table">
            <a:tbl>
              <a:tblPr firstRow="1" bandRow="1">
                <a:tableStyleId>{7B1142E1-7901-9AE6-6DE5-AE941EEC96F4}</a:tableStyleId>
              </a:tblPr>
              <a:tblGrid>
                <a:gridCol w="1837742">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tblGrid>
              <a:tr h="384808">
                <a:tc>
                  <a:txBody>
                    <a:bodyPr/>
                    <a:lstStyle/>
                    <a:p>
                      <a:pPr algn="ctr">
                        <a:defRPr/>
                      </a:pPr>
                      <a:r>
                        <a:t>United States</a:t>
                      </a:r>
                    </a:p>
                  </a:txBody>
                  <a:tcPr/>
                </a:tc>
                <a:tc>
                  <a:txBody>
                    <a:bodyPr/>
                    <a:lstStyle/>
                    <a:p>
                      <a:pPr algn="ctr">
                        <a:defRPr/>
                      </a:pPr>
                      <a:r>
                        <a:t>300% VC</a:t>
                      </a:r>
                    </a:p>
                  </a:txBody>
                  <a:tcPr/>
                </a:tc>
                <a:tc>
                  <a:txBody>
                    <a:bodyPr/>
                    <a:lstStyle/>
                    <a:p>
                      <a:pPr algn="ctr">
                        <a:defRPr/>
                      </a:pPr>
                      <a:r>
                        <a:t>Market</a:t>
                      </a:r>
                    </a:p>
                  </a:txBody>
                  <a:tcPr/>
                </a:tc>
                <a:extLst>
                  <a:ext uri="{0D108BD9-81ED-4DB2-BD59-A6C34878D82A}">
                    <a16:rowId xmlns:a16="http://schemas.microsoft.com/office/drawing/2014/main" val="10000"/>
                  </a:ext>
                </a:extLst>
              </a:tr>
              <a:tr h="372109">
                <a:tc>
                  <a:txBody>
                    <a:bodyPr/>
                    <a:lstStyle/>
                    <a:p>
                      <a:pPr>
                        <a:defRPr/>
                      </a:pPr>
                      <a:r>
                        <a:t>Revenue</a:t>
                      </a:r>
                    </a:p>
                  </a:txBody>
                  <a:tcPr/>
                </a:tc>
                <a:tc>
                  <a:txBody>
                    <a:bodyPr/>
                    <a:lstStyle/>
                    <a:p>
                      <a:pPr algn="r">
                        <a:defRPr/>
                      </a:pPr>
                      <a:r>
                        <a:t>$2,200</a:t>
                      </a:r>
                    </a:p>
                  </a:txBody>
                  <a:tcPr/>
                </a:tc>
                <a:tc>
                  <a:txBody>
                    <a:bodyPr/>
                    <a:lstStyle/>
                    <a:p>
                      <a:pPr algn="r">
                        <a:defRPr/>
                      </a:pPr>
                      <a:r>
                        <a:t>$2,200</a:t>
                      </a:r>
                    </a:p>
                  </a:txBody>
                  <a:tcPr/>
                </a:tc>
                <a:extLst>
                  <a:ext uri="{0D108BD9-81ED-4DB2-BD59-A6C34878D82A}">
                    <a16:rowId xmlns:a16="http://schemas.microsoft.com/office/drawing/2014/main" val="10001"/>
                  </a:ext>
                </a:extLst>
              </a:tr>
              <a:tr h="372109">
                <a:tc>
                  <a:txBody>
                    <a:bodyPr/>
                    <a:lstStyle/>
                    <a:p>
                      <a:pPr>
                        <a:defRPr/>
                      </a:pPr>
                      <a:r>
                        <a:t>Variable Cost</a:t>
                      </a:r>
                    </a:p>
                  </a:txBody>
                  <a:tcPr/>
                </a:tc>
                <a:tc>
                  <a:txBody>
                    <a:bodyPr/>
                    <a:lstStyle/>
                    <a:p>
                      <a:pPr algn="r">
                        <a:defRPr/>
                      </a:pPr>
                      <a:r>
                        <a:t>$1,300</a:t>
                      </a:r>
                    </a:p>
                  </a:txBody>
                  <a:tcPr/>
                </a:tc>
                <a:tc>
                  <a:txBody>
                    <a:bodyPr/>
                    <a:lstStyle/>
                    <a:p>
                      <a:pPr algn="r">
                        <a:defRPr/>
                      </a:pPr>
                      <a:r>
                        <a:t>$1,600</a:t>
                      </a:r>
                    </a:p>
                  </a:txBody>
                  <a:tcPr/>
                </a:tc>
                <a:extLst>
                  <a:ext uri="{0D108BD9-81ED-4DB2-BD59-A6C34878D82A}">
                    <a16:rowId xmlns:a16="http://schemas.microsoft.com/office/drawing/2014/main" val="10002"/>
                  </a:ext>
                </a:extLst>
              </a:tr>
              <a:tr h="372109">
                <a:tc>
                  <a:txBody>
                    <a:bodyPr/>
                    <a:lstStyle/>
                    <a:p>
                      <a:pPr>
                        <a:defRPr/>
                      </a:pPr>
                      <a:r>
                        <a:t>Fixed Cost</a:t>
                      </a:r>
                    </a:p>
                  </a:txBody>
                  <a:tcPr/>
                </a:tc>
                <a:tc>
                  <a:txBody>
                    <a:bodyPr/>
                    <a:lstStyle/>
                    <a:p>
                      <a:pPr algn="r">
                        <a:defRPr/>
                      </a:pPr>
                      <a:r>
                        <a:t>$200</a:t>
                      </a:r>
                    </a:p>
                  </a:txBody>
                  <a:tcPr/>
                </a:tc>
                <a:tc>
                  <a:txBody>
                    <a:bodyPr/>
                    <a:lstStyle/>
                    <a:p>
                      <a:pPr algn="r">
                        <a:defRPr/>
                      </a:pPr>
                      <a:r>
                        <a:t>$200</a:t>
                      </a:r>
                    </a:p>
                  </a:txBody>
                  <a:tcPr/>
                </a:tc>
                <a:extLst>
                  <a:ext uri="{0D108BD9-81ED-4DB2-BD59-A6C34878D82A}">
                    <a16:rowId xmlns:a16="http://schemas.microsoft.com/office/drawing/2014/main" val="10003"/>
                  </a:ext>
                </a:extLst>
              </a:tr>
              <a:tr h="372109">
                <a:tc>
                  <a:txBody>
                    <a:bodyPr/>
                    <a:lstStyle/>
                    <a:p>
                      <a:pPr>
                        <a:defRPr/>
                      </a:pPr>
                      <a:r>
                        <a:rPr b="1"/>
                        <a:t>Profit</a:t>
                      </a:r>
                    </a:p>
                  </a:txBody>
                  <a:tcPr/>
                </a:tc>
                <a:tc>
                  <a:txBody>
                    <a:bodyPr/>
                    <a:lstStyle/>
                    <a:p>
                      <a:pPr algn="r">
                        <a:defRPr/>
                      </a:pPr>
                      <a:r>
                        <a:rPr b="1"/>
                        <a:t>$700</a:t>
                      </a:r>
                    </a:p>
                  </a:txBody>
                  <a:tcPr/>
                </a:tc>
                <a:tc>
                  <a:txBody>
                    <a:bodyPr/>
                    <a:lstStyle/>
                    <a:p>
                      <a:pPr algn="r">
                        <a:defRPr/>
                      </a:pPr>
                      <a:r>
                        <a:rPr b="1"/>
                        <a:t>$400</a:t>
                      </a:r>
                    </a:p>
                  </a:txBody>
                  <a:tcPr/>
                </a:tc>
                <a:extLst>
                  <a:ext uri="{0D108BD9-81ED-4DB2-BD59-A6C34878D82A}">
                    <a16:rowId xmlns:a16="http://schemas.microsoft.com/office/drawing/2014/main" val="10004"/>
                  </a:ext>
                </a:extLst>
              </a:tr>
              <a:tr h="372109">
                <a:tc>
                  <a:txBody>
                    <a:bodyPr/>
                    <a:lstStyle/>
                    <a:p>
                      <a:pPr>
                        <a:defRPr/>
                      </a:pPr>
                      <a:r>
                        <a:rPr b="1"/>
                        <a:t>After Tax</a:t>
                      </a:r>
                    </a:p>
                  </a:txBody>
                  <a:tcPr/>
                </a:tc>
                <a:tc>
                  <a:txBody>
                    <a:bodyPr/>
                    <a:lstStyle/>
                    <a:p>
                      <a:pPr algn="r">
                        <a:defRPr/>
                      </a:pPr>
                      <a:r>
                        <a:rPr b="1"/>
                        <a:t>$490</a:t>
                      </a:r>
                    </a:p>
                  </a:txBody>
                  <a:tcPr/>
                </a:tc>
                <a:tc>
                  <a:txBody>
                    <a:bodyPr/>
                    <a:lstStyle/>
                    <a:p>
                      <a:pPr algn="r">
                        <a:defRPr/>
                      </a:pPr>
                      <a:r>
                        <a:rPr b="1"/>
                        <a:t>$280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Example</a:t>
            </a:r>
          </a:p>
        </p:txBody>
      </p:sp>
      <p:sp>
        <p:nvSpPr>
          <p:cNvPr id="5" name="Content Placeholder 2"/>
          <p:cNvSpPr>
            <a:spLocks noGrp="1"/>
          </p:cNvSpPr>
          <p:nvPr>
            <p:ph idx="1"/>
          </p:nvPr>
        </p:nvSpPr>
        <p:spPr bwMode="auto"/>
        <p:txBody>
          <a:bodyPr/>
          <a:lstStyle/>
          <a:p>
            <a:pPr>
              <a:buFont typeface="Arial"/>
              <a:buChar char="•"/>
              <a:defRPr/>
            </a:pPr>
            <a:r>
              <a:rPr dirty="0"/>
              <a:t> For the whole firm, we have</a:t>
            </a:r>
          </a:p>
          <a:p>
            <a:pPr>
              <a:buFont typeface="Arial"/>
              <a:buChar char="•"/>
              <a:defRPr/>
            </a:pPr>
            <a:endParaRPr dirty="0"/>
          </a:p>
          <a:p>
            <a:pPr>
              <a:buFont typeface="Arial"/>
              <a:buChar char="•"/>
              <a:defRPr/>
            </a:pPr>
            <a:endParaRPr dirty="0"/>
          </a:p>
          <a:p>
            <a:pPr>
              <a:buFont typeface="Arial"/>
              <a:buChar char="•"/>
              <a:defRPr/>
            </a:pPr>
            <a:endParaRPr dirty="0"/>
          </a:p>
          <a:p>
            <a:pPr>
              <a:buFont typeface="Arial"/>
              <a:buChar char="•"/>
              <a:defRPr/>
            </a:pPr>
            <a:endParaRPr dirty="0"/>
          </a:p>
          <a:p>
            <a:pPr>
              <a:buFont typeface="Arial"/>
              <a:buChar char="•"/>
              <a:defRPr/>
            </a:pPr>
            <a:endParaRPr dirty="0"/>
          </a:p>
          <a:p>
            <a:pPr>
              <a:buFont typeface="Arial"/>
              <a:buChar char="•"/>
              <a:defRPr/>
            </a:pPr>
            <a:endParaRPr dirty="0"/>
          </a:p>
          <a:p>
            <a:pPr>
              <a:buFont typeface="Arial"/>
              <a:buChar char="•"/>
              <a:defRPr/>
            </a:pPr>
            <a:endParaRPr dirty="0"/>
          </a:p>
          <a:p>
            <a:pPr>
              <a:buFont typeface="Arial"/>
              <a:buChar char="•"/>
              <a:defRPr/>
            </a:pPr>
            <a:r>
              <a:rPr dirty="0"/>
              <a:t> Using a TP of 300% of VC </a:t>
            </a:r>
            <a:r>
              <a:rPr lang="en-US" dirty="0"/>
              <a:t>would reduce</a:t>
            </a:r>
            <a:r>
              <a:rPr dirty="0"/>
              <a:t> overall profits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0C6BA40-3F06-25A5-29D8-A043F5157CDC}" type="slidenum">
              <a:rPr lang="en-US"/>
              <a:t>19</a:t>
            </a:fld>
            <a:endParaRPr lang="en-US"/>
          </a:p>
        </p:txBody>
      </p:sp>
      <p:graphicFrame>
        <p:nvGraphicFramePr>
          <p:cNvPr id="8" name="Table 7"/>
          <p:cNvGraphicFramePr>
            <a:graphicFrameLocks/>
          </p:cNvGraphicFramePr>
          <p:nvPr/>
        </p:nvGraphicFramePr>
        <p:xfrm>
          <a:off x="2465143" y="2320714"/>
          <a:ext cx="6919396" cy="2674618"/>
        </p:xfrm>
        <a:graphic>
          <a:graphicData uri="http://schemas.openxmlformats.org/drawingml/2006/table">
            <a:tbl>
              <a:tblPr firstRow="1" bandRow="1">
                <a:tableStyleId>{7B1142E1-7901-9AE6-6DE5-AE941EEC96F4}</a:tableStyleId>
              </a:tblPr>
              <a:tblGrid>
                <a:gridCol w="2695372">
                  <a:extLst>
                    <a:ext uri="{9D8B030D-6E8A-4147-A177-3AD203B41FA5}">
                      <a16:colId xmlns:a16="http://schemas.microsoft.com/office/drawing/2014/main" val="20000"/>
                    </a:ext>
                  </a:extLst>
                </a:gridCol>
                <a:gridCol w="2112012">
                  <a:extLst>
                    <a:ext uri="{9D8B030D-6E8A-4147-A177-3AD203B41FA5}">
                      <a16:colId xmlns:a16="http://schemas.microsoft.com/office/drawing/2014/main" val="20001"/>
                    </a:ext>
                  </a:extLst>
                </a:gridCol>
                <a:gridCol w="2112012">
                  <a:extLst>
                    <a:ext uri="{9D8B030D-6E8A-4147-A177-3AD203B41FA5}">
                      <a16:colId xmlns:a16="http://schemas.microsoft.com/office/drawing/2014/main" val="20002"/>
                    </a:ext>
                  </a:extLst>
                </a:gridCol>
              </a:tblGrid>
              <a:tr h="403858">
                <a:tc>
                  <a:txBody>
                    <a:bodyPr/>
                    <a:lstStyle/>
                    <a:p>
                      <a:pPr algn="ctr">
                        <a:defRPr/>
                      </a:pPr>
                      <a:r>
                        <a:t>Whole Firm</a:t>
                      </a:r>
                    </a:p>
                  </a:txBody>
                  <a:tcPr/>
                </a:tc>
                <a:tc>
                  <a:txBody>
                    <a:bodyPr/>
                    <a:lstStyle/>
                    <a:p>
                      <a:pPr algn="ctr">
                        <a:defRPr/>
                      </a:pPr>
                      <a:r>
                        <a:t>300% VC</a:t>
                      </a:r>
                    </a:p>
                  </a:txBody>
                  <a:tcPr/>
                </a:tc>
                <a:tc>
                  <a:txBody>
                    <a:bodyPr/>
                    <a:lstStyle/>
                    <a:p>
                      <a:pPr algn="ctr">
                        <a:defRPr/>
                      </a:pPr>
                      <a:r>
                        <a:t>Market</a:t>
                      </a:r>
                    </a:p>
                  </a:txBody>
                  <a:tcPr/>
                </a:tc>
                <a:extLst>
                  <a:ext uri="{0D108BD9-81ED-4DB2-BD59-A6C34878D82A}">
                    <a16:rowId xmlns:a16="http://schemas.microsoft.com/office/drawing/2014/main" val="10000"/>
                  </a:ext>
                </a:extLst>
              </a:tr>
              <a:tr h="378460">
                <a:tc>
                  <a:txBody>
                    <a:bodyPr/>
                    <a:lstStyle/>
                    <a:p>
                      <a:pPr>
                        <a:defRPr/>
                      </a:pPr>
                      <a:r>
                        <a:t>Revenue</a:t>
                      </a:r>
                    </a:p>
                  </a:txBody>
                  <a:tcPr/>
                </a:tc>
                <a:tc>
                  <a:txBody>
                    <a:bodyPr/>
                    <a:lstStyle/>
                    <a:p>
                      <a:pPr algn="r">
                        <a:defRPr/>
                      </a:pPr>
                      <a:r>
                        <a:t>$2,200</a:t>
                      </a:r>
                    </a:p>
                  </a:txBody>
                  <a:tcPr/>
                </a:tc>
                <a:tc>
                  <a:txBody>
                    <a:bodyPr/>
                    <a:lstStyle/>
                    <a:p>
                      <a:pPr algn="r">
                        <a:defRPr/>
                      </a:pPr>
                      <a:r>
                        <a:t>$2,200</a:t>
                      </a:r>
                    </a:p>
                  </a:txBody>
                  <a:tcPr/>
                </a:tc>
                <a:extLst>
                  <a:ext uri="{0D108BD9-81ED-4DB2-BD59-A6C34878D82A}">
                    <a16:rowId xmlns:a16="http://schemas.microsoft.com/office/drawing/2014/main" val="10001"/>
                  </a:ext>
                </a:extLst>
              </a:tr>
              <a:tr h="378460">
                <a:tc>
                  <a:txBody>
                    <a:bodyPr/>
                    <a:lstStyle/>
                    <a:p>
                      <a:pPr>
                        <a:defRPr/>
                      </a:pPr>
                      <a:r>
                        <a:t>Variable Cost</a:t>
                      </a:r>
                    </a:p>
                  </a:txBody>
                  <a:tcPr/>
                </a:tc>
                <a:tc>
                  <a:txBody>
                    <a:bodyPr/>
                    <a:lstStyle/>
                    <a:p>
                      <a:pPr algn="r">
                        <a:defRPr/>
                      </a:pPr>
                      <a:r>
                        <a:t>$500</a:t>
                      </a:r>
                    </a:p>
                  </a:txBody>
                  <a:tcPr/>
                </a:tc>
                <a:tc>
                  <a:txBody>
                    <a:bodyPr/>
                    <a:lstStyle/>
                    <a:p>
                      <a:pPr algn="r">
                        <a:defRPr/>
                      </a:pPr>
                      <a:r>
                        <a:t>$500</a:t>
                      </a:r>
                    </a:p>
                  </a:txBody>
                  <a:tcPr/>
                </a:tc>
                <a:extLst>
                  <a:ext uri="{0D108BD9-81ED-4DB2-BD59-A6C34878D82A}">
                    <a16:rowId xmlns:a16="http://schemas.microsoft.com/office/drawing/2014/main" val="10002"/>
                  </a:ext>
                </a:extLst>
              </a:tr>
              <a:tr h="378460">
                <a:tc>
                  <a:txBody>
                    <a:bodyPr/>
                    <a:lstStyle/>
                    <a:p>
                      <a:pPr>
                        <a:defRPr/>
                      </a:pPr>
                      <a:r>
                        <a:t>Fixed Cost</a:t>
                      </a:r>
                    </a:p>
                  </a:txBody>
                  <a:tcPr/>
                </a:tc>
                <a:tc>
                  <a:txBody>
                    <a:bodyPr/>
                    <a:lstStyle/>
                    <a:p>
                      <a:pPr algn="r">
                        <a:defRPr/>
                      </a:pPr>
                      <a:r>
                        <a:t>$800</a:t>
                      </a:r>
                    </a:p>
                  </a:txBody>
                  <a:tcPr/>
                </a:tc>
                <a:tc>
                  <a:txBody>
                    <a:bodyPr/>
                    <a:lstStyle/>
                    <a:p>
                      <a:pPr algn="r">
                        <a:defRPr/>
                      </a:pPr>
                      <a:r>
                        <a:t>$800</a:t>
                      </a:r>
                    </a:p>
                  </a:txBody>
                  <a:tcPr/>
                </a:tc>
                <a:extLst>
                  <a:ext uri="{0D108BD9-81ED-4DB2-BD59-A6C34878D82A}">
                    <a16:rowId xmlns:a16="http://schemas.microsoft.com/office/drawing/2014/main" val="10003"/>
                  </a:ext>
                </a:extLst>
              </a:tr>
              <a:tr h="378460">
                <a:tc>
                  <a:txBody>
                    <a:bodyPr/>
                    <a:lstStyle/>
                    <a:p>
                      <a:pPr>
                        <a:defRPr/>
                      </a:pPr>
                      <a:r>
                        <a:rPr b="1"/>
                        <a:t>Profit</a:t>
                      </a:r>
                    </a:p>
                  </a:txBody>
                  <a:tcPr/>
                </a:tc>
                <a:tc>
                  <a:txBody>
                    <a:bodyPr/>
                    <a:lstStyle/>
                    <a:p>
                      <a:pPr algn="r">
                        <a:defRPr/>
                      </a:pPr>
                      <a:r>
                        <a:rPr b="1"/>
                        <a:t>$900</a:t>
                      </a:r>
                    </a:p>
                  </a:txBody>
                  <a:tcPr/>
                </a:tc>
                <a:tc>
                  <a:txBody>
                    <a:bodyPr/>
                    <a:lstStyle/>
                    <a:p>
                      <a:pPr algn="r">
                        <a:defRPr/>
                      </a:pPr>
                      <a:r>
                        <a:rPr b="1"/>
                        <a:t>$900</a:t>
                      </a:r>
                    </a:p>
                  </a:txBody>
                  <a:tcPr/>
                </a:tc>
                <a:extLst>
                  <a:ext uri="{0D108BD9-81ED-4DB2-BD59-A6C34878D82A}">
                    <a16:rowId xmlns:a16="http://schemas.microsoft.com/office/drawing/2014/main" val="10004"/>
                  </a:ext>
                </a:extLst>
              </a:tr>
              <a:tr h="378460">
                <a:tc>
                  <a:txBody>
                    <a:bodyPr/>
                    <a:lstStyle/>
                    <a:p>
                      <a:pPr>
                        <a:defRPr/>
                      </a:pPr>
                      <a:r>
                        <a:rPr b="1"/>
                        <a:t>Tax</a:t>
                      </a:r>
                    </a:p>
                  </a:txBody>
                  <a:tcPr/>
                </a:tc>
                <a:tc>
                  <a:txBody>
                    <a:bodyPr/>
                    <a:lstStyle/>
                    <a:p>
                      <a:pPr algn="r">
                        <a:defRPr/>
                      </a:pPr>
                      <a:r>
                        <a:rPr b="1"/>
                        <a:t>$250</a:t>
                      </a:r>
                    </a:p>
                  </a:txBody>
                  <a:tcPr/>
                </a:tc>
                <a:tc>
                  <a:txBody>
                    <a:bodyPr/>
                    <a:lstStyle/>
                    <a:p>
                      <a:pPr algn="r">
                        <a:defRPr/>
                      </a:pPr>
                      <a:r>
                        <a:rPr b="1"/>
                        <a:t>$220</a:t>
                      </a:r>
                    </a:p>
                  </a:txBody>
                  <a:tcPr/>
                </a:tc>
                <a:extLst>
                  <a:ext uri="{0D108BD9-81ED-4DB2-BD59-A6C34878D82A}">
                    <a16:rowId xmlns:a16="http://schemas.microsoft.com/office/drawing/2014/main" val="10005"/>
                  </a:ext>
                </a:extLst>
              </a:tr>
              <a:tr h="378460">
                <a:tc>
                  <a:txBody>
                    <a:bodyPr/>
                    <a:lstStyle/>
                    <a:p>
                      <a:pPr>
                        <a:defRPr/>
                      </a:pPr>
                      <a:r>
                        <a:rPr b="1"/>
                        <a:t>After Tax</a:t>
                      </a:r>
                    </a:p>
                  </a:txBody>
                  <a:tcPr/>
                </a:tc>
                <a:tc>
                  <a:txBody>
                    <a:bodyPr/>
                    <a:lstStyle/>
                    <a:p>
                      <a:pPr algn="r">
                        <a:defRPr/>
                      </a:pPr>
                      <a:r>
                        <a:rPr b="1"/>
                        <a:t>$650</a:t>
                      </a:r>
                    </a:p>
                  </a:txBody>
                  <a:tcPr/>
                </a:tc>
                <a:tc>
                  <a:txBody>
                    <a:bodyPr/>
                    <a:lstStyle/>
                    <a:p>
                      <a:pPr algn="r">
                        <a:defRPr/>
                      </a:pPr>
                      <a:r>
                        <a:rPr b="1"/>
                        <a:t>$680</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GB"/>
              <a:t>Session 10</a:t>
            </a:r>
            <a:br>
              <a:rPr lang="en-GB"/>
            </a:br>
            <a:r>
              <a:rPr lang="en-GB"/>
              <a:t>Transfer Pricing</a:t>
            </a:r>
            <a:endParaRPr lang="en-US"/>
          </a:p>
        </p:txBody>
      </p:sp>
      <p:sp>
        <p:nvSpPr>
          <p:cNvPr id="5" name="Text Placeholder 2"/>
          <p:cNvSpPr>
            <a:spLocks noGrp="1"/>
          </p:cNvSpPr>
          <p:nvPr>
            <p:ph type="body" idx="1"/>
          </p:nvPr>
        </p:nvSpPr>
        <p:spPr bwMode="auto"/>
        <p:txBody>
          <a:bodyPr/>
          <a:lstStyle/>
          <a:p>
            <a:pPr>
              <a:defRPr/>
            </a:pPr>
            <a:r>
              <a:rPr lang="en-US"/>
              <a:t>Part II</a:t>
            </a:r>
          </a:p>
        </p:txBody>
      </p:sp>
      <p:sp>
        <p:nvSpPr>
          <p:cNvPr id="6" name="Footer Placeholder 3"/>
          <p:cNvSpPr>
            <a:spLocks noGrp="1"/>
          </p:cNvSpPr>
          <p:nvPr>
            <p:ph type="ftr" sz="quarter" idx="11"/>
          </p:nvPr>
        </p:nvSpPr>
        <p:spPr bwMode="auto"/>
        <p:txBody>
          <a:bodyPr/>
          <a:lstStyle/>
          <a:p>
            <a:pPr>
              <a:defRPr/>
            </a:pPr>
            <a:r>
              <a:rPr lang="en-GB"/>
              <a:t>© Mario Milone</a:t>
            </a:r>
            <a:endParaRPr lang="en-US"/>
          </a:p>
        </p:txBody>
      </p:sp>
      <p:sp>
        <p:nvSpPr>
          <p:cNvPr id="7" name="Slide Number Placeholder 4"/>
          <p:cNvSpPr>
            <a:spLocks noGrp="1"/>
          </p:cNvSpPr>
          <p:nvPr>
            <p:ph type="sldNum" sz="quarter" idx="12"/>
          </p:nvPr>
        </p:nvSpPr>
        <p:spPr bwMode="auto"/>
        <p:txBody>
          <a:bodyPr/>
          <a:lstStyle/>
          <a:p>
            <a:pPr>
              <a:defRPr/>
            </a:pPr>
            <a:fld id="{A6AF1B4E-90EC-4A51-B6E5-B702C054ECB0}"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What is Admissible for Tax Reporting?</a:t>
            </a:r>
          </a:p>
        </p:txBody>
      </p:sp>
      <p:sp>
        <p:nvSpPr>
          <p:cNvPr id="5" name="Content Placeholder 2"/>
          <p:cNvSpPr>
            <a:spLocks noGrp="1"/>
          </p:cNvSpPr>
          <p:nvPr>
            <p:ph idx="1"/>
          </p:nvPr>
        </p:nvSpPr>
        <p:spPr bwMode="auto"/>
        <p:txBody>
          <a:bodyPr/>
          <a:lstStyle/>
          <a:p>
            <a:pPr>
              <a:defRPr/>
            </a:pPr>
            <a:endParaRPr/>
          </a:p>
          <a:p>
            <a:pPr>
              <a:buFont typeface="Arial"/>
              <a:buChar char="•"/>
              <a:defRPr/>
            </a:pPr>
            <a:r>
              <a:t> Section 482 of the IRS code states the "Arm's Length Principle"</a:t>
            </a:r>
          </a:p>
          <a:p>
            <a:pPr marL="0" indent="0" algn="ctr">
              <a:buNone/>
              <a:defRPr/>
            </a:pPr>
            <a:r>
              <a:rPr lang="en-US" sz="2000" b="0" i="1" u="none" strike="noStrike" cap="none" spc="0">
                <a:solidFill>
                  <a:schemeClr val="tx1">
                    <a:lumMod val="75000"/>
                    <a:lumOff val="25000"/>
                  </a:schemeClr>
                </a:solidFill>
                <a:latin typeface="Calibri Light"/>
                <a:ea typeface="+mn-ea"/>
                <a:cs typeface="+mn-cs"/>
              </a:rPr>
              <a:t>"Section 482 places a controlled taxpayer on a tax parity with an uncontrolled taxpayer by determining the true taxable income of the controlled taxpayer in a manner that reasonably reflects the relative economic activity undertaken by each taxpayer</a:t>
            </a:r>
            <a:r>
              <a:rPr i="1"/>
              <a:t>"</a:t>
            </a:r>
          </a:p>
          <a:p>
            <a:pPr marL="0" indent="0" algn="l">
              <a:buNone/>
              <a:defRPr/>
            </a:pPr>
            <a:endParaRPr i="0"/>
          </a:p>
          <a:p>
            <a:pPr algn="l">
              <a:buFont typeface="Arial"/>
              <a:buChar char="•"/>
              <a:defRPr/>
            </a:pPr>
            <a:endParaRPr i="0"/>
          </a:p>
          <a:p>
            <a:pPr algn="l">
              <a:buFont typeface="Arial"/>
              <a:buChar char="•"/>
              <a:defRPr/>
            </a:pPr>
            <a:r>
              <a:rPr i="0"/>
              <a:t> That says it all, right?</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C95C8883-CBD3-2EAA-195E-E0E68F739562}"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What is Admissible for Tax Reporting?</a:t>
            </a:r>
            <a:endParaRPr/>
          </a:p>
        </p:txBody>
      </p:sp>
      <p:sp>
        <p:nvSpPr>
          <p:cNvPr id="5" name="Content Placeholder 2"/>
          <p:cNvSpPr>
            <a:spLocks noGrp="1"/>
          </p:cNvSpPr>
          <p:nvPr>
            <p:ph idx="1"/>
          </p:nvPr>
        </p:nvSpPr>
        <p:spPr bwMode="auto"/>
        <p:txBody>
          <a:bodyPr/>
          <a:lstStyle/>
          <a:p>
            <a:pPr>
              <a:defRPr/>
            </a:pPr>
            <a:endParaRPr dirty="0"/>
          </a:p>
          <a:p>
            <a:pPr>
              <a:buFont typeface="Arial"/>
              <a:buChar char="•"/>
              <a:defRPr/>
            </a:pPr>
            <a:r>
              <a:rPr dirty="0"/>
              <a:t> For tangible property, the allowable methods in the U.S. include:</a:t>
            </a:r>
          </a:p>
          <a:p>
            <a:pPr lvl="1">
              <a:buFont typeface="Arial"/>
              <a:buChar char="•"/>
              <a:defRPr/>
            </a:pPr>
            <a:endParaRPr dirty="0"/>
          </a:p>
          <a:p>
            <a:pPr lvl="1">
              <a:buFont typeface="Arial"/>
              <a:buChar char="•"/>
              <a:defRPr/>
            </a:pPr>
            <a:r>
              <a:rPr dirty="0"/>
              <a:t>Comparable Uncontrolled Price (CUP)</a:t>
            </a:r>
          </a:p>
          <a:p>
            <a:pPr lvl="1">
              <a:buFont typeface="Arial"/>
              <a:buChar char="•"/>
              <a:defRPr/>
            </a:pPr>
            <a:endParaRPr dirty="0"/>
          </a:p>
          <a:p>
            <a:pPr lvl="1">
              <a:buFont typeface="Arial"/>
              <a:buChar char="•"/>
              <a:defRPr/>
            </a:pPr>
            <a:r>
              <a:rPr dirty="0"/>
              <a:t>Cost-Plus</a:t>
            </a:r>
          </a:p>
          <a:p>
            <a:pPr lvl="1">
              <a:buFont typeface="Arial"/>
              <a:buChar char="•"/>
              <a:defRPr/>
            </a:pPr>
            <a:endParaRPr dirty="0"/>
          </a:p>
          <a:p>
            <a:pPr lvl="1">
              <a:buFont typeface="Arial"/>
              <a:buChar char="•"/>
              <a:defRPr/>
            </a:pPr>
            <a:r>
              <a:rPr dirty="0"/>
              <a:t>Comparable Profit Method (CPM)</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F2BE2CB4-E112-7070-C370-6B0129163DE0}"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Comparable Uncontrolled Price (CUP)</a:t>
            </a:r>
          </a:p>
        </p:txBody>
      </p:sp>
      <p:sp>
        <p:nvSpPr>
          <p:cNvPr id="5" name="Content Placeholder 2"/>
          <p:cNvSpPr>
            <a:spLocks noGrp="1"/>
          </p:cNvSpPr>
          <p:nvPr>
            <p:ph idx="1"/>
          </p:nvPr>
        </p:nvSpPr>
        <p:spPr bwMode="auto"/>
        <p:txBody>
          <a:bodyPr/>
          <a:lstStyle/>
          <a:p>
            <a:pPr>
              <a:defRPr/>
            </a:pPr>
            <a:endParaRPr/>
          </a:p>
          <a:p>
            <a:pPr marL="305908" indent="-305908">
              <a:buAutoNum type="arabicPeriod"/>
              <a:defRPr/>
            </a:pPr>
            <a:endParaRPr/>
          </a:p>
          <a:p>
            <a:pPr marL="305908" indent="-305908">
              <a:buAutoNum type="arabicPeriod"/>
              <a:defRPr/>
            </a:pPr>
            <a:r>
              <a:t> Find Comparable Transactions with or between </a:t>
            </a:r>
            <a:r>
              <a:rPr b="1"/>
              <a:t>uncontrollable </a:t>
            </a:r>
            <a:r>
              <a:t>parties.</a:t>
            </a:r>
          </a:p>
          <a:p>
            <a:pPr lvl="1">
              <a:defRPr/>
            </a:pPr>
            <a:r>
              <a:t>Difficult!</a:t>
            </a:r>
          </a:p>
          <a:p>
            <a:pPr lvl="1">
              <a:defRPr/>
            </a:pPr>
            <a:r>
              <a:t>Need to asses the functions performed and the risks assumed by the different parties.</a:t>
            </a:r>
          </a:p>
          <a:p>
            <a:pPr marL="305908" lvl="0" indent="-305908">
              <a:buAutoNum type="arabicPeriod"/>
              <a:defRPr/>
            </a:pPr>
            <a:endParaRPr/>
          </a:p>
          <a:p>
            <a:pPr marL="305908" lvl="0" indent="-305908">
              <a:buAutoNum type="arabicPeriod"/>
              <a:defRPr/>
            </a:pPr>
            <a:r>
              <a:t> No adjustment to TP if the prices are within a range established by 2 uncontrolled transactions.</a:t>
            </a:r>
          </a:p>
          <a:p>
            <a:pPr marL="305908" lvl="0" indent="-305908">
              <a:buAutoNum type="arabicPeriod"/>
              <a:defRPr/>
            </a:pP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81DE53B7-E099-CE29-369B-90972AC1D005}"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Comparable Uncontrolled Price (CUP)</a:t>
            </a:r>
            <a:endParaRPr/>
          </a:p>
        </p:txBody>
      </p:sp>
      <p:sp>
        <p:nvSpPr>
          <p:cNvPr id="5" name="Content Placeholder 2"/>
          <p:cNvSpPr>
            <a:spLocks noGrp="1"/>
          </p:cNvSpPr>
          <p:nvPr>
            <p:ph idx="1"/>
          </p:nvPr>
        </p:nvSpPr>
        <p:spPr bwMode="auto"/>
        <p:txBody>
          <a:bodyPr/>
          <a:lstStyle/>
          <a:p>
            <a:pPr>
              <a:defRPr/>
            </a:pPr>
            <a:endParaRPr dirty="0"/>
          </a:p>
          <a:p>
            <a:pPr>
              <a:buFont typeface="Arial"/>
              <a:buChar char="•"/>
              <a:defRPr/>
            </a:pPr>
            <a:r>
              <a:rPr dirty="0"/>
              <a:t> CUP is the method of choice</a:t>
            </a:r>
          </a:p>
          <a:p>
            <a:pPr>
              <a:buFont typeface="Arial"/>
              <a:buChar char="•"/>
              <a:defRPr/>
            </a:pPr>
            <a:endParaRPr dirty="0"/>
          </a:p>
          <a:p>
            <a:pPr>
              <a:buFont typeface="Arial"/>
              <a:buChar char="•"/>
              <a:defRPr/>
            </a:pPr>
            <a:r>
              <a:rPr dirty="0"/>
              <a:t> Usually the first question from tax authorities: Did you use CUPs?</a:t>
            </a:r>
          </a:p>
          <a:p>
            <a:pPr>
              <a:buFont typeface="Arial"/>
              <a:buChar char="•"/>
              <a:defRPr/>
            </a:pPr>
            <a:endParaRPr dirty="0"/>
          </a:p>
          <a:p>
            <a:pPr>
              <a:buFont typeface="Arial"/>
              <a:buChar char="•"/>
              <a:defRPr/>
            </a:pPr>
            <a:r>
              <a:rPr dirty="0"/>
              <a:t> Problem: Very hard to find true comparable</a:t>
            </a:r>
            <a:r>
              <a:rPr lang="en-US" dirty="0"/>
              <a:t> transactions</a:t>
            </a:r>
            <a:endParaRPr dirty="0"/>
          </a:p>
          <a:p>
            <a:pPr>
              <a:buFont typeface="Arial"/>
              <a:buChar char="•"/>
              <a:defRPr/>
            </a:pPr>
            <a:endParaRPr dirty="0"/>
          </a:p>
          <a:p>
            <a:pPr>
              <a:buFont typeface="Arial"/>
              <a:buChar char="•"/>
              <a:defRPr/>
            </a:pPr>
            <a:r>
              <a:rPr dirty="0"/>
              <a:t> Cost-Plus has become the default after CUP</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2C1EC113-84E9-FE42-A100-5E8DA1349505}"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Comparable Profit Method (CPM)</a:t>
            </a:r>
          </a:p>
        </p:txBody>
      </p:sp>
      <p:sp>
        <p:nvSpPr>
          <p:cNvPr id="5" name="Content Placeholder 2"/>
          <p:cNvSpPr>
            <a:spLocks noGrp="1"/>
          </p:cNvSpPr>
          <p:nvPr>
            <p:ph idx="1"/>
          </p:nvPr>
        </p:nvSpPr>
        <p:spPr bwMode="auto"/>
        <p:txBody>
          <a:bodyPr/>
          <a:lstStyle/>
          <a:p>
            <a:pPr>
              <a:defRPr/>
            </a:pPr>
            <a:endParaRPr/>
          </a:p>
          <a:p>
            <a:pPr>
              <a:buFont typeface="Arial"/>
              <a:buChar char="•"/>
              <a:defRPr/>
            </a:pPr>
            <a:r>
              <a:t> This method uses profits indicators, such as operating margin, as a test to determine if cost-plus meets arms-length criteria</a:t>
            </a:r>
          </a:p>
          <a:p>
            <a:pPr>
              <a:buFont typeface="Arial"/>
              <a:buChar char="•"/>
              <a:defRPr/>
            </a:pPr>
            <a:endParaRPr/>
          </a:p>
          <a:p>
            <a:pPr marL="305908" indent="-305908">
              <a:buAutoNum type="arabicPeriod"/>
              <a:defRPr/>
            </a:pPr>
            <a:r>
              <a:t> Identify some comparables (e.g. 10 companies)</a:t>
            </a:r>
          </a:p>
          <a:p>
            <a:pPr marL="305908" indent="-305908">
              <a:buAutoNum type="arabicPeriod"/>
              <a:defRPr/>
            </a:pPr>
            <a:r>
              <a:t>Rank order them from lowest to highest (by operating margin for instance)</a:t>
            </a:r>
          </a:p>
          <a:p>
            <a:pPr marL="305908" indent="-305908">
              <a:buAutoNum type="arabicPeriod"/>
              <a:defRPr/>
            </a:pPr>
            <a:r>
              <a:t>Exclude the outliers (e.g. the top 2 and the bottom 2)</a:t>
            </a:r>
          </a:p>
          <a:p>
            <a:pPr marL="305908" indent="-305908">
              <a:buAutoNum type="arabicPeriod"/>
              <a:defRPr/>
            </a:pPr>
            <a:r>
              <a:t>The middle 6 is know as the "arm's length range"</a:t>
            </a:r>
          </a:p>
          <a:p>
            <a:pPr marL="305908" indent="-305908">
              <a:buAutoNum type="arabicPeriod"/>
              <a:defRPr/>
            </a:pPr>
            <a:r>
              <a:t>If your operating margin is within this range, you are almost certainly OK</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21CC6F64-F88B-9B80-C735-A4046B779F8B}" type="slidenum">
              <a:rPr lang="en-US"/>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How many books?</a:t>
            </a:r>
          </a:p>
        </p:txBody>
      </p:sp>
      <p:sp>
        <p:nvSpPr>
          <p:cNvPr id="5" name="Content Placeholder 2"/>
          <p:cNvSpPr>
            <a:spLocks noGrp="1"/>
          </p:cNvSpPr>
          <p:nvPr>
            <p:ph idx="1"/>
          </p:nvPr>
        </p:nvSpPr>
        <p:spPr bwMode="auto"/>
        <p:txBody>
          <a:bodyPr/>
          <a:lstStyle/>
          <a:p>
            <a:pPr>
              <a:defRPr/>
            </a:pPr>
            <a:endParaRPr/>
          </a:p>
          <a:p>
            <a:pPr>
              <a:buFont typeface="Arial"/>
              <a:buChar char="•"/>
              <a:defRPr/>
            </a:pPr>
            <a:r>
              <a:t> Some MNEs want to retain flexibility in using internal transfer prices to improve operating performances</a:t>
            </a:r>
          </a:p>
          <a:p>
            <a:pPr>
              <a:buFont typeface="Arial"/>
              <a:buChar char="•"/>
              <a:defRPr/>
            </a:pPr>
            <a:endParaRPr/>
          </a:p>
          <a:p>
            <a:pPr>
              <a:buFont typeface="Arial"/>
              <a:buChar char="•"/>
              <a:defRPr/>
            </a:pPr>
            <a:r>
              <a:t> Arguments for "two sets of books"</a:t>
            </a:r>
          </a:p>
          <a:p>
            <a:pPr lvl="1">
              <a:buFont typeface="Arial"/>
              <a:buChar char="•"/>
              <a:defRPr/>
            </a:pPr>
            <a:endParaRPr/>
          </a:p>
          <a:p>
            <a:pPr lvl="1">
              <a:buFont typeface="Arial"/>
              <a:buChar char="•"/>
              <a:defRPr/>
            </a:pPr>
            <a:r>
              <a:t>Internal transfer prices should reflect the </a:t>
            </a:r>
            <a:r>
              <a:rPr b="1"/>
              <a:t>economics </a:t>
            </a:r>
            <a:r>
              <a:t>of intra-company transfers rather than </a:t>
            </a:r>
            <a:r>
              <a:rPr b="1"/>
              <a:t>statutory tax requirements</a:t>
            </a:r>
          </a:p>
          <a:p>
            <a:pPr lvl="1">
              <a:buFont typeface="Arial"/>
              <a:buChar char="•"/>
              <a:defRPr/>
            </a:pPr>
            <a:endParaRPr b="1"/>
          </a:p>
          <a:p>
            <a:pPr lvl="1">
              <a:buFont typeface="Arial"/>
              <a:buChar char="•"/>
              <a:defRPr/>
            </a:pPr>
            <a:r>
              <a:rPr b="0"/>
              <a:t>Transfer prices acceptable for tax purposes frequently reflect </a:t>
            </a:r>
            <a:r>
              <a:rPr b="1"/>
              <a:t>past </a:t>
            </a:r>
            <a:r>
              <a:rPr b="0"/>
              <a:t>rather than </a:t>
            </a:r>
            <a:r>
              <a:rPr b="1"/>
              <a:t>current </a:t>
            </a:r>
            <a:r>
              <a:rPr b="0"/>
              <a:t>data</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498A6FCD-19E9-1376-6029-3DFD66645CD6}" type="slidenum">
              <a:rPr lang="en-US"/>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E&amp;Y Survey in 2000</a:t>
            </a:r>
          </a:p>
        </p:txBody>
      </p:sp>
      <p:sp>
        <p:nvSpPr>
          <p:cNvPr id="5" name="Content Placeholder 2"/>
          <p:cNvSpPr>
            <a:spLocks noGrp="1"/>
          </p:cNvSpPr>
          <p:nvPr>
            <p:ph idx="1"/>
          </p:nvPr>
        </p:nvSpPr>
        <p:spPr bwMode="auto">
          <a:xfrm>
            <a:off x="3961422" y="1845732"/>
            <a:ext cx="7194256" cy="4023360"/>
          </a:xfrm>
        </p:spPr>
        <p:txBody>
          <a:bodyPr/>
          <a:lstStyle/>
          <a:p>
            <a:pPr algn="just">
              <a:defRPr/>
            </a:pPr>
            <a:r>
              <a:rPr lang="en-US" sz="2000" b="0" i="1" u="none" strike="noStrike" cap="none" spc="0">
                <a:solidFill>
                  <a:schemeClr val="tx1">
                    <a:lumMod val="75000"/>
                    <a:lumOff val="25000"/>
                  </a:schemeClr>
                </a:solidFill>
                <a:latin typeface="Calibri Light"/>
                <a:ea typeface="+mn-ea"/>
                <a:cs typeface="+mn-cs"/>
              </a:rPr>
              <a:t>“Part of the problem is that each operating group is compensated in accordance with their respective country’s profit and this may conflict with transfer pricing prescriptions in the jurisdictions.”</a:t>
            </a:r>
          </a:p>
          <a:p>
            <a:pPr algn="just">
              <a:defRPr/>
            </a:pPr>
            <a:endParaRPr lang="en-US" sz="2000" i="1"/>
          </a:p>
          <a:p>
            <a:pPr algn="just">
              <a:defRPr/>
            </a:pPr>
            <a:r>
              <a:rPr lang="en-US" sz="2000" b="0" i="1" u="none" strike="noStrike" cap="none" spc="0">
                <a:solidFill>
                  <a:schemeClr val="tx1">
                    <a:lumMod val="75000"/>
                    <a:lumOff val="25000"/>
                  </a:schemeClr>
                </a:solidFill>
                <a:latin typeface="Calibri Light"/>
                <a:ea typeface="+mn-ea"/>
                <a:cs typeface="+mn-cs"/>
              </a:rPr>
              <a:t>“We’ve overcome the difficulties (in incentives and performance measurement) by the accounting methods used for management incentives, i.e. bonuses.  We run two sets of books; one for statutory accounting and one for management reporting.”</a:t>
            </a:r>
          </a:p>
          <a:p>
            <a:pPr algn="just">
              <a:defRPr/>
            </a:pPr>
            <a:endParaRPr lang="en-US" sz="2000" i="1"/>
          </a:p>
          <a:p>
            <a:pPr algn="just">
              <a:defRPr/>
            </a:pPr>
            <a:r>
              <a:rPr lang="en-US" sz="2000" b="0" i="1" u="none" strike="noStrike" cap="none" spc="0">
                <a:solidFill>
                  <a:schemeClr val="tx1">
                    <a:lumMod val="75000"/>
                    <a:lumOff val="25000"/>
                  </a:schemeClr>
                </a:solidFill>
                <a:latin typeface="Calibri Light"/>
                <a:ea typeface="+mn-ea"/>
                <a:cs typeface="+mn-cs"/>
              </a:rPr>
              <a:t>“It is difficult to measure the role of sales and manufacturing units while optimizing tax issues…. We have, for almost a year, been applying one system for operating measurement and dealing with ( tax) transfer pricing issues after.”</a:t>
            </a:r>
            <a:endParaRPr sz="2000" i="1"/>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6390E5FB-75F3-8C13-74AA-A3663371BF1E}" type="slidenum">
              <a:rPr lang="en-US"/>
              <a:t>26</a:t>
            </a:fld>
            <a:endParaRPr lang="en-US"/>
          </a:p>
        </p:txBody>
      </p:sp>
      <p:pic>
        <p:nvPicPr>
          <p:cNvPr id="8" name="Picture Placeholder 9"/>
          <p:cNvPicPr>
            <a:picLocks noGrp="1" noChangeAspect="1"/>
          </p:cNvPicPr>
          <p:nvPr/>
        </p:nvPicPr>
        <p:blipFill>
          <a:blip r:embed="rId2"/>
          <a:srcRect l="-8343" t="-1" r="11676" b="-20019"/>
          <a:stretch/>
        </p:blipFill>
        <p:spPr bwMode="auto">
          <a:xfrm>
            <a:off x="472834" y="2141899"/>
            <a:ext cx="3213349" cy="3431025"/>
          </a:xfrm>
          <a:prstGeom prst="rect">
            <a:avLst/>
          </a:prstGeom>
          <a:solidFill>
            <a:srgbClr val="F5F5F5"/>
          </a:solid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How about Intellectual Property?</a:t>
            </a:r>
          </a:p>
        </p:txBody>
      </p:sp>
      <p:sp>
        <p:nvSpPr>
          <p:cNvPr id="5" name="Content Placeholder 2"/>
          <p:cNvSpPr>
            <a:spLocks noGrp="1"/>
          </p:cNvSpPr>
          <p:nvPr>
            <p:ph idx="1"/>
          </p:nvPr>
        </p:nvSpPr>
        <p:spPr bwMode="auto">
          <a:xfrm>
            <a:off x="6276982" y="1845732"/>
            <a:ext cx="4878696" cy="4023360"/>
          </a:xfrm>
        </p:spPr>
        <p:txBody>
          <a:bodyPr vertOverflow="overflow" horzOverflow="clip" vert="horz" wrap="square" lIns="0" tIns="45720" rIns="0" bIns="45720" numCol="1" spcCol="0" rtlCol="0" fromWordArt="0" anchor="ctr" anchorCtr="0" forceAA="0" compatLnSpc="0">
            <a:normAutofit/>
          </a:bodyPr>
          <a:lstStyle/>
          <a:p>
            <a:pPr algn="just">
              <a:defRPr/>
            </a:pPr>
            <a:r>
              <a:rPr lang="en-US" sz="2000" b="0" i="0" u="none" strike="noStrike" cap="none" spc="0">
                <a:solidFill>
                  <a:schemeClr val="tx1">
                    <a:lumMod val="75000"/>
                    <a:lumOff val="25000"/>
                  </a:schemeClr>
                </a:solidFill>
                <a:latin typeface="Calibri Light"/>
                <a:ea typeface="+mn-ea"/>
                <a:cs typeface="+mn-cs"/>
              </a:rPr>
              <a:t>Business today is increasingly digital, services-based and driven by intangible assets, including rights to exploit intellectual property (IP), from patents to logos. These are easier than physical assets to shuffle from subsidiaries in high-tax countries to those in low-tax ones. In short, they make the old rules easier to game. </a:t>
            </a:r>
            <a:endParaRP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EB8098EE-D4CC-6D1C-D832-32C495C46840}" type="slidenum">
              <a:rPr lang="en-US"/>
              <a:t>27</a:t>
            </a:fld>
            <a:endParaRPr lang="en-US"/>
          </a:p>
        </p:txBody>
      </p:sp>
      <p:pic>
        <p:nvPicPr>
          <p:cNvPr id="8" name="Picture 7"/>
          <p:cNvPicPr>
            <a:picLocks noChangeAspect="1"/>
          </p:cNvPicPr>
          <p:nvPr/>
        </p:nvPicPr>
        <p:blipFill>
          <a:blip r:embed="rId2"/>
          <a:stretch/>
        </p:blipFill>
        <p:spPr bwMode="auto">
          <a:xfrm>
            <a:off x="1254230" y="3142284"/>
            <a:ext cx="4843354" cy="2726808"/>
          </a:xfrm>
          <a:prstGeom prst="rect">
            <a:avLst/>
          </a:prstGeom>
        </p:spPr>
      </p:pic>
      <p:pic>
        <p:nvPicPr>
          <p:cNvPr id="9" name="Picture 9"/>
          <p:cNvPicPr>
            <a:picLocks noChangeAspect="1"/>
          </p:cNvPicPr>
          <p:nvPr/>
        </p:nvPicPr>
        <p:blipFill>
          <a:blip r:embed="rId3"/>
          <a:stretch/>
        </p:blipFill>
        <p:spPr bwMode="auto">
          <a:xfrm>
            <a:off x="2621954" y="1845732"/>
            <a:ext cx="2128458" cy="10897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Transfer of Intangible Property</a:t>
            </a:r>
          </a:p>
        </p:txBody>
      </p:sp>
      <p:sp>
        <p:nvSpPr>
          <p:cNvPr id="5" name="Content Placeholder 2"/>
          <p:cNvSpPr>
            <a:spLocks noGrp="1"/>
          </p:cNvSpPr>
          <p:nvPr>
            <p:ph idx="1"/>
          </p:nvPr>
        </p:nvSpPr>
        <p:spPr bwMode="auto"/>
        <p:txBody>
          <a:bodyPr/>
          <a:lstStyle/>
          <a:p>
            <a:pPr>
              <a:defRPr/>
            </a:pPr>
            <a:endParaRPr/>
          </a:p>
          <a:p>
            <a:pPr>
              <a:buFont typeface="Arial"/>
              <a:buChar char="•"/>
              <a:defRPr/>
            </a:pPr>
            <a:r>
              <a:t> Increasingly important for many MNEs, in particular technology and pharmaceutical companies, is the transfer of intangible assets </a:t>
            </a:r>
          </a:p>
          <a:p>
            <a:pPr>
              <a:buFont typeface="Arial"/>
              <a:buChar char="•"/>
              <a:defRPr/>
            </a:pPr>
            <a:endParaRPr/>
          </a:p>
          <a:p>
            <a:pPr>
              <a:buFont typeface="Arial"/>
              <a:buChar char="•"/>
              <a:defRPr/>
            </a:pPr>
            <a:r>
              <a:t> Example of Intangible Property transferred to foreign subsidiaries</a:t>
            </a:r>
          </a:p>
          <a:p>
            <a:pPr lvl="1">
              <a:buFont typeface="Arial"/>
              <a:buChar char="•"/>
              <a:defRPr/>
            </a:pPr>
            <a:endParaRPr/>
          </a:p>
          <a:p>
            <a:pPr lvl="1">
              <a:buFont typeface="Arial"/>
              <a:buChar char="•"/>
              <a:defRPr/>
            </a:pPr>
            <a:r>
              <a:t>Patents, processes and designs</a:t>
            </a:r>
          </a:p>
          <a:p>
            <a:pPr lvl="1">
              <a:buFont typeface="Arial"/>
              <a:buChar char="•"/>
              <a:defRPr/>
            </a:pPr>
            <a:r>
              <a:t>Methods, programs, systems, procedures, surveys, forecasts, estimates, customer list, or technical data</a:t>
            </a:r>
          </a:p>
          <a:p>
            <a:pPr lvl="1">
              <a:buFont typeface="Arial"/>
              <a:buChar char="•"/>
              <a:defRPr/>
            </a:pPr>
            <a:r>
              <a:t>Copyrights</a:t>
            </a:r>
          </a:p>
          <a:p>
            <a:pPr lvl="1">
              <a:buFont typeface="Arial"/>
              <a:buChar char="•"/>
              <a:defRPr/>
            </a:pPr>
            <a:r>
              <a:t>Franchises, licenses, or contracts</a:t>
            </a:r>
          </a:p>
          <a:p>
            <a:pPr lvl="1">
              <a:buFont typeface="Arial"/>
              <a:buChar char="•"/>
              <a:defRPr/>
            </a:pPr>
            <a:r>
              <a:t>Trademarks, trade names, or brand names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AD302AFC-5032-DACD-C593-D50FC6517AB6}" type="slidenum">
              <a:rPr lang="en-US"/>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Where to locate the IP?</a:t>
            </a:r>
          </a:p>
        </p:txBody>
      </p:sp>
      <p:sp>
        <p:nvSpPr>
          <p:cNvPr id="5" name="Content Placeholder 2"/>
          <p:cNvSpPr>
            <a:spLocks noGrp="1"/>
          </p:cNvSpPr>
          <p:nvPr>
            <p:ph idx="1"/>
          </p:nvPr>
        </p:nvSpPr>
        <p:spPr bwMode="auto"/>
        <p:txBody>
          <a:bodyPr/>
          <a:lstStyle/>
          <a:p>
            <a:pPr>
              <a:defRPr/>
            </a:pPr>
            <a:endParaRPr/>
          </a:p>
          <a:p>
            <a:pPr>
              <a:buFont typeface="Arial"/>
              <a:buChar char="•"/>
              <a:defRPr/>
            </a:pPr>
            <a:r>
              <a:t> Intellectual property (IP) can be developed anywhere</a:t>
            </a:r>
          </a:p>
          <a:p>
            <a:pPr>
              <a:buFont typeface="Arial"/>
              <a:buChar char="•"/>
              <a:defRPr/>
            </a:pPr>
            <a:endParaRPr/>
          </a:p>
          <a:p>
            <a:pPr>
              <a:buFont typeface="Arial"/>
              <a:buChar char="•"/>
              <a:defRPr/>
            </a:pPr>
            <a:r>
              <a:t> Cost sharing agreements allocate ownership of IP to specific corporate entities</a:t>
            </a:r>
          </a:p>
          <a:p>
            <a:pPr>
              <a:buFont typeface="Arial"/>
              <a:buChar char="•"/>
              <a:defRPr/>
            </a:pPr>
            <a:endParaRPr/>
          </a:p>
          <a:p>
            <a:pPr>
              <a:buFont typeface="Arial"/>
              <a:buChar char="•"/>
              <a:defRPr/>
            </a:pPr>
            <a:r>
              <a:t> The corporate entity that owns the IP collects royalties from other corporate entities that use [sell] the IP</a:t>
            </a:r>
          </a:p>
          <a:p>
            <a:pPr>
              <a:buFont typeface="Arial"/>
              <a:buChar char="•"/>
              <a:defRPr/>
            </a:pPr>
            <a:endParaRPr/>
          </a:p>
          <a:p>
            <a:pPr>
              <a:buFont typeface="Arial"/>
              <a:buChar char="•"/>
              <a:defRPr/>
            </a:pPr>
            <a:r>
              <a:t> Tax on profits from the IP are taxed at the prevailing rates in the jurisdiction that owns the IP</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CAD114F7-9D09-0945-8E53-FA7D3433F3CC}" type="slidenum">
              <a:rPr lang="en-US"/>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Outline</a:t>
            </a:r>
          </a:p>
        </p:txBody>
      </p:sp>
      <p:sp>
        <p:nvSpPr>
          <p:cNvPr id="5" name="Content Placeholder 2"/>
          <p:cNvSpPr>
            <a:spLocks noGrp="1"/>
          </p:cNvSpPr>
          <p:nvPr>
            <p:ph idx="1"/>
          </p:nvPr>
        </p:nvSpPr>
        <p:spPr bwMode="auto"/>
        <p:txBody>
          <a:bodyPr/>
          <a:lstStyle/>
          <a:p>
            <a:pPr>
              <a:defRPr/>
            </a:pPr>
            <a:endParaRPr/>
          </a:p>
          <a:p>
            <a:pPr>
              <a:defRPr/>
            </a:pPr>
            <a:endParaRPr/>
          </a:p>
          <a:p>
            <a:pPr lvl="0">
              <a:buFont typeface="Courier New"/>
              <a:buChar char="o"/>
              <a:defRPr/>
            </a:pPr>
            <a:r>
              <a:t> International Taxation</a:t>
            </a:r>
          </a:p>
          <a:p>
            <a:pPr lvl="0">
              <a:buFont typeface="Courier New"/>
              <a:buChar char="o"/>
              <a:defRPr/>
            </a:pPr>
            <a:endParaRPr/>
          </a:p>
          <a:p>
            <a:pPr lvl="0">
              <a:buFont typeface="Courier New"/>
              <a:buChar char="o"/>
              <a:defRPr/>
            </a:pPr>
            <a:r>
              <a:t> Shifting Income via Transfer Prices</a:t>
            </a:r>
          </a:p>
          <a:p>
            <a:pPr lvl="0">
              <a:buFont typeface="Courier New"/>
              <a:buChar char="o"/>
              <a:defRPr/>
            </a:pPr>
            <a:endParaRPr/>
          </a:p>
          <a:p>
            <a:pPr lvl="0">
              <a:buFont typeface="Courier New"/>
              <a:buChar char="o"/>
              <a:defRPr/>
            </a:pPr>
            <a:r>
              <a:t> Transfer Pricing Methods for Tax Purposes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0A16A6BF-8C8B-071F-F739-2DD92B9B093C}" type="slidenum">
              <a:rPr lang="en-US"/>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dirty="0"/>
              <a:t>The "IP buy-in</a:t>
            </a:r>
            <a:r>
              <a:rPr lang="en-US" dirty="0"/>
              <a:t>"</a:t>
            </a:r>
            <a:endParaRPr dirty="0"/>
          </a:p>
        </p:txBody>
      </p:sp>
      <p:sp>
        <p:nvSpPr>
          <p:cNvPr id="5" name="Content Placeholder 2"/>
          <p:cNvSpPr>
            <a:spLocks noGrp="1"/>
          </p:cNvSpPr>
          <p:nvPr>
            <p:ph idx="1"/>
          </p:nvPr>
        </p:nvSpPr>
        <p:spPr bwMode="auto"/>
        <p:txBody>
          <a:bodyPr/>
          <a:lstStyle/>
          <a:p>
            <a:pPr>
              <a:buFont typeface="Arial"/>
              <a:buChar char="•"/>
              <a:defRPr/>
            </a:pPr>
            <a:r>
              <a:rPr dirty="0"/>
              <a:t> Companies can initially incorporate in those jurisdictions that provide beneficial tax benefits</a:t>
            </a:r>
          </a:p>
          <a:p>
            <a:pPr lvl="1">
              <a:buFont typeface="Arial"/>
              <a:buChar char="•"/>
              <a:defRPr/>
            </a:pPr>
            <a:r>
              <a:rPr dirty="0"/>
              <a:t>Usually expensive and not d</a:t>
            </a:r>
            <a:r>
              <a:rPr lang="en-US" dirty="0"/>
              <a:t>o</a:t>
            </a:r>
            <a:r>
              <a:rPr dirty="0"/>
              <a:t>ne until the company has proven technology</a:t>
            </a:r>
          </a:p>
          <a:p>
            <a:pPr lvl="0">
              <a:buFont typeface="Arial"/>
              <a:buChar char="•"/>
              <a:defRPr/>
            </a:pPr>
            <a:endParaRPr dirty="0"/>
          </a:p>
          <a:p>
            <a:pPr lvl="0">
              <a:buFont typeface="Arial"/>
              <a:buChar char="•"/>
              <a:defRPr/>
            </a:pPr>
            <a:r>
              <a:rPr dirty="0"/>
              <a:t> At some point, the company will "sell" its IP to a sub</a:t>
            </a:r>
            <a:r>
              <a:rPr lang="en-US" dirty="0"/>
              <a:t>sidiary</a:t>
            </a:r>
            <a:r>
              <a:rPr dirty="0"/>
              <a:t> to transfer ownership to a tax-favorable location - known as the "IP buy-in"</a:t>
            </a:r>
          </a:p>
          <a:p>
            <a:pPr lvl="0">
              <a:buFont typeface="Arial"/>
              <a:buChar char="•"/>
              <a:defRPr/>
            </a:pPr>
            <a:endParaRPr dirty="0"/>
          </a:p>
          <a:p>
            <a:pPr lvl="0">
              <a:buFont typeface="Arial"/>
              <a:buChar char="•"/>
              <a:defRPr/>
            </a:pPr>
            <a:r>
              <a:rPr dirty="0"/>
              <a:t> This creates a taxable event for the selling company, but moves the IP to a tax-favorable location for future profits</a:t>
            </a:r>
          </a:p>
          <a:p>
            <a:pPr lvl="0">
              <a:buFont typeface="Arial"/>
              <a:buChar char="•"/>
              <a:defRPr/>
            </a:pPr>
            <a:endParaRPr dirty="0"/>
          </a:p>
          <a:p>
            <a:pPr lvl="0">
              <a:buFont typeface="Arial"/>
              <a:buChar char="•"/>
              <a:defRPr/>
            </a:pPr>
            <a:r>
              <a:rPr dirty="0"/>
              <a:t> Since the value of IP generally increases over time, the earlier this is done, the better</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7DB4C7A0-B67D-0F05-D0E1-AEABECBC3C26}" type="slidenum">
              <a:rPr lang="en-US"/>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Takeaways</a:t>
            </a:r>
          </a:p>
        </p:txBody>
      </p:sp>
      <p:sp>
        <p:nvSpPr>
          <p:cNvPr id="5" name="Content Placeholder 2"/>
          <p:cNvSpPr>
            <a:spLocks noGrp="1"/>
          </p:cNvSpPr>
          <p:nvPr>
            <p:ph idx="1"/>
          </p:nvPr>
        </p:nvSpPr>
        <p:spPr bwMode="auto"/>
        <p:txBody>
          <a:bodyPr/>
          <a:lstStyle/>
          <a:p>
            <a:pPr>
              <a:buFont typeface="Arial"/>
              <a:buChar char="•"/>
              <a:defRPr/>
            </a:pPr>
            <a:endParaRPr dirty="0"/>
          </a:p>
          <a:p>
            <a:pPr>
              <a:buFont typeface="Arial"/>
              <a:buChar char="•"/>
              <a:defRPr/>
            </a:pPr>
            <a:endParaRPr dirty="0"/>
          </a:p>
          <a:p>
            <a:pPr>
              <a:buFont typeface="Arial"/>
              <a:buChar char="•"/>
              <a:defRPr/>
            </a:pPr>
            <a:r>
              <a:rPr dirty="0"/>
              <a:t> Transfer Pricing is Contentious</a:t>
            </a:r>
          </a:p>
          <a:p>
            <a:pPr lvl="1">
              <a:buFont typeface="Arial"/>
              <a:buChar char="•"/>
              <a:defRPr/>
            </a:pPr>
            <a:endParaRPr dirty="0"/>
          </a:p>
          <a:p>
            <a:pPr lvl="1">
              <a:buFont typeface="Arial"/>
              <a:buChar char="•"/>
              <a:defRPr/>
            </a:pPr>
            <a:r>
              <a:rPr dirty="0"/>
              <a:t>At the firm level: transfer prices affect performance evaluation and, hence, the rewards managers receive. Disputes between divisions are inevitable</a:t>
            </a:r>
            <a:r>
              <a:rPr lang="en-US" dirty="0"/>
              <a:t>.</a:t>
            </a:r>
            <a:endParaRPr dirty="0"/>
          </a:p>
          <a:p>
            <a:pPr lvl="1">
              <a:buFont typeface="Arial"/>
              <a:buChar char="•"/>
              <a:defRPr/>
            </a:pPr>
            <a:endParaRPr dirty="0"/>
          </a:p>
          <a:p>
            <a:pPr lvl="1">
              <a:buFont typeface="Arial"/>
              <a:buChar char="•"/>
              <a:defRPr/>
            </a:pPr>
            <a:r>
              <a:rPr dirty="0"/>
              <a:t> At the country level: every country believes it is being cheated by multinational companies through their transfer </a:t>
            </a:r>
            <a:r>
              <a:t>pricing policies</a:t>
            </a:r>
            <a:r>
              <a:rPr lang="en-US"/>
              <a:t>.</a:t>
            </a:r>
            <a:endParaRPr dirty="0"/>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CD872D7E-D606-80DC-336A-E2F4FB67974C}" type="slidenum">
              <a:rPr lang="en-US"/>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Takeaways</a:t>
            </a:r>
          </a:p>
        </p:txBody>
      </p:sp>
      <p:sp>
        <p:nvSpPr>
          <p:cNvPr id="5" name="Content Placeholder 2"/>
          <p:cNvSpPr>
            <a:spLocks noGrp="1"/>
          </p:cNvSpPr>
          <p:nvPr>
            <p:ph idx="1"/>
          </p:nvPr>
        </p:nvSpPr>
        <p:spPr bwMode="auto"/>
        <p:txBody>
          <a:bodyPr/>
          <a:lstStyle/>
          <a:p>
            <a:pPr>
              <a:buFont typeface="Arial"/>
              <a:buChar char="•"/>
              <a:defRPr/>
            </a:pPr>
            <a:r>
              <a:t> Example: GlaxoSmithKline (GSK)</a:t>
            </a:r>
          </a:p>
          <a:p>
            <a:pPr lvl="1">
              <a:buFont typeface="Arial"/>
              <a:buChar char="•"/>
              <a:defRPr/>
            </a:pPr>
            <a:endParaRPr/>
          </a:p>
          <a:p>
            <a:pPr lvl="1">
              <a:buFont typeface="Arial"/>
              <a:buChar char="•"/>
              <a:defRPr/>
            </a:pPr>
            <a:r>
              <a:t>In January 2004, the IRS files a $5.2 billion claim (including $2.5 billion in interest) over the transfer prices attributed to Zantac (ulcers), Zofran (nausea), Ceftin (antibiotic), etc.</a:t>
            </a:r>
          </a:p>
          <a:p>
            <a:pPr lvl="1">
              <a:buFont typeface="Arial"/>
              <a:buChar char="•"/>
              <a:defRPr/>
            </a:pPr>
            <a:r>
              <a:t> The R&amp;D had been undertaken in the U.K. The products were produces in the U.K. and shipped to the U.S. The drugs were then marketed and sold by the U.S. subsidiary.</a:t>
            </a:r>
          </a:p>
          <a:p>
            <a:pPr lvl="1">
              <a:buFont typeface="Arial"/>
              <a:buChar char="•"/>
              <a:defRPr/>
            </a:pPr>
            <a:r>
              <a:t> The price charged by GSK in the U.K. fr drugs exported to the U.S. included a charge for services related to the costs of R&amp;D</a:t>
            </a:r>
          </a:p>
          <a:p>
            <a:pPr lvl="1">
              <a:buFont typeface="Arial"/>
              <a:buChar char="•"/>
              <a:defRPr/>
            </a:pPr>
            <a:endParaRPr/>
          </a:p>
          <a:p>
            <a:pPr lvl="0">
              <a:buFont typeface="Arial"/>
              <a:buChar char="•"/>
              <a:defRPr/>
            </a:pPr>
            <a:r>
              <a:t> The IRS claimed that</a:t>
            </a:r>
          </a:p>
          <a:p>
            <a:pPr lvl="1">
              <a:buFont typeface="Arial"/>
              <a:buChar char="•"/>
              <a:defRPr/>
            </a:pPr>
            <a:endParaRPr/>
          </a:p>
          <a:p>
            <a:pPr lvl="1">
              <a:buFont typeface="Arial"/>
              <a:buChar char="•"/>
              <a:defRPr/>
            </a:pPr>
            <a:r>
              <a:t>The charges were excessive</a:t>
            </a:r>
          </a:p>
          <a:p>
            <a:pPr lvl="1">
              <a:buFont typeface="Arial"/>
              <a:buChar char="•"/>
              <a:defRPr/>
            </a:pPr>
            <a:r>
              <a:t>GSK ignored the contribution that heavy marketing and sales efforts in the U.S. made to the drugs' success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071CDC22-5542-62DA-0072-A056BD0E9FB8}" type="slidenum">
              <a:rPr lang="en-US"/>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Transfer Pricing for Tax Purposes</a:t>
            </a:r>
          </a:p>
        </p:txBody>
      </p:sp>
      <p:sp>
        <p:nvSpPr>
          <p:cNvPr id="5" name="Content Placeholder 2"/>
          <p:cNvSpPr>
            <a:spLocks noGrp="1"/>
          </p:cNvSpPr>
          <p:nvPr>
            <p:ph idx="1"/>
          </p:nvPr>
        </p:nvSpPr>
        <p:spPr bwMode="auto"/>
        <p:txBody>
          <a:bodyPr/>
          <a:lstStyle/>
          <a:p>
            <a:pPr>
              <a:defRPr/>
            </a:pPr>
            <a:endParaRPr/>
          </a:p>
          <a:p>
            <a:pPr>
              <a:buFont typeface="Arial"/>
              <a:buChar char="•"/>
              <a:defRPr/>
            </a:pPr>
            <a:endParaRPr/>
          </a:p>
          <a:p>
            <a:pPr>
              <a:buFont typeface="Arial"/>
              <a:buChar char="•"/>
              <a:defRPr/>
            </a:pPr>
            <a:r>
              <a:t> Why does it matter?</a:t>
            </a:r>
          </a:p>
          <a:p>
            <a:pPr>
              <a:buFont typeface="Arial"/>
              <a:buChar char="•"/>
              <a:defRPr/>
            </a:pPr>
            <a:endParaRPr/>
          </a:p>
          <a:p>
            <a:pPr>
              <a:buFont typeface="Arial"/>
              <a:buChar char="•"/>
              <a:defRPr/>
            </a:pPr>
            <a:r>
              <a:t> Transfer pricing not only determine how the pie (total profit) is divided among responsibility centers, it also changes the </a:t>
            </a:r>
            <a:r>
              <a:rPr b="1"/>
              <a:t>size of the pie</a:t>
            </a:r>
            <a:r>
              <a:rPr b="0"/>
              <a:t>.</a:t>
            </a:r>
          </a:p>
          <a:p>
            <a:pPr>
              <a:buFont typeface="Arial"/>
              <a:buChar char="•"/>
              <a:defRPr/>
            </a:pPr>
            <a:endParaRPr/>
          </a:p>
          <a:p>
            <a:pPr>
              <a:buFont typeface="Arial"/>
              <a:buChar char="•"/>
              <a:defRPr/>
            </a:pPr>
            <a:r>
              <a:t> Over a third of all global trade takes place </a:t>
            </a:r>
            <a:r>
              <a:rPr b="1"/>
              <a:t>within </a:t>
            </a:r>
            <a:r>
              <a:t>firms.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6C80852D-BE8B-0B20-FB9D-068B7D9AE7CF}" type="slidenum">
              <a:rPr lang="en-US"/>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GB"/>
              <a:t>International Taxation</a:t>
            </a:r>
            <a:endParaRPr lang="en-US"/>
          </a:p>
        </p:txBody>
      </p:sp>
      <p:sp>
        <p:nvSpPr>
          <p:cNvPr id="5" name="Content Placeholder 2"/>
          <p:cNvSpPr>
            <a:spLocks noGrp="1"/>
          </p:cNvSpPr>
          <p:nvPr>
            <p:ph idx="1"/>
          </p:nvPr>
        </p:nvSpPr>
        <p:spPr bwMode="auto"/>
        <p:txBody>
          <a:bodyPr/>
          <a:lstStyle/>
          <a:p>
            <a:pPr>
              <a:buFont typeface="Courier New"/>
              <a:buChar char="o"/>
              <a:defRPr/>
            </a:pPr>
            <a:endParaRPr lang="en-GB"/>
          </a:p>
          <a:p>
            <a:pPr marL="0" indent="0">
              <a:buNone/>
              <a:defRPr/>
            </a:pPr>
            <a:r>
              <a:rPr lang="en-GB"/>
              <a:t>  OECD Rules for Taxing Multinational Firms:</a:t>
            </a:r>
            <a:endParaRPr/>
          </a:p>
          <a:p>
            <a:pPr lvl="1">
              <a:buFont typeface="Arial"/>
              <a:buChar char="•"/>
              <a:defRPr/>
            </a:pPr>
            <a:endParaRPr lang="en-GB"/>
          </a:p>
          <a:p>
            <a:pPr lvl="1">
              <a:buFont typeface="Arial"/>
              <a:buChar char="•"/>
              <a:defRPr/>
            </a:pPr>
            <a:r>
              <a:rPr lang="en-GB"/>
              <a:t>Entity Principle: Income taxed in a particular country based on taxable income of local entity</a:t>
            </a:r>
          </a:p>
          <a:p>
            <a:pPr lvl="1">
              <a:buFont typeface="Arial"/>
              <a:buChar char="•"/>
              <a:defRPr/>
            </a:pPr>
            <a:r>
              <a:rPr lang="en-GB"/>
              <a:t>No consolidation</a:t>
            </a:r>
          </a:p>
          <a:p>
            <a:pPr lvl="0">
              <a:buFont typeface="Arial"/>
              <a:buChar char="•"/>
              <a:defRPr/>
            </a:pPr>
            <a:endParaRPr lang="en-GB"/>
          </a:p>
          <a:p>
            <a:pPr lvl="0">
              <a:buFont typeface="Arial"/>
              <a:buChar char="•"/>
              <a:defRPr/>
            </a:pPr>
            <a:r>
              <a:rPr lang="en-GB"/>
              <a:t> Common approach: </a:t>
            </a:r>
            <a:r>
              <a:rPr lang="en-GB" b="1"/>
              <a:t>Territorial Taxation</a:t>
            </a:r>
            <a:r>
              <a:rPr lang="en-GB"/>
              <a:t> (UK, Germany, Japan, ... and most OECD countries)</a:t>
            </a:r>
          </a:p>
          <a:p>
            <a:pPr lvl="0">
              <a:buFont typeface="Arial"/>
              <a:buChar char="•"/>
              <a:defRPr/>
            </a:pPr>
            <a:endParaRPr lang="en-GB"/>
          </a:p>
          <a:p>
            <a:pPr lvl="0">
              <a:buFont typeface="Arial"/>
              <a:buChar char="•"/>
              <a:defRPr/>
            </a:pPr>
            <a:r>
              <a:rPr lang="en-GB"/>
              <a:t> A few countries: </a:t>
            </a:r>
            <a:r>
              <a:rPr lang="en-GB" b="1"/>
              <a:t>Taxation of Worldwide Income</a:t>
            </a:r>
            <a:r>
              <a:rPr lang="en-GB"/>
              <a:t> (Mexico, South Korea ...)</a:t>
            </a:r>
          </a:p>
        </p:txBody>
      </p:sp>
      <p:sp>
        <p:nvSpPr>
          <p:cNvPr id="6" name="Footer Placeholder 3"/>
          <p:cNvSpPr>
            <a:spLocks noGrp="1"/>
          </p:cNvSpPr>
          <p:nvPr>
            <p:ph type="ftr" sz="quarter" idx="11"/>
          </p:nvPr>
        </p:nvSpPr>
        <p:spPr bwMode="auto"/>
        <p:txBody>
          <a:bodyPr/>
          <a:lstStyle/>
          <a:p>
            <a:pPr>
              <a:defRPr/>
            </a:pPr>
            <a:r>
              <a:rPr lang="en-GB"/>
              <a:t>© Mario Milone</a:t>
            </a:r>
            <a:endParaRPr lang="en-US"/>
          </a:p>
        </p:txBody>
      </p:sp>
      <p:sp>
        <p:nvSpPr>
          <p:cNvPr id="7" name="Slide Number Placeholder 4"/>
          <p:cNvSpPr>
            <a:spLocks noGrp="1"/>
          </p:cNvSpPr>
          <p:nvPr>
            <p:ph type="sldNum" sz="quarter" idx="12"/>
          </p:nvPr>
        </p:nvSpPr>
        <p:spPr bwMode="auto"/>
        <p:txBody>
          <a:bodyPr/>
          <a:lstStyle/>
          <a:p>
            <a:pPr>
              <a:defRPr/>
            </a:pPr>
            <a:fld id="{A6AF1B4E-90EC-4A51-B6E5-B702C054ECB0}"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Worldwide Corporate Tax Rates</a:t>
            </a:r>
          </a:p>
        </p:txBody>
      </p:sp>
      <p:sp>
        <p:nvSpPr>
          <p:cNvPr id="5" name="Footer Placeholder 4"/>
          <p:cNvSpPr>
            <a:spLocks noGrp="1"/>
          </p:cNvSpPr>
          <p:nvPr>
            <p:ph type="ftr" sz="quarter" idx="11"/>
          </p:nvPr>
        </p:nvSpPr>
        <p:spPr bwMode="auto"/>
        <p:txBody>
          <a:bodyPr/>
          <a:lstStyle/>
          <a:p>
            <a:pPr>
              <a:defRPr/>
            </a:pPr>
            <a:r>
              <a:rPr lang="en-GB"/>
              <a:t>© Mario Milone</a:t>
            </a:r>
            <a:endParaRPr lang="en-US"/>
          </a:p>
        </p:txBody>
      </p:sp>
      <p:sp>
        <p:nvSpPr>
          <p:cNvPr id="6" name="Slide Number Placeholder 5"/>
          <p:cNvSpPr>
            <a:spLocks noGrp="1"/>
          </p:cNvSpPr>
          <p:nvPr>
            <p:ph type="sldNum" sz="quarter" idx="12"/>
          </p:nvPr>
        </p:nvSpPr>
        <p:spPr bwMode="auto"/>
        <p:txBody>
          <a:bodyPr/>
          <a:lstStyle/>
          <a:p>
            <a:pPr>
              <a:defRPr/>
            </a:pPr>
            <a:fld id="{97B992F0-ADB6-017D-E99D-CF6914CD87FC}" type="slidenum">
              <a:rPr lang="en-US"/>
              <a:t>6</a:t>
            </a:fld>
            <a:endParaRPr lang="en-US"/>
          </a:p>
        </p:txBody>
      </p:sp>
      <p:sp>
        <p:nvSpPr>
          <p:cNvPr id="7" name="object 4"/>
          <p:cNvSpPr/>
          <p:nvPr/>
        </p:nvSpPr>
        <p:spPr bwMode="auto">
          <a:xfrm>
            <a:off x="2470978" y="1903774"/>
            <a:ext cx="7253211" cy="4279506"/>
          </a:xfrm>
          <a:prstGeom prst="rect">
            <a:avLst/>
          </a:prstGeom>
          <a:blipFill>
            <a:blip r:embed="rId2"/>
            <a:stretch/>
          </a:blipFill>
        </p:spPr>
        <p:txBody>
          <a:bodyPr wrap="square" lIns="0" tIns="0" rIns="0" bIns="0" rtlCol="0"/>
          <a:lstStyle/>
          <a:p>
            <a:pPr>
              <a:defRPr/>
            </a:pPr>
            <a:endParaRPr sz="21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Worldwide Corporate Tax Rates</a:t>
            </a:r>
            <a:endParaRPr/>
          </a:p>
        </p:txBody>
      </p:sp>
      <p:sp>
        <p:nvSpPr>
          <p:cNvPr id="5" name="Footer Placeholder 4"/>
          <p:cNvSpPr>
            <a:spLocks noGrp="1"/>
          </p:cNvSpPr>
          <p:nvPr>
            <p:ph type="ftr" sz="quarter" idx="11"/>
          </p:nvPr>
        </p:nvSpPr>
        <p:spPr bwMode="auto"/>
        <p:txBody>
          <a:bodyPr/>
          <a:lstStyle/>
          <a:p>
            <a:pPr>
              <a:defRPr/>
            </a:pPr>
            <a:r>
              <a:rPr lang="en-GB"/>
              <a:t>© Mario Milone</a:t>
            </a:r>
            <a:endParaRPr lang="en-US"/>
          </a:p>
        </p:txBody>
      </p:sp>
      <p:sp>
        <p:nvSpPr>
          <p:cNvPr id="6" name="Slide Number Placeholder 5"/>
          <p:cNvSpPr>
            <a:spLocks noGrp="1"/>
          </p:cNvSpPr>
          <p:nvPr>
            <p:ph type="sldNum" sz="quarter" idx="12"/>
          </p:nvPr>
        </p:nvSpPr>
        <p:spPr bwMode="auto"/>
        <p:txBody>
          <a:bodyPr/>
          <a:lstStyle/>
          <a:p>
            <a:pPr>
              <a:defRPr/>
            </a:pPr>
            <a:fld id="{80DB277B-1D01-8690-5256-FD720A8CD70D}" type="slidenum">
              <a:rPr lang="en-US"/>
              <a:t>7</a:t>
            </a:fld>
            <a:endParaRPr lang="en-US"/>
          </a:p>
        </p:txBody>
      </p:sp>
      <p:sp>
        <p:nvSpPr>
          <p:cNvPr id="7" name="object 7"/>
          <p:cNvSpPr/>
          <p:nvPr/>
        </p:nvSpPr>
        <p:spPr bwMode="auto">
          <a:xfrm>
            <a:off x="2893527" y="1913555"/>
            <a:ext cx="6408113" cy="4206238"/>
          </a:xfrm>
          <a:prstGeom prst="rect">
            <a:avLst/>
          </a:prstGeom>
          <a:blipFill>
            <a:blip r:embed="rId2"/>
            <a:stretch/>
          </a:blipFill>
        </p:spPr>
        <p:txBody>
          <a:bodyPr wrap="square" lIns="0" tIns="0" rIns="0" bIns="0" rtlCol="0"/>
          <a:lstStyle/>
          <a:p>
            <a:pPr>
              <a:defRPr/>
            </a:pPr>
            <a:endParaRPr sz="21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t>How about the US?</a:t>
            </a:r>
          </a:p>
        </p:txBody>
      </p:sp>
      <p:sp>
        <p:nvSpPr>
          <p:cNvPr id="5" name="Content Placeholder 2"/>
          <p:cNvSpPr>
            <a:spLocks noGrp="1"/>
          </p:cNvSpPr>
          <p:nvPr>
            <p:ph idx="1"/>
          </p:nvPr>
        </p:nvSpPr>
        <p:spPr bwMode="auto"/>
        <p:txBody>
          <a:bodyPr/>
          <a:lstStyle/>
          <a:p>
            <a:pPr>
              <a:buFont typeface="Arial"/>
              <a:buChar char="•"/>
              <a:defRPr/>
            </a:pPr>
            <a:r>
              <a:t> </a:t>
            </a:r>
            <a:r>
              <a:rPr b="1"/>
              <a:t>Old US tax system</a:t>
            </a:r>
            <a:endParaRPr/>
          </a:p>
          <a:p>
            <a:pPr lvl="1">
              <a:buFont typeface="Arial"/>
              <a:buChar char="•"/>
              <a:defRPr/>
            </a:pPr>
            <a:r>
              <a:t>Consider a U.S. multinational firm with operations in Ireland</a:t>
            </a: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endParaRPr/>
          </a:p>
          <a:p>
            <a:pPr lvl="1">
              <a:buFont typeface="Arial"/>
              <a:buChar char="•"/>
              <a:defRPr/>
            </a:pPr>
            <a:r>
              <a:t>Income is taxed when repatriated to the U.S.</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DF5E5C64-A47B-E554-0231-9A69099F11B8}" type="slidenum">
              <a:rPr lang="en-US"/>
              <a:t>8</a:t>
            </a:fld>
            <a:endParaRPr lang="en-US"/>
          </a:p>
        </p:txBody>
      </p:sp>
      <p:sp>
        <p:nvSpPr>
          <p:cNvPr id="8" name="object 3"/>
          <p:cNvSpPr/>
          <p:nvPr/>
        </p:nvSpPr>
        <p:spPr bwMode="auto">
          <a:xfrm>
            <a:off x="2756133" y="2499408"/>
            <a:ext cx="5803605" cy="2859265"/>
          </a:xfrm>
          <a:prstGeom prst="rect">
            <a:avLst/>
          </a:prstGeom>
          <a:blipFill>
            <a:blip r:embed="rId2"/>
            <a:stretch/>
          </a:blipFill>
        </p:spPr>
        <p:txBody>
          <a:bodyPr wrap="square" lIns="0" tIns="0" rIns="0" bIns="0" rtlCol="0"/>
          <a:lstStyle/>
          <a:p>
            <a:pPr>
              <a:defRPr/>
            </a:pPr>
            <a:endParaRPr sz="2150"/>
          </a:p>
        </p:txBody>
      </p:sp>
      <p:sp>
        <p:nvSpPr>
          <p:cNvPr id="9" name="object 5"/>
          <p:cNvSpPr/>
          <p:nvPr/>
        </p:nvSpPr>
        <p:spPr bwMode="auto">
          <a:xfrm>
            <a:off x="3615101" y="3242609"/>
            <a:ext cx="398059" cy="250444"/>
          </a:xfrm>
          <a:prstGeom prst="rect">
            <a:avLst/>
          </a:prstGeom>
          <a:blipFill>
            <a:blip r:embed="rId3"/>
            <a:stretch/>
          </a:blipFill>
        </p:spPr>
        <p:txBody>
          <a:bodyPr wrap="square" lIns="0" tIns="0" rIns="0" bIns="0" rtlCol="0"/>
          <a:lstStyle/>
          <a:p>
            <a:pPr>
              <a:defRPr/>
            </a:pPr>
            <a:endParaRPr sz="2150"/>
          </a:p>
        </p:txBody>
      </p:sp>
      <p:sp>
        <p:nvSpPr>
          <p:cNvPr id="10" name="object 6"/>
          <p:cNvSpPr/>
          <p:nvPr/>
        </p:nvSpPr>
        <p:spPr bwMode="auto">
          <a:xfrm>
            <a:off x="5136063" y="2996745"/>
            <a:ext cx="408285" cy="257727"/>
          </a:xfrm>
          <a:prstGeom prst="rect">
            <a:avLst/>
          </a:prstGeom>
          <a:blipFill>
            <a:blip r:embed="rId4"/>
            <a:stretch/>
          </a:blipFill>
        </p:spPr>
        <p:txBody>
          <a:bodyPr wrap="square" lIns="0" tIns="0" rIns="0" bIns="0" rtlCol="0"/>
          <a:lstStyle/>
          <a:p>
            <a:pPr>
              <a:defRPr/>
            </a:pPr>
            <a:endParaRPr sz="2150"/>
          </a:p>
        </p:txBody>
      </p:sp>
      <p:sp>
        <p:nvSpPr>
          <p:cNvPr id="11" name="object 9"/>
          <p:cNvSpPr/>
          <p:nvPr/>
        </p:nvSpPr>
        <p:spPr bwMode="auto">
          <a:xfrm>
            <a:off x="4038917" y="3125608"/>
            <a:ext cx="1123096" cy="413362"/>
          </a:xfrm>
          <a:prstGeom prst="rect">
            <a:avLst/>
          </a:prstGeom>
          <a:blipFill>
            <a:blip r:embed="rId5"/>
            <a:stretch/>
          </a:blipFill>
        </p:spPr>
        <p:txBody>
          <a:bodyPr wrap="square" lIns="0" tIns="0" rIns="0" bIns="0" rtlCol="0"/>
          <a:lstStyle/>
          <a:p>
            <a:pPr>
              <a:defRPr/>
            </a:pPr>
            <a:endParaRPr sz="21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lvl1pPr marL="0">
              <a:defRPr/>
            </a:lvl1pPr>
          </a:lstStyle>
          <a:p>
            <a:pPr>
              <a:defRPr/>
            </a:pPr>
            <a:r>
              <a:rPr lang="en-US" sz="4800" b="0" i="0" u="none" strike="noStrike" cap="none" spc="-49">
                <a:solidFill>
                  <a:schemeClr val="tx1">
                    <a:lumMod val="75000"/>
                    <a:lumOff val="25000"/>
                  </a:schemeClr>
                </a:solidFill>
                <a:latin typeface="+mj-lt"/>
                <a:ea typeface="+mj-ea"/>
                <a:cs typeface="+mj-cs"/>
              </a:rPr>
              <a:t>How about the US?</a:t>
            </a:r>
            <a:endParaRPr/>
          </a:p>
        </p:txBody>
      </p:sp>
      <p:sp>
        <p:nvSpPr>
          <p:cNvPr id="5" name="Content Placeholder 2"/>
          <p:cNvSpPr>
            <a:spLocks noGrp="1"/>
          </p:cNvSpPr>
          <p:nvPr>
            <p:ph idx="1"/>
          </p:nvPr>
        </p:nvSpPr>
        <p:spPr bwMode="auto"/>
        <p:txBody>
          <a:bodyPr/>
          <a:lstStyle/>
          <a:p>
            <a:pPr>
              <a:buFont typeface="Arial"/>
              <a:buChar char="•"/>
              <a:defRPr/>
            </a:pPr>
            <a:r>
              <a:t> </a:t>
            </a:r>
            <a:r>
              <a:rPr lang="en-US" sz="2000" b="0" i="0" u="none" strike="noStrike" cap="none" spc="0">
                <a:solidFill>
                  <a:schemeClr val="tx1">
                    <a:lumMod val="75000"/>
                    <a:lumOff val="25000"/>
                  </a:schemeClr>
                </a:solidFill>
                <a:latin typeface="Calibri Light"/>
                <a:ea typeface="+mn-ea"/>
                <a:cs typeface="+mn-cs"/>
              </a:rPr>
              <a:t> </a:t>
            </a:r>
            <a:r>
              <a:rPr lang="en-US" sz="2000" b="1" i="0" u="none" strike="noStrike" cap="none" spc="0">
                <a:solidFill>
                  <a:schemeClr val="tx1">
                    <a:lumMod val="75000"/>
                    <a:lumOff val="25000"/>
                  </a:schemeClr>
                </a:solidFill>
                <a:latin typeface="Calibri Light"/>
                <a:ea typeface="+mn-ea"/>
                <a:cs typeface="+mn-cs"/>
              </a:rPr>
              <a:t>Old US tax system</a:t>
            </a:r>
          </a:p>
          <a:p>
            <a:pPr lvl="1">
              <a:buFont typeface="Arial"/>
              <a:buChar char="•"/>
              <a:defRPr/>
            </a:pPr>
            <a:endParaRPr/>
          </a:p>
          <a:p>
            <a:pPr lvl="1">
              <a:buFont typeface="Arial"/>
              <a:buChar char="•"/>
              <a:defRPr/>
            </a:pPr>
            <a:r>
              <a:rPr lang="en-US"/>
              <a:t>If dividend</a:t>
            </a:r>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endParaRPr lang="en-US"/>
          </a:p>
          <a:p>
            <a:pPr lvl="1">
              <a:buFont typeface="Arial"/>
              <a:buChar char="•"/>
              <a:defRPr/>
            </a:pPr>
            <a:r>
              <a:rPr lang="en-US"/>
              <a:t>Total Tax Paid = $35</a:t>
            </a:r>
          </a:p>
        </p:txBody>
      </p:sp>
      <p:sp>
        <p:nvSpPr>
          <p:cNvPr id="6" name="Footer Placeholder 4"/>
          <p:cNvSpPr>
            <a:spLocks noGrp="1"/>
          </p:cNvSpPr>
          <p:nvPr>
            <p:ph type="ftr" sz="quarter" idx="11"/>
          </p:nvPr>
        </p:nvSpPr>
        <p:spPr bwMode="auto"/>
        <p:txBody>
          <a:bodyPr/>
          <a:lstStyle/>
          <a:p>
            <a:pPr>
              <a:defRPr/>
            </a:pPr>
            <a:r>
              <a:rPr lang="en-GB"/>
              <a:t>© Mario Milone</a:t>
            </a:r>
            <a:endParaRPr lang="en-US"/>
          </a:p>
        </p:txBody>
      </p:sp>
      <p:sp>
        <p:nvSpPr>
          <p:cNvPr id="7" name="Slide Number Placeholder 5"/>
          <p:cNvSpPr>
            <a:spLocks noGrp="1"/>
          </p:cNvSpPr>
          <p:nvPr>
            <p:ph type="sldNum" sz="quarter" idx="12"/>
          </p:nvPr>
        </p:nvSpPr>
        <p:spPr bwMode="auto"/>
        <p:txBody>
          <a:bodyPr/>
          <a:lstStyle/>
          <a:p>
            <a:pPr>
              <a:defRPr/>
            </a:pPr>
            <a:fld id="{AFED4910-EC70-2AB2-20DC-6DDFF5795D23}" type="slidenum">
              <a:rPr lang="en-US"/>
              <a:t>9</a:t>
            </a:fld>
            <a:endParaRPr lang="en-US"/>
          </a:p>
        </p:txBody>
      </p:sp>
      <p:graphicFrame>
        <p:nvGraphicFramePr>
          <p:cNvPr id="8" name="Table 7"/>
          <p:cNvGraphicFramePr>
            <a:graphicFrameLocks/>
          </p:cNvGraphicFramePr>
          <p:nvPr/>
        </p:nvGraphicFramePr>
        <p:xfrm>
          <a:off x="2056129" y="2963838"/>
          <a:ext cx="8127996" cy="2194560"/>
        </p:xfrm>
        <a:graphic>
          <a:graphicData uri="http://schemas.openxmlformats.org/drawingml/2006/table">
            <a:tbl>
              <a:tblPr firstRow="1" bandRow="1">
                <a:tableStyleId>{7B1142E1-7901-9AE6-6DE5-AE941EEC96F4}</a:tableStyleId>
              </a:tblPr>
              <a:tblGrid>
                <a:gridCol w="2031999">
                  <a:extLst>
                    <a:ext uri="{9D8B030D-6E8A-4147-A177-3AD203B41FA5}">
                      <a16:colId xmlns:a16="http://schemas.microsoft.com/office/drawing/2014/main" val="20000"/>
                    </a:ext>
                  </a:extLst>
                </a:gridCol>
                <a:gridCol w="2031999">
                  <a:extLst>
                    <a:ext uri="{9D8B030D-6E8A-4147-A177-3AD203B41FA5}">
                      <a16:colId xmlns:a16="http://schemas.microsoft.com/office/drawing/2014/main" val="20001"/>
                    </a:ext>
                  </a:extLst>
                </a:gridCol>
                <a:gridCol w="2031999">
                  <a:extLst>
                    <a:ext uri="{9D8B030D-6E8A-4147-A177-3AD203B41FA5}">
                      <a16:colId xmlns:a16="http://schemas.microsoft.com/office/drawing/2014/main" val="20002"/>
                    </a:ext>
                  </a:extLst>
                </a:gridCol>
                <a:gridCol w="2031999">
                  <a:extLst>
                    <a:ext uri="{9D8B030D-6E8A-4147-A177-3AD203B41FA5}">
                      <a16:colId xmlns:a16="http://schemas.microsoft.com/office/drawing/2014/main" val="20003"/>
                    </a:ext>
                  </a:extLst>
                </a:gridCol>
              </a:tblGrid>
              <a:tr h="365759">
                <a:tc gridSpan="2">
                  <a:txBody>
                    <a:bodyPr/>
                    <a:lstStyle/>
                    <a:p>
                      <a:pPr algn="ctr">
                        <a:defRPr/>
                      </a:pPr>
                      <a:r>
                        <a:t>2015 U.S. Tax Due</a:t>
                      </a:r>
                    </a:p>
                  </a:txBody>
                  <a:tcPr/>
                </a:tc>
                <a:tc hMerge="1">
                  <a:txBody>
                    <a:bodyPr/>
                    <a:lstStyle/>
                    <a:p>
                      <a:endParaRPr/>
                    </a:p>
                  </a:txBody>
                  <a:tcPr/>
                </a:tc>
                <a:tc gridSpan="2">
                  <a:txBody>
                    <a:bodyPr/>
                    <a:lstStyle/>
                    <a:p>
                      <a:pPr algn="ctr">
                        <a:defRPr/>
                      </a:pPr>
                      <a:r>
                        <a:t>2015 Irish Tax Due</a:t>
                      </a:r>
                    </a:p>
                  </a:txBody>
                  <a:tcPr/>
                </a:tc>
                <a:tc hMerge="1">
                  <a:txBody>
                    <a:bodyPr/>
                    <a:lstStyle/>
                    <a:p>
                      <a:endParaRPr/>
                    </a:p>
                  </a:txBody>
                  <a:tcPr/>
                </a:tc>
                <a:extLst>
                  <a:ext uri="{0D108BD9-81ED-4DB2-BD59-A6C34878D82A}">
                    <a16:rowId xmlns:a16="http://schemas.microsoft.com/office/drawing/2014/main" val="10000"/>
                  </a:ext>
                </a:extLst>
              </a:tr>
              <a:tr h="365759">
                <a:tc>
                  <a:txBody>
                    <a:bodyPr/>
                    <a:lstStyle/>
                    <a:p>
                      <a:pPr>
                        <a:defRPr/>
                      </a:pPr>
                      <a:r>
                        <a:t>Income</a:t>
                      </a:r>
                    </a:p>
                  </a:txBody>
                  <a:tcPr/>
                </a:tc>
                <a:tc>
                  <a:txBody>
                    <a:bodyPr/>
                    <a:lstStyle/>
                    <a:p>
                      <a:pPr algn="r">
                        <a:defRPr/>
                      </a:pPr>
                      <a:r>
                        <a:t>$100</a:t>
                      </a:r>
                    </a:p>
                  </a:txBody>
                  <a:tcPr/>
                </a:tc>
                <a:tc>
                  <a:txBody>
                    <a:bodyPr/>
                    <a:lstStyle/>
                    <a:p>
                      <a:pPr>
                        <a:defRPr/>
                      </a:pPr>
                      <a:r>
                        <a:t>Income</a:t>
                      </a:r>
                    </a:p>
                  </a:txBody>
                  <a:tcPr/>
                </a:tc>
                <a:tc>
                  <a:txBody>
                    <a:bodyPr/>
                    <a:lstStyle/>
                    <a:p>
                      <a:pPr algn="r">
                        <a:defRPr/>
                      </a:pPr>
                      <a:r>
                        <a:t>$100</a:t>
                      </a:r>
                    </a:p>
                  </a:txBody>
                  <a:tcPr/>
                </a:tc>
                <a:extLst>
                  <a:ext uri="{0D108BD9-81ED-4DB2-BD59-A6C34878D82A}">
                    <a16:rowId xmlns:a16="http://schemas.microsoft.com/office/drawing/2014/main" val="10001"/>
                  </a:ext>
                </a:extLst>
              </a:tr>
              <a:tr h="365759">
                <a:tc>
                  <a:txBody>
                    <a:bodyPr/>
                    <a:lstStyle/>
                    <a:p>
                      <a:pPr>
                        <a:defRPr/>
                      </a:pPr>
                      <a:r>
                        <a:t>Tax Rate</a:t>
                      </a:r>
                    </a:p>
                  </a:txBody>
                  <a:tcPr/>
                </a:tc>
                <a:tc>
                  <a:txBody>
                    <a:bodyPr/>
                    <a:lstStyle/>
                    <a:p>
                      <a:pPr algn="r">
                        <a:defRPr/>
                      </a:pPr>
                      <a:r>
                        <a:t>35%</a:t>
                      </a:r>
                    </a:p>
                  </a:txBody>
                  <a:tcPr/>
                </a:tc>
                <a:tc>
                  <a:txBody>
                    <a:bodyPr/>
                    <a:lstStyle/>
                    <a:p>
                      <a:pPr>
                        <a:defRPr/>
                      </a:pPr>
                      <a:r>
                        <a:t>Tax Rate</a:t>
                      </a:r>
                    </a:p>
                  </a:txBody>
                  <a:tcPr/>
                </a:tc>
                <a:tc>
                  <a:txBody>
                    <a:bodyPr/>
                    <a:lstStyle/>
                    <a:p>
                      <a:pPr algn="r">
                        <a:defRPr/>
                      </a:pPr>
                      <a:r>
                        <a:t>15%</a:t>
                      </a:r>
                    </a:p>
                  </a:txBody>
                  <a:tcPr/>
                </a:tc>
                <a:extLst>
                  <a:ext uri="{0D108BD9-81ED-4DB2-BD59-A6C34878D82A}">
                    <a16:rowId xmlns:a16="http://schemas.microsoft.com/office/drawing/2014/main" val="10002"/>
                  </a:ext>
                </a:extLst>
              </a:tr>
              <a:tr h="365759">
                <a:tc>
                  <a:txBody>
                    <a:bodyPr/>
                    <a:lstStyle/>
                    <a:p>
                      <a:pPr>
                        <a:defRPr/>
                      </a:pPr>
                      <a:r>
                        <a:t>US tax w/o credit</a:t>
                      </a:r>
                    </a:p>
                  </a:txBody>
                  <a:tcPr/>
                </a:tc>
                <a:tc>
                  <a:txBody>
                    <a:bodyPr/>
                    <a:lstStyle/>
                    <a:p>
                      <a:pPr algn="r">
                        <a:defRPr/>
                      </a:pPr>
                      <a:r>
                        <a:t>$35</a:t>
                      </a:r>
                    </a:p>
                  </a:txBody>
                  <a:tcPr/>
                </a:tc>
                <a:tc>
                  <a:txBody>
                    <a:bodyPr/>
                    <a:lstStyle/>
                    <a:p>
                      <a:pPr>
                        <a:defRPr/>
                      </a:pPr>
                      <a:r>
                        <a:t>Tax Due</a:t>
                      </a:r>
                    </a:p>
                  </a:txBody>
                  <a:tcPr/>
                </a:tc>
                <a:tc>
                  <a:txBody>
                    <a:bodyPr/>
                    <a:lstStyle/>
                    <a:p>
                      <a:pPr algn="r">
                        <a:defRPr/>
                      </a:pPr>
                      <a:r>
                        <a:t>$15</a:t>
                      </a:r>
                    </a:p>
                  </a:txBody>
                  <a:tcPr/>
                </a:tc>
                <a:extLst>
                  <a:ext uri="{0D108BD9-81ED-4DB2-BD59-A6C34878D82A}">
                    <a16:rowId xmlns:a16="http://schemas.microsoft.com/office/drawing/2014/main" val="10003"/>
                  </a:ext>
                </a:extLst>
              </a:tr>
              <a:tr h="365759">
                <a:tc>
                  <a:txBody>
                    <a:bodyPr/>
                    <a:lstStyle/>
                    <a:p>
                      <a:pPr>
                        <a:defRPr/>
                      </a:pPr>
                      <a:r>
                        <a:t>(Foreign Tax)</a:t>
                      </a:r>
                    </a:p>
                  </a:txBody>
                  <a:tcPr/>
                </a:tc>
                <a:tc>
                  <a:txBody>
                    <a:bodyPr/>
                    <a:lstStyle/>
                    <a:p>
                      <a:pPr algn="r">
                        <a:defRPr/>
                      </a:pPr>
                      <a:r>
                        <a:t>($15)</a:t>
                      </a:r>
                    </a:p>
                  </a:txBody>
                  <a:tcPr/>
                </a:tc>
                <a:tc>
                  <a:txBody>
                    <a:bodyPr/>
                    <a:lstStyle/>
                    <a:p>
                      <a:pPr>
                        <a:defRPr/>
                      </a:pPr>
                      <a:endParaRPr/>
                    </a:p>
                  </a:txBody>
                  <a:tcPr/>
                </a:tc>
                <a:tc>
                  <a:txBody>
                    <a:bodyPr/>
                    <a:lstStyle/>
                    <a:p>
                      <a:pPr>
                        <a:defRPr/>
                      </a:pPr>
                      <a:endParaRPr/>
                    </a:p>
                  </a:txBody>
                  <a:tcPr/>
                </a:tc>
                <a:extLst>
                  <a:ext uri="{0D108BD9-81ED-4DB2-BD59-A6C34878D82A}">
                    <a16:rowId xmlns:a16="http://schemas.microsoft.com/office/drawing/2014/main" val="10004"/>
                  </a:ext>
                </a:extLst>
              </a:tr>
              <a:tr h="365759">
                <a:tc>
                  <a:txBody>
                    <a:bodyPr/>
                    <a:lstStyle/>
                    <a:p>
                      <a:pPr>
                        <a:defRPr/>
                      </a:pPr>
                      <a:r>
                        <a:t>Tax Due</a:t>
                      </a:r>
                    </a:p>
                  </a:txBody>
                  <a:tcPr/>
                </a:tc>
                <a:tc>
                  <a:txBody>
                    <a:bodyPr/>
                    <a:lstStyle/>
                    <a:p>
                      <a:pPr algn="r">
                        <a:defRPr/>
                      </a:pPr>
                      <a:r>
                        <a:t>$20</a:t>
                      </a:r>
                    </a:p>
                  </a:txBody>
                  <a:tcPr/>
                </a:tc>
                <a:tc>
                  <a:txBody>
                    <a:bodyPr/>
                    <a:lstStyle/>
                    <a:p>
                      <a:pPr>
                        <a:defRPr/>
                      </a:pPr>
                      <a:endParaRPr/>
                    </a:p>
                  </a:txBody>
                  <a:tcPr/>
                </a:tc>
                <a:tc>
                  <a:txBody>
                    <a:bodyPr/>
                    <a:lstStyle/>
                    <a:p>
                      <a:pPr>
                        <a:defRPr/>
                      </a:pPr>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trategicCostManagement">
      <a:majorFont>
        <a:latin typeface="Calibri Light"/>
        <a:ea typeface="Arial"/>
        <a:cs typeface="Arial"/>
      </a:majorFont>
      <a:minorFont>
        <a:latin typeface="Calibri Light"/>
        <a:ea typeface="Arial"/>
        <a:cs typeface="Arial"/>
      </a:minorFont>
    </a:fontScheme>
    <a:fmtScheme name="Retrospect">
      <a:fillStyleLst>
        <a:solidFill>
          <a:schemeClr val="phClr"/>
        </a:solidFill>
        <a:gradFill>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gradFill>
        <a:gradFill>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0000"/>
            <a:shade val="97000"/>
            <a:satMod val="130000"/>
          </a:schemeClr>
        </a:solidFill>
        <a:gradFill>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0</TotalTime>
  <Words>1984</Words>
  <Application>Microsoft Office PowerPoint</Application>
  <DocSecurity>0</DocSecurity>
  <PresentationFormat>Widescreen</PresentationFormat>
  <Paragraphs>443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Courier New</vt:lpstr>
      <vt:lpstr>Retrospect</vt:lpstr>
      <vt:lpstr>Strategic Cost Management &amp; New Technologies</vt:lpstr>
      <vt:lpstr>Session 10 Transfer Pricing</vt:lpstr>
      <vt:lpstr>Outline</vt:lpstr>
      <vt:lpstr>Transfer Pricing for Tax Purposes</vt:lpstr>
      <vt:lpstr>International Taxation</vt:lpstr>
      <vt:lpstr>Worldwide Corporate Tax Rates</vt:lpstr>
      <vt:lpstr>Worldwide Corporate Tax Rates</vt:lpstr>
      <vt:lpstr>How about the US?</vt:lpstr>
      <vt:lpstr>How about the US?</vt:lpstr>
      <vt:lpstr>How about the US?</vt:lpstr>
      <vt:lpstr>Offshore Corporate Earnings</vt:lpstr>
      <vt:lpstr>Offshore Corporate Earnings</vt:lpstr>
      <vt:lpstr>Tax Cuts and Job Act of 2018</vt:lpstr>
      <vt:lpstr>How about the US?</vt:lpstr>
      <vt:lpstr>How about the US?</vt:lpstr>
      <vt:lpstr>Shifting Income via Transfer Prices</vt:lpstr>
      <vt:lpstr>Example</vt:lpstr>
      <vt:lpstr>Example</vt:lpstr>
      <vt:lpstr>Example</vt:lpstr>
      <vt:lpstr>What is Admissible for Tax Reporting?</vt:lpstr>
      <vt:lpstr>What is Admissible for Tax Reporting?</vt:lpstr>
      <vt:lpstr>Comparable Uncontrolled Price (CUP)</vt:lpstr>
      <vt:lpstr>Comparable Uncontrolled Price (CUP)</vt:lpstr>
      <vt:lpstr>Comparable Profit Method (CPM)</vt:lpstr>
      <vt:lpstr>How many books?</vt:lpstr>
      <vt:lpstr>E&amp;Y Survey in 2000</vt:lpstr>
      <vt:lpstr>How about Intellectual Property?</vt:lpstr>
      <vt:lpstr>Transfer of Intangible Property</vt:lpstr>
      <vt:lpstr>Where to locate the IP?</vt:lpstr>
      <vt:lpstr>The "IP buy-in"</vt:lpstr>
      <vt:lpstr>Takeaways</vt:lpstr>
      <vt:lpstr>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12</cp:revision>
  <dcterms:created xsi:type="dcterms:W3CDTF">2020-03-15T23:52:47Z</dcterms:created>
  <dcterms:modified xsi:type="dcterms:W3CDTF">2020-06-04T15:28:37Z</dcterms:modified>
  <cp:category/>
  <dc:identifier/>
  <cp:contentStatus/>
  <dc:language/>
  <cp:version/>
</cp:coreProperties>
</file>