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7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3" r:id="rId6"/>
    <p:sldId id="284" r:id="rId7"/>
    <p:sldId id="285" r:id="rId8"/>
    <p:sldId id="274" r:id="rId9"/>
    <p:sldId id="282" r:id="rId10"/>
    <p:sldId id="286" r:id="rId11"/>
    <p:sldId id="275" r:id="rId12"/>
    <p:sldId id="287" r:id="rId13"/>
    <p:sldId id="288" r:id="rId14"/>
    <p:sldId id="289" r:id="rId15"/>
    <p:sldId id="290" r:id="rId16"/>
    <p:sldId id="276" r:id="rId17"/>
    <p:sldId id="292" r:id="rId18"/>
    <p:sldId id="291" r:id="rId19"/>
    <p:sldId id="277" r:id="rId20"/>
    <p:sldId id="295" r:id="rId21"/>
    <p:sldId id="294" r:id="rId22"/>
    <p:sldId id="278" r:id="rId23"/>
    <p:sldId id="296" r:id="rId24"/>
    <p:sldId id="297" r:id="rId25"/>
    <p:sldId id="279" r:id="rId26"/>
    <p:sldId id="280" r:id="rId27"/>
    <p:sldId id="281" r:id="rId28"/>
    <p:sldId id="29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67463" autoAdjust="0"/>
  </p:normalViewPr>
  <p:slideViewPr>
    <p:cSldViewPr snapToGrid="0">
      <p:cViewPr varScale="1">
        <p:scale>
          <a:sx n="65" d="100"/>
          <a:sy n="65" d="100"/>
        </p:scale>
        <p:origin x="5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Mario Milone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2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9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8EE73F0-654C-479B-9622-1457B998B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6442348"/>
            <a:ext cx="1496947" cy="3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6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2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7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6E69874-30AC-47E3-8FF0-E023803E8F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6442348"/>
            <a:ext cx="1496947" cy="3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2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5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EE181664-331C-4391-A22B-D1478B786C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6442348"/>
            <a:ext cx="1496947" cy="3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7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78D3C7A2-B182-46F5-B9C7-31AC207358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6442348"/>
            <a:ext cx="1496947" cy="3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672591FF-EF0B-4EEB-84A4-928813C03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1E02863-2D95-4B14-9F23-605D38C5D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96000" y="0"/>
            <a:ext cx="610222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5666" y="1204693"/>
            <a:ext cx="4688075" cy="3374422"/>
          </a:xfrm>
        </p:spPr>
        <p:txBody>
          <a:bodyPr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  <a:cs typeface="Segoe UI" panose="020B0502040204020203" pitchFamily="34" charset="0"/>
              </a:rPr>
              <a:t>Precision</a:t>
            </a:r>
            <a:br>
              <a:rPr lang="en-US" sz="6100" dirty="0">
                <a:solidFill>
                  <a:srgbClr val="FFFFFF"/>
                </a:solidFill>
                <a:cs typeface="Segoe UI" panose="020B0502040204020203" pitchFamily="34" charset="0"/>
              </a:rPr>
            </a:br>
            <a:r>
              <a:rPr lang="en-US" sz="6100" dirty="0">
                <a:solidFill>
                  <a:srgbClr val="FFFFFF"/>
                </a:solidFill>
                <a:cs typeface="Segoe UI" panose="020B0502040204020203" pitchFamily="34" charset="0"/>
              </a:rPr>
              <a:t>Worldwide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5666" y="4709623"/>
            <a:ext cx="4688076" cy="1143000"/>
          </a:xfrm>
        </p:spPr>
        <p:txBody>
          <a:bodyPr>
            <a:normAutofit/>
          </a:bodyPr>
          <a:lstStyle/>
          <a:p>
            <a:r>
              <a:rPr lang="en-GB" cap="none" dirty="0">
                <a:solidFill>
                  <a:schemeClr val="bg2"/>
                </a:solidFill>
              </a:rPr>
              <a:t>Prof. Mario Milone</a:t>
            </a:r>
          </a:p>
        </p:txBody>
      </p:sp>
      <p:pic>
        <p:nvPicPr>
          <p:cNvPr id="7" name="Graphic 6" descr="Bar chart RTL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5883" y="671332"/>
            <a:ext cx="2154719" cy="2154719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3704FFB1-4BA7-402F-9C1E-E7A63EEF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623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Pie char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43030" y="671332"/>
            <a:ext cx="2154719" cy="2154719"/>
          </a:xfrm>
          <a:prstGeom prst="rect">
            <a:avLst/>
          </a:prstGeom>
        </p:spPr>
      </p:pic>
      <p:sp>
        <p:nvSpPr>
          <p:cNvPr id="17" name="Rectangle 21">
            <a:extLst>
              <a:ext uri="{FF2B5EF4-FFF2-40B4-BE49-F238E27FC236}">
                <a16:creationId xmlns:a16="http://schemas.microsoft.com/office/drawing/2014/main" id="{B32FA8D3-13D3-4F90-8BDA-0444F448C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27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7538F8CA-79E0-4840-A941-92D9FE494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4472" y="379476"/>
            <a:ext cx="64008" cy="6099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Pencil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05883" y="4020802"/>
            <a:ext cx="2154719" cy="2154719"/>
          </a:xfrm>
          <a:prstGeom prst="rect">
            <a:avLst/>
          </a:prstGeom>
        </p:spPr>
      </p:pic>
      <p:pic>
        <p:nvPicPr>
          <p:cNvPr id="11" name="Graphic 10" descr="Social network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343030" y="4020802"/>
            <a:ext cx="2154719" cy="2154719"/>
          </a:xfrm>
          <a:prstGeom prst="rect">
            <a:avLst/>
          </a:prstGeom>
        </p:spPr>
      </p:pic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3BC6632B-0B3C-42BD-80E8-71CA392DF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09610" y="4597403"/>
            <a:ext cx="4389120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0F91E-5DA1-4F64-9371-86C91734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5063" y="6459785"/>
            <a:ext cx="447908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/>
              <a:t>© Mario Milone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CEE3-0AA8-4FFA-B976-A30B6A75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3639" y="6459785"/>
            <a:ext cx="7804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ECEBDED3-06C2-4F89-917B-C87EAA4C1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934" y="250189"/>
            <a:ext cx="3152153" cy="84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042B-0586-46C2-B4FF-974EB8EC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should </a:t>
            </a:r>
            <a:r>
              <a:rPr lang="en-GB" dirty="0" err="1"/>
              <a:t>Thorborg</a:t>
            </a:r>
            <a:r>
              <a:rPr lang="en-GB" dirty="0"/>
              <a:t> decide?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4DD9-F5B7-4E82-8F79-4E90F6D0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Roadmap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Relevant Costs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Opportunity Costs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Price relationship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Other considerations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Conclusion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FBE38-8552-4C0E-A398-ECBFBB48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68049-762D-4917-B06B-FC30EEA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8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644B-E886-4554-8091-2E6EE7BE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know?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2F2B-3D5B-4F74-8679-A225B0CA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Total costs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Variable cost represents 40% of the departmental amounts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B6910-33FE-490E-B005-3723DCA1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A7105-EC0A-43F7-AB62-15075D78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061B0FF-747C-434C-B753-7CF30257C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8674"/>
              </p:ext>
            </p:extLst>
          </p:nvPr>
        </p:nvGraphicFramePr>
        <p:xfrm>
          <a:off x="2032000" y="250228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40347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7996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06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 Plastic 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 Steel Rings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9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$322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52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Direct </a:t>
                      </a:r>
                      <a:r>
                        <a:rPr lang="en-GB" dirty="0" err="1"/>
                        <a:t>Labor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4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Departmental 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$393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0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Administrative 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2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Total cost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/>
                        <a:t>$280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/>
                        <a:t>$1,108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35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0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7EFB-D434-48E8-A2E0-3F68C24C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Financial Accounting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DD8E-6FB0-46C0-8976-C72A881C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Assume that we can sell the rings at the same price (what HP is charging for the plastic ring)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Plastic seems to be more profitable (much cheaper to produce)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Is there more to it than meets the eyes?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AE83D-AFE4-445A-85F6-2C98C842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A4894-C59C-4C81-B06D-F3A753C6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8D4403-CA70-4B89-9A4A-3D8E68E89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35989"/>
              </p:ext>
            </p:extLst>
          </p:nvPr>
        </p:nvGraphicFramePr>
        <p:xfrm>
          <a:off x="2062480" y="240068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370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52884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6490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Plastic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Steel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5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Sales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$1,350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$1,350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7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$1,108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Gross Margin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$1,070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$242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81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Replacement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5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Adjusted Gross Margin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/>
                        <a:t>$1,070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/>
                        <a:t>$968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89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Relevant Costs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What should matter to compare the cost of plastic and steel rings?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Variable costs and contribution margin of course!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668F3E-211D-43A5-A192-E59CF8E31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21559"/>
              </p:ext>
            </p:extLst>
          </p:nvPr>
        </p:nvGraphicFramePr>
        <p:xfrm>
          <a:off x="2032000" y="2744894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40347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7996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06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Plastic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Steel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9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$322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52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Direct </a:t>
                      </a:r>
                      <a:r>
                        <a:rPr lang="en-GB" dirty="0" err="1"/>
                        <a:t>Labor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4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Variable OH (40% of departmental OH)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$131*40% = $52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$393*40% = $157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0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 OH (departmental)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$236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9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Administrative OH (fixed)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2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Relevant cost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/>
                        <a:t>$136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/>
                        <a:t>$676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35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61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7EFB-D434-48E8-A2E0-3F68C24C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Relevant Costs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DD8E-6FB0-46C0-8976-C72A881C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Assume (still) that we can sell the rings at the same price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Steel looks much more profitable now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AE83D-AFE4-445A-85F6-2C98C842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A4894-C59C-4C81-B06D-F3A753C6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8D4403-CA70-4B89-9A4A-3D8E68E89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8790"/>
              </p:ext>
            </p:extLst>
          </p:nvPr>
        </p:nvGraphicFramePr>
        <p:xfrm>
          <a:off x="1579879" y="2409920"/>
          <a:ext cx="90322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747">
                  <a:extLst>
                    <a:ext uri="{9D8B030D-6E8A-4147-A177-3AD203B41FA5}">
                      <a16:colId xmlns:a16="http://schemas.microsoft.com/office/drawing/2014/main" val="186370276"/>
                    </a:ext>
                  </a:extLst>
                </a:gridCol>
                <a:gridCol w="3010747">
                  <a:extLst>
                    <a:ext uri="{9D8B030D-6E8A-4147-A177-3AD203B41FA5}">
                      <a16:colId xmlns:a16="http://schemas.microsoft.com/office/drawing/2014/main" val="1252884853"/>
                    </a:ext>
                  </a:extLst>
                </a:gridCol>
                <a:gridCol w="3010747">
                  <a:extLst>
                    <a:ext uri="{9D8B030D-6E8A-4147-A177-3AD203B41FA5}">
                      <a16:colId xmlns:a16="http://schemas.microsoft.com/office/drawing/2014/main" val="1906490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Plastic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Steel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5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Sales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$1,350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$1,350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7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Relevant</a:t>
                      </a:r>
                      <a:r>
                        <a:rPr lang="en-GB" dirty="0"/>
                        <a:t>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$676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Contribution Margin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$1,214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$674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81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Replacement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5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Adjusted Contribution Margin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/>
                        <a:t>$1,214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/>
                        <a:t>$2,696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9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D3DA-EE78-4278-97F6-CED472F5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Financial VS Managerial accounting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019C-B9FC-4A10-A170-1FE8E65E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If we rely on full costs (included in COGS), plastic seems more profitable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But looking more closely at the data, the story changes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story depends on the assumptions!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Sales price stays the same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Arguments for and against?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40334-D362-4D35-9B6C-A68DEC96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1D88D-AB11-4692-BDAB-2F62E8CA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5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that all?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So far, we only looked at plastic vs steel rings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But the decision faced by </a:t>
            </a:r>
            <a:r>
              <a:rPr lang="en-GB" dirty="0" err="1"/>
              <a:t>Thorborg</a:t>
            </a:r>
            <a:r>
              <a:rPr lang="en-GB" dirty="0"/>
              <a:t> involves more than that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What should we do about the existing inventory?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1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CB71-4E31-41EC-BF29-B42CAE63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Relevant Costs for inventories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B00A-0496-4DB4-B05F-5D608D2E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For existing steel 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No extra cost, pure profit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How about converting the steel?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We know that during the next 2-3 months the plant would not operate at capacity (the time to prepare production for the plastic ring, from May to September)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PWI policy is to still pay workers 70% of their salary instead of laying off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could decide to have them produce steel ring instead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is the </a:t>
            </a:r>
            <a:r>
              <a:rPr lang="en-US" b="1" dirty="0"/>
              <a:t>opportunity cost </a:t>
            </a:r>
            <a:r>
              <a:rPr lang="en-US" dirty="0"/>
              <a:t>of not producing more steel rings?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2B135-FDA7-4902-9313-0244743F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0C28A-44DF-4BF9-87CE-D36AD8E1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00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E272-2276-4CA1-B1BC-7B693A56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Relevant Costs for inventories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B1ED-7346-44E3-9AB6-98B5835D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Only need to pay workers an additional 30% for the next 3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Remember: Financial Accounting costs of $1,108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EC9E4-7A62-49DC-81A9-771D71F3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2DDBB-3803-4423-81CA-4134EA36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A69664-AE2F-46C5-9605-648689ECA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1745"/>
              </p:ext>
            </p:extLst>
          </p:nvPr>
        </p:nvGraphicFramePr>
        <p:xfrm>
          <a:off x="1989512" y="1811020"/>
          <a:ext cx="827393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cs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Finished</a:t>
                      </a:r>
                      <a:r>
                        <a:rPr lang="en-US" sz="1800" baseline="0" dirty="0">
                          <a:latin typeface="+mn-lt"/>
                          <a:cs typeface="Garamond"/>
                        </a:rPr>
                        <a:t> goods</a:t>
                      </a:r>
                      <a:r>
                        <a:rPr lang="en-US" sz="1800" dirty="0">
                          <a:latin typeface="+mn-lt"/>
                          <a:cs typeface="Garamond"/>
                        </a:rPr>
                        <a:t> on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Convert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Convert steel w/ extra labor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Garamond"/>
                        </a:rPr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Garamond"/>
                        </a:rPr>
                        <a:t>Direct labor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Garamond"/>
                        </a:rPr>
                        <a:t>Variable 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0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  <a:cs typeface="Garamond"/>
                        </a:rPr>
                        <a:t>Relevant</a:t>
                      </a:r>
                      <a:r>
                        <a:rPr lang="en-US" sz="1800" b="1" baseline="0" dirty="0">
                          <a:latin typeface="+mn-lt"/>
                          <a:cs typeface="Garamond"/>
                        </a:rPr>
                        <a:t> costs</a:t>
                      </a:r>
                      <a:endParaRPr lang="en-US" sz="1800" b="1" dirty="0">
                        <a:latin typeface="+mn-lt"/>
                        <a:cs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3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Garamond"/>
                        </a:rPr>
                        <a:t>Sales</a:t>
                      </a:r>
                      <a:r>
                        <a:rPr lang="en-US" sz="1800" baseline="0" dirty="0">
                          <a:latin typeface="+mn-lt"/>
                          <a:cs typeface="Garamond"/>
                        </a:rPr>
                        <a:t> price</a:t>
                      </a:r>
                      <a:endParaRPr lang="en-US" sz="1800" dirty="0">
                        <a:latin typeface="+mn-lt"/>
                        <a:cs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$1,350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$1,350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$1,350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Garamond"/>
                        </a:rPr>
                        <a:t>Contribution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$1,350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$1,244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  <a:cs typeface="Garamond"/>
                        </a:rPr>
                        <a:t>Adjusted CM (x4)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Garamond"/>
                        </a:rPr>
                        <a:t>$5,400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Garamond"/>
                        </a:rPr>
                        <a:t>$3,984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Garamond"/>
                        </a:rPr>
                        <a:t>$4,976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80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Price relationships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Assumptions are important!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We assumed that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Price would stay the same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Demand would not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No impact on customer satisfaction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We cannot predict future prices with the given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But we can compute what the prices should be to produce identical contribution margins.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What price should the steel ring be sold at to have the same CM as the plastic ring?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6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Background: Precision Worldwide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Manufacturer of industrial machines and equipment for sale in numerous countries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Models priced between $18,900 and $28,900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Repair and replacement parts accounted for a substantial part of the company’s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 particular PWI manufactured a </a:t>
            </a:r>
            <a:r>
              <a:rPr lang="en-GB" b="1" dirty="0"/>
              <a:t>steel ring</a:t>
            </a:r>
            <a:r>
              <a:rPr lang="en-GB" dirty="0"/>
              <a:t> that can be found in PWI’s and similar competitor’s machines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Back of the envelope calculations: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2-6 rings per machine – normal life of about 2 months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Each ring cost $13.50, meaning revenue of $162-$486 per machine per year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4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Price relationships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Assume plastic ring sells for $1,350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Remember: Contribution margin of the plastic ring is $1,214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have the same CM, steel ring must generate $1,214 / 4 = $304 in CM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2B7206-B885-462C-A992-752172507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33618"/>
              </p:ext>
            </p:extLst>
          </p:nvPr>
        </p:nvGraphicFramePr>
        <p:xfrm>
          <a:off x="1457036" y="3429000"/>
          <a:ext cx="927792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cs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Regular</a:t>
                      </a:r>
                      <a:r>
                        <a:rPr lang="en-US" sz="1800" baseline="0" dirty="0">
                          <a:latin typeface="+mn-lt"/>
                          <a:cs typeface="Garamond"/>
                        </a:rPr>
                        <a:t> production</a:t>
                      </a:r>
                      <a:endParaRPr lang="en-US" sz="1800" dirty="0">
                        <a:latin typeface="+mn-lt"/>
                        <a:cs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Finished goods on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Convert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Convert</a:t>
                      </a:r>
                      <a:r>
                        <a:rPr lang="en-US" sz="1800" baseline="0" dirty="0">
                          <a:latin typeface="+mn-lt"/>
                          <a:cs typeface="Garamond"/>
                        </a:rPr>
                        <a:t> steel w/ extra labor</a:t>
                      </a:r>
                      <a:endParaRPr lang="en-US" sz="1800" dirty="0">
                        <a:latin typeface="+mn-lt"/>
                        <a:cs typeface="Garamon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Garamond"/>
                        </a:rPr>
                        <a:t>Relevant costs</a:t>
                      </a:r>
                    </a:p>
                    <a:p>
                      <a:r>
                        <a:rPr lang="en-US" sz="1800" dirty="0">
                          <a:latin typeface="+mn-lt"/>
                          <a:cs typeface="Garamond"/>
                        </a:rPr>
                        <a:t>(from previous analysis)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$106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Garamond"/>
                        </a:rPr>
                        <a:t>Target</a:t>
                      </a:r>
                      <a:r>
                        <a:rPr lang="en-US" sz="1800" baseline="0" dirty="0">
                          <a:latin typeface="+mn-lt"/>
                          <a:cs typeface="Garamond"/>
                        </a:rPr>
                        <a:t> CM</a:t>
                      </a:r>
                      <a:endParaRPr lang="en-US" sz="1800" dirty="0">
                        <a:latin typeface="+mn-lt"/>
                        <a:cs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Garamond"/>
                        </a:rPr>
                        <a:t>$304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  <a:cs typeface="Garamond"/>
                        </a:rPr>
                        <a:t>Target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Garamond"/>
                        </a:rPr>
                        <a:t>$979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Garamond"/>
                        </a:rPr>
                        <a:t>$304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Garamond"/>
                        </a:rPr>
                        <a:t>$658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Garamond"/>
                        </a:rPr>
                        <a:t>$410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94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24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7C05-A141-4FF6-AB78-4FF5E2EF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Price relationships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1C89-1DD1-4033-A2B5-E38B07AD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Again, we assume that the price of plastic ring being charged by HP stays the same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Assume you are a customer and know that the plastic ring has 4x the durability of the steel ring?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How much would you be willing to pay for the steel ring? Probably $1,350 / 4 = $338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If this happens, it would only be profitable to sell the existing stock of rings, but not produce any additional ones using the steel.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Is that likely to happen?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What are the assumptions necessary for such a price drop to occur?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What if we believe customers would not know about the extra durability?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FB224-D61A-43D6-B722-13BB4BFA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CF70A-918F-4BC4-8D33-676ED431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Would customers be angry if PWI sells plastic rings to some and steel rings to others?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What are the reputation consequences of not moving to plastic quickly enough?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 Should we be concerned of plastic rings quality issues?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What about the competition? (HP may want to expand outside France)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How will that decision affect the sales of other PWI products (mainly machines)?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9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should Hans </a:t>
            </a:r>
            <a:r>
              <a:rPr lang="en-GB" dirty="0" err="1"/>
              <a:t>Thorborg</a:t>
            </a:r>
            <a:r>
              <a:rPr lang="en-GB" dirty="0"/>
              <a:t> decide?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2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possible solution – One amongst 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Convert the steel inventory into rings during the summer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 the excess </a:t>
            </a:r>
            <a:r>
              <a:rPr lang="en-GB" dirty="0" err="1"/>
              <a:t>labor</a:t>
            </a:r>
            <a:r>
              <a:rPr lang="en-GB" dirty="0"/>
              <a:t> at an incremental cost of 30% to do 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Introduce plastic rings throughout the entire market in September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Set the price of the plastic rings to match or slightly undercut 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Announce the more desirable properties of the plastic 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Start a pricing policy for the steel 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Maybe start to reduce price by about 30%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Drop the price further as market dictates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46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E2C2-8DE5-43C6-A5A7-F13AB42A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B328-77EE-426F-AC0B-93768EDA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same product can have different costs depending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Decision-making 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Time horizon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Relevant Costs = Expected Costs that differ among alternatives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Sunk Costs are often irrelevant for decision-making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As a decision maker, it is your job to appreciate these tensions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14920-17A2-4864-AD32-A4B6CB49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56A76-FD3C-4274-B567-AB3E95E3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9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Background: Precision Worldwide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Company’s success factors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Customer relationship / satisfaction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Quality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Market share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Servicing machines …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5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Background: Precision Worldwide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Competition is increasing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Japanese firms with lower-priced machines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Other companies with lower-quality and lower-priced machines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7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Background: Precision Worldwide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French competitor Henri Poulenc just introduced a plastic ring substitute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Much longer life than the steel ring (lasts 4 times as long)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Much lower manufacturing cost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Henri Poulenc is the main competitor in France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1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Thorborg’s</a:t>
            </a:r>
            <a:r>
              <a:rPr lang="en-GB" dirty="0"/>
              <a:t>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PWI had a large quantity of steel rings on hand and a substantial inventory of special steel that had been purchase for their manufacture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special steel could not be sold, even for scrap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total book value of these inventories exceeded $390,000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8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issue / decision?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Should we forecast whether the future is steel vs plastic rings?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No – The future is plastic: lasts longer and cheaper to produce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Only costs $7,500 to acquire the tools and equipment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issue is what to do with the existing inventory and raw material on hand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Write off / Scrap?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Keep using?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If we write off the inventory, the income statement is hit immediately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Reduction in income/earnings of $390,000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2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57D-CCF9-4BE1-8D60-9D18B7A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CF38-EF0F-4915-B067-B801051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Stay out of plastic rings altogether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Stay out of plastic rings until all steel rings and all raw steel inventory is sold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Manufacture steel rings with excess </a:t>
            </a:r>
            <a:r>
              <a:rPr lang="en-GB" dirty="0" err="1"/>
              <a:t>labor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Manufacture steel rings with normal </a:t>
            </a:r>
            <a:r>
              <a:rPr lang="en-GB" dirty="0" err="1"/>
              <a:t>labor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Stay out of plastic rings until all steel rings are sold, but dispose of raw steel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Sell both plastic rings and steel rings until all steel has been converted and sold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Sell plastic rings only in France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Sell plastic rings in all markets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Sell plastic rings only, as soon as possible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2D5E-C0BD-417F-939D-C96D424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42E8-F5AA-4C51-B881-6969591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2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53E3-78B1-467E-9EB6-CF52FA36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Players and tensions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3C32A2E-736D-4A91-84B9-D33B35597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117833"/>
              </p:ext>
            </p:extLst>
          </p:nvPr>
        </p:nvGraphicFramePr>
        <p:xfrm>
          <a:off x="1096963" y="1846262"/>
          <a:ext cx="10058400" cy="3843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746">
                  <a:extLst>
                    <a:ext uri="{9D8B030D-6E8A-4147-A177-3AD203B41FA5}">
                      <a16:colId xmlns:a16="http://schemas.microsoft.com/office/drawing/2014/main" val="2355120287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729044412"/>
                    </a:ext>
                  </a:extLst>
                </a:gridCol>
                <a:gridCol w="2493818">
                  <a:extLst>
                    <a:ext uri="{9D8B030D-6E8A-4147-A177-3AD203B41FA5}">
                      <a16:colId xmlns:a16="http://schemas.microsoft.com/office/drawing/2014/main" val="3438567657"/>
                    </a:ext>
                  </a:extLst>
                </a:gridCol>
                <a:gridCol w="2094490">
                  <a:extLst>
                    <a:ext uri="{9D8B030D-6E8A-4147-A177-3AD203B41FA5}">
                      <a16:colId xmlns:a16="http://schemas.microsoft.com/office/drawing/2014/main" val="2489040748"/>
                    </a:ext>
                  </a:extLst>
                </a:gridCol>
              </a:tblGrid>
              <a:tr h="839273">
                <a:tc>
                  <a:txBody>
                    <a:bodyPr/>
                    <a:lstStyle/>
                    <a:p>
                      <a:r>
                        <a:rPr lang="en-GB" dirty="0"/>
                        <a:t>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Incentives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Cares about $390,000 write off?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55476"/>
                  </a:ext>
                </a:extLst>
              </a:tr>
              <a:tr h="839273">
                <a:tc>
                  <a:txBody>
                    <a:bodyPr/>
                    <a:lstStyle/>
                    <a:p>
                      <a:r>
                        <a:rPr lang="en-GB" dirty="0"/>
                        <a:t>Hans </a:t>
                      </a:r>
                      <a:r>
                        <a:rPr lang="en-GB" dirty="0" err="1"/>
                        <a:t>Thorborg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General Manager of German plant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Profit / ROI at the German plant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406108"/>
                  </a:ext>
                </a:extLst>
              </a:tr>
              <a:tr h="839273">
                <a:tc>
                  <a:txBody>
                    <a:bodyPr/>
                    <a:lstStyle/>
                    <a:p>
                      <a:r>
                        <a:rPr lang="en-GB" dirty="0"/>
                        <a:t>Patrick Corrigan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From Ohia parent company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Profit / ROI at HQ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879118"/>
                  </a:ext>
                </a:extLst>
              </a:tr>
              <a:tr h="839273">
                <a:tc>
                  <a:txBody>
                    <a:bodyPr/>
                    <a:lstStyle/>
                    <a:p>
                      <a:r>
                        <a:rPr lang="en-GB" dirty="0"/>
                        <a:t>Gerhard Henk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Sales Manager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Relationship, Satisfaction, Sales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87928"/>
                  </a:ext>
                </a:extLst>
              </a:tr>
              <a:tr h="486245">
                <a:tc>
                  <a:txBody>
                    <a:bodyPr/>
                    <a:lstStyle/>
                    <a:p>
                      <a:r>
                        <a:rPr lang="en-GB" dirty="0"/>
                        <a:t>Bodo </a:t>
                      </a:r>
                      <a:r>
                        <a:rPr lang="en-GB" dirty="0" err="1"/>
                        <a:t>Eisenbach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Development Engineer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Quality, Efficiency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32064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175CE-EAA1-483F-9727-BAD671B1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51EE9-9795-49FD-AC0A-13220AB5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90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1628</Words>
  <Application>Microsoft Office PowerPoint</Application>
  <PresentationFormat>Widescreen</PresentationFormat>
  <Paragraphs>392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Retrospect</vt:lpstr>
      <vt:lpstr>Precision Worldwide</vt:lpstr>
      <vt:lpstr>Background: Precision Worldwide</vt:lpstr>
      <vt:lpstr>Background: Precision Worldwide</vt:lpstr>
      <vt:lpstr>Background: Precision Worldwide</vt:lpstr>
      <vt:lpstr>Background: Precision Worldwide</vt:lpstr>
      <vt:lpstr>Thorborg’s Problem</vt:lpstr>
      <vt:lpstr>Main issue / decision?</vt:lpstr>
      <vt:lpstr>The alternatives</vt:lpstr>
      <vt:lpstr>Players and tensions</vt:lpstr>
      <vt:lpstr>What should Thorborg decide?</vt:lpstr>
      <vt:lpstr>What do we know?</vt:lpstr>
      <vt:lpstr>Financial Accounting</vt:lpstr>
      <vt:lpstr>Relevant Costs</vt:lpstr>
      <vt:lpstr>Relevant Costs</vt:lpstr>
      <vt:lpstr>Financial VS Managerial accounting</vt:lpstr>
      <vt:lpstr>Is that all?</vt:lpstr>
      <vt:lpstr>Relevant Costs for inventories</vt:lpstr>
      <vt:lpstr>Relevant Costs for inventories</vt:lpstr>
      <vt:lpstr>Price relationships</vt:lpstr>
      <vt:lpstr>Price relationships</vt:lpstr>
      <vt:lpstr>Price relationships</vt:lpstr>
      <vt:lpstr>Other considerations</vt:lpstr>
      <vt:lpstr>What should Hans Thorborg decide?</vt:lpstr>
      <vt:lpstr>A possible solution – One amongst many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2020-03-15T23:52:47Z</dcterms:created>
  <dcterms:modified xsi:type="dcterms:W3CDTF">2020-04-02T04:44:18Z</dcterms:modified>
</cp:coreProperties>
</file>