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8" r:id="rId3"/>
    <p:sldId id="268" r:id="rId4"/>
    <p:sldId id="257" r:id="rId5"/>
    <p:sldId id="259" r:id="rId6"/>
    <p:sldId id="267" r:id="rId7"/>
    <p:sldId id="260" r:id="rId8"/>
    <p:sldId id="261" r:id="rId9"/>
    <p:sldId id="27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AD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46" d="100"/>
          <a:sy n="46" d="100"/>
        </p:scale>
        <p:origin x="7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79C99-CBAB-45F2-90F8-388A9F40A412}"/>
              </a:ext>
            </a:extLst>
          </p:cNvPr>
          <p:cNvSpPr>
            <a:spLocks noGrp="1"/>
          </p:cNvSpPr>
          <p:nvPr>
            <p:ph type="title"/>
          </p:nvPr>
        </p:nvSpPr>
        <p:spPr>
          <a:xfrm>
            <a:off x="2021984" y="1867437"/>
            <a:ext cx="9478916" cy="625039"/>
          </a:xfrm>
        </p:spPr>
        <p:txBody>
          <a:bodyPr>
            <a:normAutofit fontScale="90000"/>
          </a:bodyPr>
          <a:lstStyle/>
          <a:p>
            <a:r>
              <a:rPr lang="en-US" sz="3200" b="1" dirty="0">
                <a:solidFill>
                  <a:schemeClr val="tx2">
                    <a:lumMod val="50000"/>
                  </a:schemeClr>
                </a:solidFill>
              </a:rPr>
              <a:t/>
            </a:r>
            <a:br>
              <a:rPr lang="en-US" sz="3200" b="1" dirty="0">
                <a:solidFill>
                  <a:schemeClr val="tx2">
                    <a:lumMod val="50000"/>
                  </a:schemeClr>
                </a:solidFill>
              </a:rPr>
            </a:br>
            <a:r>
              <a:rPr lang="en-US" sz="3200" b="1" dirty="0">
                <a:solidFill>
                  <a:schemeClr val="tx2">
                    <a:lumMod val="50000"/>
                  </a:schemeClr>
                </a:solidFill>
              </a:rPr>
              <a:t/>
            </a:r>
            <a:br>
              <a:rPr lang="en-US" sz="3200" b="1" dirty="0">
                <a:solidFill>
                  <a:schemeClr val="tx2">
                    <a:lumMod val="50000"/>
                  </a:schemeClr>
                </a:solidFill>
              </a:rPr>
            </a:br>
            <a:r>
              <a:rPr lang="en-US" sz="3200" b="1" dirty="0">
                <a:solidFill>
                  <a:schemeClr val="tx2">
                    <a:lumMod val="50000"/>
                  </a:schemeClr>
                </a:solidFill>
              </a:rPr>
              <a:t/>
            </a:r>
            <a:br>
              <a:rPr lang="en-US" sz="3200" b="1" dirty="0">
                <a:solidFill>
                  <a:schemeClr val="tx2">
                    <a:lumMod val="50000"/>
                  </a:schemeClr>
                </a:solidFill>
              </a:rPr>
            </a:br>
            <a:endParaRPr lang="en-US" sz="3200" b="1" dirty="0">
              <a:solidFill>
                <a:schemeClr val="tx2">
                  <a:lumMod val="50000"/>
                </a:schemeClr>
              </a:solidFill>
            </a:endParaRPr>
          </a:p>
        </p:txBody>
      </p:sp>
      <p:sp>
        <p:nvSpPr>
          <p:cNvPr id="4" name="Flowchart: Magnetic Disk 3">
            <a:extLst>
              <a:ext uri="{FF2B5EF4-FFF2-40B4-BE49-F238E27FC236}">
                <a16:creationId xmlns="" xmlns:a16="http://schemas.microsoft.com/office/drawing/2014/main" id="{5DEAC6DF-CD2F-410E-A421-AB57CC76720B}"/>
              </a:ext>
            </a:extLst>
          </p:cNvPr>
          <p:cNvSpPr/>
          <p:nvPr/>
        </p:nvSpPr>
        <p:spPr>
          <a:xfrm>
            <a:off x="2343768" y="635897"/>
            <a:ext cx="7766147" cy="1097464"/>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PRESENTATION TOPIC:</a:t>
            </a:r>
            <a:endParaRPr lang="en-US" sz="3200" b="1" dirty="0">
              <a:solidFill>
                <a:srgbClr val="FF0000"/>
              </a:solidFill>
            </a:endParaRPr>
          </a:p>
        </p:txBody>
      </p:sp>
      <p:sp>
        <p:nvSpPr>
          <p:cNvPr id="5" name="Rectangle 4"/>
          <p:cNvSpPr/>
          <p:nvPr/>
        </p:nvSpPr>
        <p:spPr>
          <a:xfrm rot="10800000" flipH="1" flipV="1">
            <a:off x="2343768" y="2273763"/>
            <a:ext cx="7856113" cy="16156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Higher </a:t>
            </a:r>
            <a:r>
              <a:rPr lang="en-US" sz="3200" b="1" dirty="0">
                <a:solidFill>
                  <a:srgbClr val="FF0000"/>
                </a:solidFill>
              </a:rPr>
              <a:t>Edducation in Bangladesh</a:t>
            </a:r>
          </a:p>
          <a:p>
            <a:pPr algn="ct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234" y="4295745"/>
            <a:ext cx="5924281" cy="2053540"/>
          </a:xfrm>
          <a:prstGeom prst="rect">
            <a:avLst/>
          </a:prstGeom>
        </p:spPr>
      </p:pic>
    </p:spTree>
    <p:extLst>
      <p:ext uri="{BB962C8B-B14F-4D97-AF65-F5344CB8AC3E}">
        <p14:creationId xmlns:p14="http://schemas.microsoft.com/office/powerpoint/2010/main" val="29372233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ave 3">
            <a:extLst>
              <a:ext uri="{FF2B5EF4-FFF2-40B4-BE49-F238E27FC236}">
                <a16:creationId xmlns="" xmlns:a16="http://schemas.microsoft.com/office/drawing/2014/main" id="{7B081040-E93E-425C-A3AD-8FC7FA5DC411}"/>
              </a:ext>
            </a:extLst>
          </p:cNvPr>
          <p:cNvSpPr/>
          <p:nvPr/>
        </p:nvSpPr>
        <p:spPr>
          <a:xfrm flipH="1">
            <a:off x="2639960" y="383458"/>
            <a:ext cx="7919884" cy="3775587"/>
          </a:xfrm>
          <a:prstGeom prst="wave">
            <a:avLst>
              <a:gd name="adj1" fmla="val 12500"/>
              <a:gd name="adj2" fmla="val 1347"/>
            </a:avLst>
          </a:prstGeom>
          <a:solidFill>
            <a:srgbClr val="09A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rgbClr val="FFFF00"/>
                </a:solidFill>
                <a:latin typeface="MV Boli" panose="02000500030200090000" pitchFamily="2" charset="0"/>
                <a:cs typeface="MV Boli" panose="02000500030200090000" pitchFamily="2" charset="0"/>
              </a:rPr>
              <a:t>Thank you </a:t>
            </a:r>
          </a:p>
        </p:txBody>
      </p:sp>
      <p:sp>
        <p:nvSpPr>
          <p:cNvPr id="5" name="Scroll: Horizontal 4">
            <a:extLst>
              <a:ext uri="{FF2B5EF4-FFF2-40B4-BE49-F238E27FC236}">
                <a16:creationId xmlns="" xmlns:a16="http://schemas.microsoft.com/office/drawing/2014/main" id="{8B565E21-5520-4D55-AEE0-1A6AFE9D03DE}"/>
              </a:ext>
            </a:extLst>
          </p:cNvPr>
          <p:cNvSpPr/>
          <p:nvPr/>
        </p:nvSpPr>
        <p:spPr>
          <a:xfrm flipH="1">
            <a:off x="2979170" y="4630994"/>
            <a:ext cx="6990737" cy="1342103"/>
          </a:xfrm>
          <a:prstGeom prst="horizont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latin typeface="MV Boli" panose="02000500030200090000" pitchFamily="2" charset="0"/>
                <a:cs typeface="MV Boli" panose="02000500030200090000" pitchFamily="2" charset="0"/>
              </a:rPr>
              <a:t>Be well and Be safe</a:t>
            </a:r>
          </a:p>
        </p:txBody>
      </p:sp>
    </p:spTree>
    <p:extLst>
      <p:ext uri="{BB962C8B-B14F-4D97-AF65-F5344CB8AC3E}">
        <p14:creationId xmlns:p14="http://schemas.microsoft.com/office/powerpoint/2010/main" val="240202225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71527D-1C72-46A1-94A7-9182067FC32A}"/>
              </a:ext>
            </a:extLst>
          </p:cNvPr>
          <p:cNvSpPr>
            <a:spLocks noGrp="1"/>
          </p:cNvSpPr>
          <p:nvPr>
            <p:ph type="title"/>
          </p:nvPr>
        </p:nvSpPr>
        <p:spPr>
          <a:xfrm>
            <a:off x="0" y="2684206"/>
            <a:ext cx="176982" cy="516194"/>
          </a:xfrm>
        </p:spPr>
        <p:txBody>
          <a:bodyPr>
            <a:normAutofit fontScale="90000"/>
          </a:bodyPr>
          <a:lstStyle/>
          <a:p>
            <a:r>
              <a:rPr lang="en-US" dirty="0"/>
              <a:t>.</a:t>
            </a:r>
          </a:p>
        </p:txBody>
      </p:sp>
      <p:sp>
        <p:nvSpPr>
          <p:cNvPr id="4" name="Flowchart: Magnetic Disk 3">
            <a:extLst>
              <a:ext uri="{FF2B5EF4-FFF2-40B4-BE49-F238E27FC236}">
                <a16:creationId xmlns="" xmlns:a16="http://schemas.microsoft.com/office/drawing/2014/main" id="{5F1BEC4D-0D4D-413F-8BB5-3DF850F4DEC9}"/>
              </a:ext>
            </a:extLst>
          </p:cNvPr>
          <p:cNvSpPr/>
          <p:nvPr/>
        </p:nvSpPr>
        <p:spPr>
          <a:xfrm flipH="1">
            <a:off x="2831690" y="543339"/>
            <a:ext cx="8044368" cy="1126436"/>
          </a:xfrm>
          <a:prstGeom prst="flowChartMagneticDisk">
            <a:avLst/>
          </a:prstGeom>
          <a:solidFill>
            <a:schemeClr val="accent1">
              <a:lumMod val="20000"/>
              <a:lumOff val="80000"/>
            </a:schemeClr>
          </a:solidFill>
          <a:ln>
            <a:solidFill>
              <a:schemeClr val="accent1">
                <a:lumMod val="50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0000"/>
                </a:solidFill>
                <a:latin typeface="MV Boli" panose="02000500030200090000" pitchFamily="2" charset="0"/>
                <a:cs typeface="MV Boli" panose="02000500030200090000" pitchFamily="2" charset="0"/>
              </a:rPr>
              <a:t>Introduction</a:t>
            </a:r>
          </a:p>
        </p:txBody>
      </p:sp>
      <p:sp>
        <p:nvSpPr>
          <p:cNvPr id="6" name="Flowchart: Process 5">
            <a:extLst>
              <a:ext uri="{FF2B5EF4-FFF2-40B4-BE49-F238E27FC236}">
                <a16:creationId xmlns="" xmlns:a16="http://schemas.microsoft.com/office/drawing/2014/main" id="{B0EAB4C2-77E2-4270-92BD-2EE247E685FB}"/>
              </a:ext>
            </a:extLst>
          </p:cNvPr>
          <p:cNvSpPr/>
          <p:nvPr/>
        </p:nvSpPr>
        <p:spPr>
          <a:xfrm flipH="1">
            <a:off x="1099929" y="2928731"/>
            <a:ext cx="10681253" cy="3525400"/>
          </a:xfrm>
          <a:prstGeom prst="flowChartProcess">
            <a:avLst/>
          </a:prstGeom>
          <a:solidFill>
            <a:schemeClr val="tx2">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The current state of higher education in Bangladesh is at crossroads and filled with various obstacles. Over the years, colleges and universities have been dependent on traditional economic models to sustain. In the case of private institutions, that meant enrolling a stable number of tuition-paying students. </a:t>
            </a:r>
          </a:p>
          <a:p>
            <a:pPr algn="just"/>
            <a:endParaRPr lang="en-US" sz="2000" b="1" dirty="0">
              <a:solidFill>
                <a:schemeClr val="tx1"/>
              </a:solidFill>
            </a:endParaRPr>
          </a:p>
          <a:p>
            <a:pPr algn="just"/>
            <a:r>
              <a:rPr lang="en-US" sz="2000" b="1" dirty="0">
                <a:solidFill>
                  <a:srgbClr val="FF0000"/>
                </a:solidFill>
              </a:rPr>
              <a:t>Armed with a strong vision, a great ensemble cast and a compelling story. It focuses on a series of murders of Osage members and relations in the Osage Nation after Oil was discovered an trivial  land. Justice emerges as a theme in Killers of the Flower Moon in mul</a:t>
            </a:r>
          </a:p>
        </p:txBody>
      </p:sp>
    </p:spTree>
    <p:extLst>
      <p:ext uri="{BB962C8B-B14F-4D97-AF65-F5344CB8AC3E}">
        <p14:creationId xmlns:p14="http://schemas.microsoft.com/office/powerpoint/2010/main" val="3087037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a:extLst>
              <a:ext uri="{FF2B5EF4-FFF2-40B4-BE49-F238E27FC236}">
                <a16:creationId xmlns="" xmlns:a16="http://schemas.microsoft.com/office/drawing/2014/main" id="{623922E4-8FB8-44EA-9FA1-BD9F1C1CBE43}"/>
              </a:ext>
            </a:extLst>
          </p:cNvPr>
          <p:cNvSpPr/>
          <p:nvPr/>
        </p:nvSpPr>
        <p:spPr>
          <a:xfrm>
            <a:off x="2408350" y="283336"/>
            <a:ext cx="7366715" cy="99988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rgbClr val="FF0000"/>
              </a:solidFill>
            </a:endParaRPr>
          </a:p>
          <a:p>
            <a:pPr algn="ctr"/>
            <a:r>
              <a:rPr lang="en-US" sz="2400" b="1" dirty="0" smtClean="0">
                <a:solidFill>
                  <a:srgbClr val="FF0000"/>
                </a:solidFill>
              </a:rPr>
              <a:t>Structure </a:t>
            </a:r>
            <a:r>
              <a:rPr lang="en-US" sz="2400" b="1" dirty="0">
                <a:solidFill>
                  <a:srgbClr val="FF0000"/>
                </a:solidFill>
              </a:rPr>
              <a:t>of Higher Education in Bangladesh</a:t>
            </a:r>
          </a:p>
          <a:p>
            <a:pPr algn="ctr"/>
            <a:endParaRPr lang="en-US" dirty="0"/>
          </a:p>
        </p:txBody>
      </p:sp>
      <p:sp>
        <p:nvSpPr>
          <p:cNvPr id="4" name="Rectangle 3">
            <a:extLst>
              <a:ext uri="{FF2B5EF4-FFF2-40B4-BE49-F238E27FC236}">
                <a16:creationId xmlns="" xmlns:a16="http://schemas.microsoft.com/office/drawing/2014/main" id="{77462847-6E9A-45F4-8605-90EB3FC2BF4E}"/>
              </a:ext>
            </a:extLst>
          </p:cNvPr>
          <p:cNvSpPr/>
          <p:nvPr/>
        </p:nvSpPr>
        <p:spPr>
          <a:xfrm>
            <a:off x="1339404" y="1867437"/>
            <a:ext cx="10470524" cy="387654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a:p>
            <a:r>
              <a:rPr lang="en-US" sz="2400" b="1" dirty="0">
                <a:solidFill>
                  <a:schemeClr val="tx1"/>
                </a:solidFill>
              </a:rPr>
              <a:t>Levels of Higher Education</a:t>
            </a:r>
            <a:r>
              <a:rPr lang="en-US" sz="2400" b="1" dirty="0" smtClean="0">
                <a:solidFill>
                  <a:schemeClr val="tx1"/>
                </a:solidFill>
              </a:rPr>
              <a:t>:</a:t>
            </a:r>
            <a:r>
              <a:rPr lang="en-US" sz="2400" b="1" dirty="0">
                <a:solidFill>
                  <a:schemeClr val="tx1"/>
                </a:solidFill>
              </a:rPr>
              <a:t/>
            </a:r>
            <a:br>
              <a:rPr lang="en-US" sz="2400" b="1" dirty="0">
                <a:solidFill>
                  <a:schemeClr val="tx1"/>
                </a:solidFill>
              </a:rPr>
            </a:br>
            <a:endParaRPr lang="en-US" sz="2400" b="1" dirty="0">
              <a:solidFill>
                <a:schemeClr val="tx1"/>
              </a:solidFill>
            </a:endParaRPr>
          </a:p>
          <a:p>
            <a:r>
              <a:rPr lang="en-US" sz="2400" b="1" dirty="0">
                <a:solidFill>
                  <a:schemeClr val="tx1"/>
                </a:solidFill>
              </a:rPr>
              <a:t>Undergraduate (Honors) and </a:t>
            </a:r>
            <a:r>
              <a:rPr lang="en-US" sz="2400" b="1" dirty="0" smtClean="0">
                <a:solidFill>
                  <a:schemeClr val="tx1"/>
                </a:solidFill>
              </a:rPr>
              <a:t>Postgraduate </a:t>
            </a:r>
            <a:r>
              <a:rPr lang="en-US" sz="2400" b="1" dirty="0">
                <a:solidFill>
                  <a:schemeClr val="tx1"/>
                </a:solidFill>
              </a:rPr>
              <a:t>(Master’s) programs.</a:t>
            </a:r>
          </a:p>
          <a:p>
            <a:endParaRPr lang="en-US" sz="2400" b="1" dirty="0">
              <a:solidFill>
                <a:schemeClr val="tx1"/>
              </a:solidFill>
            </a:endParaRPr>
          </a:p>
          <a:p>
            <a:r>
              <a:rPr lang="en-US" sz="2400" b="1" dirty="0">
                <a:solidFill>
                  <a:schemeClr val="tx1"/>
                </a:solidFill>
              </a:rPr>
              <a:t>Universities: Public, Private, and International</a:t>
            </a:r>
            <a:r>
              <a:rPr lang="en-US" sz="2400" b="1" dirty="0" smtClean="0">
                <a:solidFill>
                  <a:schemeClr val="tx1"/>
                </a:solidFill>
              </a:rPr>
              <a:t>.</a:t>
            </a:r>
            <a:r>
              <a:rPr lang="en-US" sz="2400" b="1" dirty="0">
                <a:solidFill>
                  <a:schemeClr val="tx1"/>
                </a:solidFill>
              </a:rPr>
              <a:t/>
            </a:r>
            <a:br>
              <a:rPr lang="en-US" sz="2400" b="1" dirty="0">
                <a:solidFill>
                  <a:schemeClr val="tx1"/>
                </a:solidFill>
              </a:rPr>
            </a:br>
            <a:endParaRPr lang="en-US" sz="2400" b="1" dirty="0">
              <a:solidFill>
                <a:schemeClr val="tx1"/>
              </a:solidFill>
            </a:endParaRPr>
          </a:p>
          <a:p>
            <a:r>
              <a:rPr lang="en-US" sz="2400" b="1" dirty="0">
                <a:solidFill>
                  <a:schemeClr val="tx1"/>
                </a:solidFill>
              </a:rPr>
              <a:t>Technical and Vocational Education.</a:t>
            </a:r>
          </a:p>
          <a:p>
            <a:endParaRPr lang="en-US" sz="2400" b="1" dirty="0">
              <a:solidFill>
                <a:schemeClr val="tx1"/>
              </a:solidFill>
            </a:endParaRPr>
          </a:p>
          <a:p>
            <a:r>
              <a:rPr lang="en-US" sz="2400" b="1" dirty="0">
                <a:solidFill>
                  <a:schemeClr val="tx1"/>
                </a:solidFill>
              </a:rPr>
              <a:t>Open and Online Education.</a:t>
            </a:r>
          </a:p>
          <a:p>
            <a:pPr algn="ctr"/>
            <a:endParaRPr lang="en-US" sz="2400" b="1" dirty="0">
              <a:solidFill>
                <a:srgbClr val="FF0000"/>
              </a:solidFill>
            </a:endParaRPr>
          </a:p>
        </p:txBody>
      </p:sp>
    </p:spTree>
    <p:extLst>
      <p:ext uri="{BB962C8B-B14F-4D97-AF65-F5344CB8AC3E}">
        <p14:creationId xmlns:p14="http://schemas.microsoft.com/office/powerpoint/2010/main" val="1022618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EBD11-EFDA-40B9-BAD7-4179AFA0FE9C}"/>
              </a:ext>
            </a:extLst>
          </p:cNvPr>
          <p:cNvSpPr>
            <a:spLocks noGrp="1"/>
          </p:cNvSpPr>
          <p:nvPr>
            <p:ph type="title"/>
          </p:nvPr>
        </p:nvSpPr>
        <p:spPr>
          <a:xfrm>
            <a:off x="2639961" y="678426"/>
            <a:ext cx="7551173" cy="929148"/>
          </a:xfrm>
        </p:spPr>
        <p:txBody>
          <a:bodyPr/>
          <a:lstStyle/>
          <a:p>
            <a:endParaRPr lang="en-US" dirty="0"/>
          </a:p>
        </p:txBody>
      </p:sp>
      <p:sp>
        <p:nvSpPr>
          <p:cNvPr id="3" name="Content Placeholder 2">
            <a:extLst>
              <a:ext uri="{FF2B5EF4-FFF2-40B4-BE49-F238E27FC236}">
                <a16:creationId xmlns="" xmlns:a16="http://schemas.microsoft.com/office/drawing/2014/main" id="{74B5F76A-6B38-4532-83A7-6D001854CBE9}"/>
              </a:ext>
            </a:extLst>
          </p:cNvPr>
          <p:cNvSpPr>
            <a:spLocks noGrp="1"/>
          </p:cNvSpPr>
          <p:nvPr>
            <p:ph idx="1"/>
          </p:nvPr>
        </p:nvSpPr>
        <p:spPr>
          <a:xfrm>
            <a:off x="901521" y="2073500"/>
            <a:ext cx="9540335" cy="4172754"/>
          </a:xfrm>
        </p:spPr>
        <p:txBody>
          <a:bodyPr>
            <a:normAutofit fontScale="85000" lnSpcReduction="20000"/>
          </a:bodyPr>
          <a:lstStyle/>
          <a:p>
            <a:pPr marL="0" indent="0">
              <a:buNone/>
            </a:pPr>
            <a:endParaRPr lang="en-US" sz="3600" dirty="0"/>
          </a:p>
          <a:p>
            <a:r>
              <a:rPr lang="en-US" sz="3100" b="1" dirty="0"/>
              <a:t>Public Universities: Examples include the University of Dhaka, University of Rajshahi, and Bangladesh University of Engineering and Technology (BUET</a:t>
            </a:r>
            <a:r>
              <a:rPr lang="en-US" sz="3100" b="1" dirty="0" smtClean="0"/>
              <a:t>).</a:t>
            </a:r>
            <a:r>
              <a:rPr lang="en-US" sz="3100" b="1" dirty="0"/>
              <a:t/>
            </a:r>
            <a:br>
              <a:rPr lang="en-US" sz="3100" b="1" dirty="0"/>
            </a:br>
            <a:endParaRPr lang="en-US" sz="3100" b="1" dirty="0"/>
          </a:p>
          <a:p>
            <a:r>
              <a:rPr lang="en-US" sz="3100" b="1" dirty="0"/>
              <a:t>Private Universities: Examples include North South University, BRAC University, and Independent University, Bangladesh.</a:t>
            </a:r>
          </a:p>
          <a:p>
            <a:pPr marL="0" indent="0">
              <a:buNone/>
            </a:pPr>
            <a:endParaRPr lang="en-US" sz="3100" b="1" dirty="0"/>
          </a:p>
          <a:p>
            <a:r>
              <a:rPr lang="en-US" sz="3100" b="1" dirty="0"/>
              <a:t>Technical and Polytechnic Institutes</a:t>
            </a:r>
          </a:p>
          <a:p>
            <a:endParaRPr lang="en-US" sz="3600" b="1" dirty="0">
              <a:solidFill>
                <a:srgbClr val="FF0000"/>
              </a:solidFill>
              <a:latin typeface="Bahnschrift SemiBold SemiConden" panose="020B0502040204020203" pitchFamily="34" charset="0"/>
            </a:endParaRPr>
          </a:p>
          <a:p>
            <a:endParaRPr lang="en-US" dirty="0"/>
          </a:p>
          <a:p>
            <a:endParaRPr lang="en-US" dirty="0"/>
          </a:p>
        </p:txBody>
      </p:sp>
      <p:sp>
        <p:nvSpPr>
          <p:cNvPr id="5" name="Scroll: Horizontal 4">
            <a:extLst>
              <a:ext uri="{FF2B5EF4-FFF2-40B4-BE49-F238E27FC236}">
                <a16:creationId xmlns="" xmlns:a16="http://schemas.microsoft.com/office/drawing/2014/main" id="{DB05DC23-86E8-4B63-A8DF-06C93E258998}"/>
              </a:ext>
            </a:extLst>
          </p:cNvPr>
          <p:cNvSpPr/>
          <p:nvPr/>
        </p:nvSpPr>
        <p:spPr>
          <a:xfrm>
            <a:off x="2305879" y="530941"/>
            <a:ext cx="8135978" cy="1253613"/>
          </a:xfrm>
          <a:prstGeom prst="horizontalScroll">
            <a:avLst/>
          </a:prstGeom>
          <a:solidFill>
            <a:schemeClr val="accent2">
              <a:lumMod val="40000"/>
              <a:lumOff val="60000"/>
            </a:schemeClr>
          </a:solidFill>
          <a:ln>
            <a:solidFill>
              <a:srgbClr val="002060"/>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0" dirty="0" smtClean="0">
              <a:solidFill>
                <a:srgbClr val="FF0000"/>
              </a:solidFill>
              <a:latin typeface="Bahnschrift Condensed" panose="020B0502040204020203" pitchFamily="34" charset="0"/>
            </a:endParaRPr>
          </a:p>
          <a:p>
            <a:r>
              <a:rPr lang="en-US" sz="4000" dirty="0" smtClean="0">
                <a:solidFill>
                  <a:srgbClr val="FF0000"/>
                </a:solidFill>
                <a:latin typeface="Bahnschrift Condensed" panose="020B0502040204020203" pitchFamily="34" charset="0"/>
              </a:rPr>
              <a:t> </a:t>
            </a:r>
            <a:r>
              <a:rPr lang="en-US" sz="4000" b="1" dirty="0">
                <a:solidFill>
                  <a:srgbClr val="FF0000"/>
                </a:solidFill>
              </a:rPr>
              <a:t>Institutions of Higher Education</a:t>
            </a:r>
          </a:p>
          <a:p>
            <a:endParaRPr lang="en-US" sz="4000" dirty="0" smtClean="0">
              <a:solidFill>
                <a:srgbClr val="FF0000"/>
              </a:solidFill>
              <a:latin typeface="Bahnschrift Condensed" panose="020B0502040204020203" pitchFamily="34" charset="0"/>
            </a:endParaRPr>
          </a:p>
        </p:txBody>
      </p:sp>
    </p:spTree>
    <p:extLst>
      <p:ext uri="{BB962C8B-B14F-4D97-AF65-F5344CB8AC3E}">
        <p14:creationId xmlns:p14="http://schemas.microsoft.com/office/powerpoint/2010/main" val="11001887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4AD722-989E-451C-92AC-1A8D0CA77787}"/>
              </a:ext>
            </a:extLst>
          </p:cNvPr>
          <p:cNvSpPr>
            <a:spLocks noGrp="1"/>
          </p:cNvSpPr>
          <p:nvPr>
            <p:ph type="title"/>
          </p:nvPr>
        </p:nvSpPr>
        <p:spPr>
          <a:xfrm>
            <a:off x="-147483" y="2374490"/>
            <a:ext cx="368709" cy="1356852"/>
          </a:xfrm>
        </p:spPr>
        <p:txBody>
          <a:bodyPr/>
          <a:lstStyle/>
          <a:p>
            <a:r>
              <a:rPr lang="en-US" dirty="0"/>
              <a:t>.</a:t>
            </a:r>
          </a:p>
        </p:txBody>
      </p:sp>
      <p:sp>
        <p:nvSpPr>
          <p:cNvPr id="3" name="Content Placeholder 2">
            <a:extLst>
              <a:ext uri="{FF2B5EF4-FFF2-40B4-BE49-F238E27FC236}">
                <a16:creationId xmlns="" xmlns:a16="http://schemas.microsoft.com/office/drawing/2014/main" id="{C6BCE270-5F96-48DE-BE39-B5C9D699224E}"/>
              </a:ext>
            </a:extLst>
          </p:cNvPr>
          <p:cNvSpPr>
            <a:spLocks noGrp="1"/>
          </p:cNvSpPr>
          <p:nvPr>
            <p:ph idx="1"/>
          </p:nvPr>
        </p:nvSpPr>
        <p:spPr>
          <a:xfrm flipH="1">
            <a:off x="0" y="3429000"/>
            <a:ext cx="103240" cy="2482222"/>
          </a:xfrm>
        </p:spPr>
        <p:txBody>
          <a:bodyPr/>
          <a:lstStyle/>
          <a:p>
            <a:pPr marL="0" indent="0">
              <a:buNone/>
            </a:pPr>
            <a:r>
              <a:rPr lang="en-US" dirty="0"/>
              <a:t>.</a:t>
            </a:r>
          </a:p>
        </p:txBody>
      </p:sp>
      <p:sp>
        <p:nvSpPr>
          <p:cNvPr id="5" name="Scroll: Vertical 4">
            <a:extLst>
              <a:ext uri="{FF2B5EF4-FFF2-40B4-BE49-F238E27FC236}">
                <a16:creationId xmlns="" xmlns:a16="http://schemas.microsoft.com/office/drawing/2014/main" id="{75E1C8A1-AC45-4934-970C-898582204EDF}"/>
              </a:ext>
            </a:extLst>
          </p:cNvPr>
          <p:cNvSpPr/>
          <p:nvPr/>
        </p:nvSpPr>
        <p:spPr>
          <a:xfrm>
            <a:off x="1995187" y="2374490"/>
            <a:ext cx="7964130" cy="4155099"/>
          </a:xfrm>
          <a:prstGeom prst="verticalScroll">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0000"/>
                </a:solidFill>
              </a:rPr>
              <a:t>Opportunities-</a:t>
            </a:r>
          </a:p>
          <a:p>
            <a:endParaRPr lang="en-US" sz="2400" b="1" dirty="0">
              <a:solidFill>
                <a:srgbClr val="FF0000"/>
              </a:solidFill>
            </a:endParaRPr>
          </a:p>
          <a:p>
            <a:pPr marL="457200" indent="-457200">
              <a:buFont typeface="Wingdings" panose="05000000000000000000" pitchFamily="2" charset="2"/>
              <a:buChar char="ü"/>
            </a:pPr>
            <a:r>
              <a:rPr lang="en-US" sz="2400" b="1" dirty="0" smtClean="0">
                <a:solidFill>
                  <a:schemeClr val="tx1"/>
                </a:solidFill>
              </a:rPr>
              <a:t>Enhancing </a:t>
            </a:r>
            <a:r>
              <a:rPr lang="en-US" sz="2400" b="1" dirty="0">
                <a:solidFill>
                  <a:schemeClr val="tx1"/>
                </a:solidFill>
              </a:rPr>
              <a:t>the quality of </a:t>
            </a:r>
            <a:r>
              <a:rPr lang="en-US" sz="2400" b="1" dirty="0" smtClean="0">
                <a:solidFill>
                  <a:schemeClr val="tx1"/>
                </a:solidFill>
              </a:rPr>
              <a:t>education.</a:t>
            </a:r>
          </a:p>
          <a:p>
            <a:pPr marL="457200" indent="-457200">
              <a:buFont typeface="Wingdings" panose="05000000000000000000" pitchFamily="2" charset="2"/>
              <a:buChar char="ü"/>
            </a:pPr>
            <a:r>
              <a:rPr lang="en-US" sz="2400" b="1" dirty="0" smtClean="0">
                <a:solidFill>
                  <a:schemeClr val="tx1"/>
                </a:solidFill>
              </a:rPr>
              <a:t>Access </a:t>
            </a:r>
            <a:r>
              <a:rPr lang="en-US" sz="2400" b="1" dirty="0">
                <a:solidFill>
                  <a:schemeClr val="tx1"/>
                </a:solidFill>
              </a:rPr>
              <a:t>to international scholarships and exchange </a:t>
            </a:r>
            <a:r>
              <a:rPr lang="en-US" sz="2400" b="1" dirty="0" smtClean="0">
                <a:solidFill>
                  <a:schemeClr val="tx1"/>
                </a:solidFill>
              </a:rPr>
              <a:t>programs.</a:t>
            </a:r>
          </a:p>
          <a:p>
            <a:pPr marL="457200" indent="-457200">
              <a:buFont typeface="Wingdings" panose="05000000000000000000" pitchFamily="2" charset="2"/>
              <a:buChar char="ü"/>
            </a:pPr>
            <a:r>
              <a:rPr lang="en-US" sz="2400" b="1" dirty="0" smtClean="0">
                <a:solidFill>
                  <a:schemeClr val="tx1"/>
                </a:solidFill>
              </a:rPr>
              <a:t>Preparation </a:t>
            </a:r>
            <a:r>
              <a:rPr lang="en-US" sz="2400" b="1" dirty="0">
                <a:solidFill>
                  <a:schemeClr val="tx1"/>
                </a:solidFill>
              </a:rPr>
              <a:t>for employment and global competitiveness.</a:t>
            </a:r>
          </a:p>
          <a:p>
            <a:endParaRPr lang="en-US" sz="2400" b="1" dirty="0">
              <a:solidFill>
                <a:schemeClr val="tx1"/>
              </a:solidFill>
              <a:latin typeface="Gabriola" panose="04040605051002020D02" pitchFamily="82" charset="0"/>
            </a:endParaRPr>
          </a:p>
          <a:p>
            <a:pPr marL="285750" indent="-285750" algn="ctr">
              <a:buFont typeface="Wingdings" panose="05000000000000000000" pitchFamily="2" charset="2"/>
              <a:buChar char="Ø"/>
            </a:pPr>
            <a:endParaRPr lang="en-US" sz="2400" b="1" dirty="0">
              <a:solidFill>
                <a:schemeClr val="tx1"/>
              </a:solidFill>
            </a:endParaRPr>
          </a:p>
        </p:txBody>
      </p:sp>
      <p:sp>
        <p:nvSpPr>
          <p:cNvPr id="6" name="Arrow: Right 5">
            <a:extLst>
              <a:ext uri="{FF2B5EF4-FFF2-40B4-BE49-F238E27FC236}">
                <a16:creationId xmlns="" xmlns:a16="http://schemas.microsoft.com/office/drawing/2014/main" id="{F8EFD7F4-22C3-4652-B0FA-A1916D52C1BD}"/>
              </a:ext>
            </a:extLst>
          </p:cNvPr>
          <p:cNvSpPr/>
          <p:nvPr/>
        </p:nvSpPr>
        <p:spPr>
          <a:xfrm>
            <a:off x="2391524" y="714778"/>
            <a:ext cx="8607034" cy="1062508"/>
          </a:xfrm>
          <a:prstGeom prst="rightArrow">
            <a:avLst>
              <a:gd name="adj1" fmla="val 100000"/>
              <a:gd name="adj2"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rPr>
              <a:t>Opportunities </a:t>
            </a:r>
            <a:r>
              <a:rPr lang="en-US" sz="2800" dirty="0" smtClean="0">
                <a:solidFill>
                  <a:srgbClr val="FF0000"/>
                </a:solidFill>
              </a:rPr>
              <a:t>in </a:t>
            </a:r>
            <a:r>
              <a:rPr lang="en-US" sz="2800" dirty="0">
                <a:solidFill>
                  <a:srgbClr val="FF0000"/>
                </a:solidFill>
              </a:rPr>
              <a:t>Higher </a:t>
            </a:r>
            <a:r>
              <a:rPr lang="en-US" sz="2800" dirty="0" smtClean="0">
                <a:solidFill>
                  <a:srgbClr val="FF0000"/>
                </a:solidFill>
              </a:rPr>
              <a:t>Education</a:t>
            </a:r>
            <a:endParaRPr lang="en-US" sz="2800" dirty="0">
              <a:solidFill>
                <a:srgbClr val="FF0000"/>
              </a:solidFill>
            </a:endParaRPr>
          </a:p>
        </p:txBody>
      </p:sp>
    </p:spTree>
    <p:extLst>
      <p:ext uri="{BB962C8B-B14F-4D97-AF65-F5344CB8AC3E}">
        <p14:creationId xmlns:p14="http://schemas.microsoft.com/office/powerpoint/2010/main" val="2639696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 xmlns:a16="http://schemas.microsoft.com/office/drawing/2014/main" id="{713361DF-3E25-4FF3-9992-EED9FF42B06C}"/>
              </a:ext>
            </a:extLst>
          </p:cNvPr>
          <p:cNvSpPr/>
          <p:nvPr/>
        </p:nvSpPr>
        <p:spPr>
          <a:xfrm>
            <a:off x="914401" y="1634076"/>
            <a:ext cx="10715222" cy="4621696"/>
          </a:xfrm>
          <a:prstGeom prst="vertic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rgbClr val="FF0000"/>
                </a:solidFill>
              </a:rPr>
              <a:t>Challenges</a:t>
            </a:r>
            <a:r>
              <a:rPr lang="en-US" sz="2400" b="1" u="sng" dirty="0">
                <a:solidFill>
                  <a:srgbClr val="FF0000"/>
                </a:solidFill>
              </a:rPr>
              <a:t>:</a:t>
            </a:r>
          </a:p>
          <a:p>
            <a:endParaRPr lang="en-US" sz="2400" b="1" dirty="0">
              <a:solidFill>
                <a:srgbClr val="FF0000"/>
              </a:solidFill>
            </a:endParaRPr>
          </a:p>
          <a:p>
            <a:pPr marL="342900" indent="-342900">
              <a:buFont typeface="Wingdings" panose="05000000000000000000" pitchFamily="2" charset="2"/>
              <a:buChar char="q"/>
            </a:pPr>
            <a:r>
              <a:rPr lang="en-US" sz="2400" b="1" dirty="0">
                <a:solidFill>
                  <a:srgbClr val="FF0000"/>
                </a:solidFill>
              </a:rPr>
              <a:t>Limited seats in comparison to the growing number of </a:t>
            </a:r>
            <a:r>
              <a:rPr lang="en-US" sz="2400" b="1" dirty="0" smtClean="0">
                <a:solidFill>
                  <a:srgbClr val="FF0000"/>
                </a:solidFill>
              </a:rPr>
              <a:t>students.</a:t>
            </a:r>
            <a:endParaRPr lang="en-US" sz="2400" b="1" dirty="0">
              <a:solidFill>
                <a:srgbClr val="FF0000"/>
              </a:solidFill>
            </a:endParaRPr>
          </a:p>
          <a:p>
            <a:pPr marL="342900" indent="-342900">
              <a:buFont typeface="Wingdings" panose="05000000000000000000" pitchFamily="2" charset="2"/>
              <a:buChar char="q"/>
            </a:pPr>
            <a:r>
              <a:rPr lang="en-US" sz="2400" b="1" dirty="0" smtClean="0">
                <a:solidFill>
                  <a:srgbClr val="FF0000"/>
                </a:solidFill>
              </a:rPr>
              <a:t>Shortage </a:t>
            </a:r>
            <a:r>
              <a:rPr lang="en-US" sz="2400" b="1" dirty="0">
                <a:solidFill>
                  <a:srgbClr val="FF0000"/>
                </a:solidFill>
              </a:rPr>
              <a:t>of skilled teachers and quality </a:t>
            </a:r>
            <a:r>
              <a:rPr lang="en-US" sz="2400" b="1" dirty="0" smtClean="0">
                <a:solidFill>
                  <a:srgbClr val="FF0000"/>
                </a:solidFill>
              </a:rPr>
              <a:t>education.</a:t>
            </a:r>
            <a:endParaRPr lang="en-US" sz="2400" b="1" dirty="0">
              <a:solidFill>
                <a:srgbClr val="FF0000"/>
              </a:solidFill>
            </a:endParaRPr>
          </a:p>
          <a:p>
            <a:pPr marL="342900" indent="-342900">
              <a:buFont typeface="Wingdings" panose="05000000000000000000" pitchFamily="2" charset="2"/>
              <a:buChar char="q"/>
            </a:pPr>
            <a:r>
              <a:rPr lang="en-US" sz="2400" b="1" dirty="0" smtClean="0">
                <a:solidFill>
                  <a:srgbClr val="FF0000"/>
                </a:solidFill>
              </a:rPr>
              <a:t>High </a:t>
            </a:r>
            <a:r>
              <a:rPr lang="en-US" sz="2400" b="1" dirty="0">
                <a:solidFill>
                  <a:srgbClr val="FF0000"/>
                </a:solidFill>
              </a:rPr>
              <a:t>costs in private </a:t>
            </a:r>
            <a:r>
              <a:rPr lang="en-US" sz="2400" b="1" dirty="0" smtClean="0">
                <a:solidFill>
                  <a:srgbClr val="FF0000"/>
                </a:solidFill>
              </a:rPr>
              <a:t>universities.</a:t>
            </a:r>
            <a:endParaRPr lang="en-US" sz="2400" b="1" dirty="0">
              <a:solidFill>
                <a:srgbClr val="FF0000"/>
              </a:solidFill>
            </a:endParaRPr>
          </a:p>
          <a:p>
            <a:pPr marL="342900" indent="-342900">
              <a:buFont typeface="Wingdings" panose="05000000000000000000" pitchFamily="2" charset="2"/>
              <a:buChar char="q"/>
            </a:pPr>
            <a:r>
              <a:rPr lang="en-US" sz="2400" b="1" dirty="0" smtClean="0">
                <a:solidFill>
                  <a:srgbClr val="FF0000"/>
                </a:solidFill>
              </a:rPr>
              <a:t>Political </a:t>
            </a:r>
            <a:r>
              <a:rPr lang="en-US" sz="2400" b="1" dirty="0">
                <a:solidFill>
                  <a:srgbClr val="FF0000"/>
                </a:solidFill>
              </a:rPr>
              <a:t>interference in academic </a:t>
            </a:r>
            <a:r>
              <a:rPr lang="en-US" sz="2400" b="1" dirty="0" smtClean="0">
                <a:solidFill>
                  <a:srgbClr val="FF0000"/>
                </a:solidFill>
              </a:rPr>
              <a:t>institutions.</a:t>
            </a:r>
            <a:endParaRPr lang="en-US" sz="2400" b="1" dirty="0">
              <a:solidFill>
                <a:srgbClr val="FF0000"/>
              </a:solidFill>
            </a:endParaRPr>
          </a:p>
          <a:p>
            <a:pPr marL="342900" indent="-342900">
              <a:buFont typeface="Wingdings" panose="05000000000000000000" pitchFamily="2" charset="2"/>
              <a:buChar char="q"/>
            </a:pPr>
            <a:r>
              <a:rPr lang="en-US" sz="2400" b="1" dirty="0" smtClean="0">
                <a:solidFill>
                  <a:srgbClr val="FF0000"/>
                </a:solidFill>
              </a:rPr>
              <a:t>Lack </a:t>
            </a:r>
            <a:r>
              <a:rPr lang="en-US" sz="2400" b="1" dirty="0">
                <a:solidFill>
                  <a:srgbClr val="FF0000"/>
                </a:solidFill>
              </a:rPr>
              <a:t>of focus on research and innovation.</a:t>
            </a:r>
          </a:p>
          <a:p>
            <a:endParaRPr lang="en-US" sz="2400" b="1" dirty="0">
              <a:solidFill>
                <a:srgbClr val="FF0000"/>
              </a:solidFill>
            </a:endParaRPr>
          </a:p>
        </p:txBody>
      </p:sp>
      <p:sp>
        <p:nvSpPr>
          <p:cNvPr id="2" name="Rounded Rectangle 1"/>
          <p:cNvSpPr/>
          <p:nvPr/>
        </p:nvSpPr>
        <p:spPr>
          <a:xfrm>
            <a:off x="2485623" y="489398"/>
            <a:ext cx="8293994" cy="6181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a:p>
            <a:pPr algn="ctr"/>
            <a:r>
              <a:rPr lang="en-US" dirty="0" smtClean="0">
                <a:solidFill>
                  <a:srgbClr val="FF0000"/>
                </a:solidFill>
              </a:rPr>
              <a:t> </a:t>
            </a:r>
            <a:r>
              <a:rPr lang="en-US" sz="3200" b="1" dirty="0">
                <a:solidFill>
                  <a:srgbClr val="FF0000"/>
                </a:solidFill>
              </a:rPr>
              <a:t>Challenges in Higher Education</a:t>
            </a:r>
          </a:p>
          <a:p>
            <a:pPr algn="ctr"/>
            <a:endParaRPr lang="en-US" dirty="0"/>
          </a:p>
        </p:txBody>
      </p:sp>
    </p:spTree>
    <p:extLst>
      <p:ext uri="{BB962C8B-B14F-4D97-AF65-F5344CB8AC3E}">
        <p14:creationId xmlns:p14="http://schemas.microsoft.com/office/powerpoint/2010/main" val="988842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86BC8B-99BE-42C6-82EA-FA206089E4E7}"/>
              </a:ext>
            </a:extLst>
          </p:cNvPr>
          <p:cNvSpPr>
            <a:spLocks noGrp="1"/>
          </p:cNvSpPr>
          <p:nvPr>
            <p:ph type="title"/>
          </p:nvPr>
        </p:nvSpPr>
        <p:spPr>
          <a:xfrm flipH="1" flipV="1">
            <a:off x="-132734" y="1904998"/>
            <a:ext cx="353960" cy="2386781"/>
          </a:xfrm>
        </p:spPr>
        <p:txBody>
          <a:bodyPr/>
          <a:lstStyle/>
          <a:p>
            <a:r>
              <a:rPr lang="en-US" dirty="0"/>
              <a:t>.</a:t>
            </a:r>
          </a:p>
        </p:txBody>
      </p:sp>
      <p:sp>
        <p:nvSpPr>
          <p:cNvPr id="5" name="Wave 4">
            <a:extLst>
              <a:ext uri="{FF2B5EF4-FFF2-40B4-BE49-F238E27FC236}">
                <a16:creationId xmlns="" xmlns:a16="http://schemas.microsoft.com/office/drawing/2014/main" id="{6C43C979-D670-4BB9-9276-B0B5A91966CC}"/>
              </a:ext>
            </a:extLst>
          </p:cNvPr>
          <p:cNvSpPr/>
          <p:nvPr/>
        </p:nvSpPr>
        <p:spPr>
          <a:xfrm flipH="1">
            <a:off x="2769700" y="482461"/>
            <a:ext cx="7018244" cy="1444487"/>
          </a:xfrm>
          <a:prstGeom prst="wave">
            <a:avLst>
              <a:gd name="adj1" fmla="val 12500"/>
              <a:gd name="adj2" fmla="val 0"/>
            </a:avLst>
          </a:prstGeom>
          <a:solidFill>
            <a:schemeClr val="accent2">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rgbClr val="FF0000"/>
                </a:solidFill>
                <a:latin typeface="MV Boli" panose="02000500030200090000" pitchFamily="2" charset="0"/>
                <a:cs typeface="MV Boli" panose="02000500030200090000" pitchFamily="2" charset="0"/>
              </a:rPr>
              <a:t>      </a:t>
            </a:r>
          </a:p>
          <a:p>
            <a:endParaRPr lang="en-US" sz="3600" b="1" dirty="0">
              <a:solidFill>
                <a:srgbClr val="FF0000"/>
              </a:solidFill>
              <a:latin typeface="MV Boli" panose="02000500030200090000" pitchFamily="2" charset="0"/>
              <a:cs typeface="MV Boli" panose="02000500030200090000" pitchFamily="2" charset="0"/>
            </a:endParaRPr>
          </a:p>
          <a:p>
            <a:r>
              <a:rPr lang="en-US" sz="2400" b="1" dirty="0" smtClean="0">
                <a:solidFill>
                  <a:srgbClr val="FF0000"/>
                </a:solidFill>
              </a:rPr>
              <a:t>Role </a:t>
            </a:r>
            <a:r>
              <a:rPr lang="en-US" sz="2400" b="1" dirty="0">
                <a:solidFill>
                  <a:srgbClr val="FF0000"/>
                </a:solidFill>
              </a:rPr>
              <a:t>of the Government in Higher Education</a:t>
            </a:r>
          </a:p>
          <a:p>
            <a:r>
              <a:rPr lang="en-US" sz="2400" dirty="0">
                <a:solidFill>
                  <a:srgbClr val="FF0000"/>
                </a:solidFill>
              </a:rPr>
              <a:t/>
            </a:r>
            <a:br>
              <a:rPr lang="en-US" sz="2400" dirty="0">
                <a:solidFill>
                  <a:srgbClr val="FF0000"/>
                </a:solidFill>
              </a:rPr>
            </a:br>
            <a:endParaRPr lang="en-US" sz="2400" dirty="0">
              <a:solidFill>
                <a:srgbClr val="FF0000"/>
              </a:solidFill>
            </a:endParaRPr>
          </a:p>
          <a:p>
            <a:pPr algn="ctr"/>
            <a:endParaRPr lang="en-US" sz="3600" b="1" dirty="0">
              <a:solidFill>
                <a:srgbClr val="FF0000"/>
              </a:solidFill>
              <a:latin typeface="MV Boli" panose="02000500030200090000" pitchFamily="2" charset="0"/>
              <a:cs typeface="MV Boli" panose="02000500030200090000" pitchFamily="2" charset="0"/>
            </a:endParaRPr>
          </a:p>
        </p:txBody>
      </p:sp>
      <p:sp>
        <p:nvSpPr>
          <p:cNvPr id="7" name="Content Placeholder 6">
            <a:extLst>
              <a:ext uri="{FF2B5EF4-FFF2-40B4-BE49-F238E27FC236}">
                <a16:creationId xmlns="" xmlns:a16="http://schemas.microsoft.com/office/drawing/2014/main" id="{6F93BE1C-7BAE-4A52-920A-D97E72E1BA97}"/>
              </a:ext>
            </a:extLst>
          </p:cNvPr>
          <p:cNvSpPr>
            <a:spLocks noGrp="1"/>
          </p:cNvSpPr>
          <p:nvPr>
            <p:ph idx="1"/>
          </p:nvPr>
        </p:nvSpPr>
        <p:spPr>
          <a:xfrm>
            <a:off x="1302816" y="2564763"/>
            <a:ext cx="6891133" cy="3684104"/>
          </a:xfrm>
        </p:spPr>
        <p:txBody>
          <a:bodyPr>
            <a:normAutofit fontScale="85000" lnSpcReduction="20000"/>
          </a:bodyPr>
          <a:lstStyle/>
          <a:p>
            <a:r>
              <a:rPr lang="en-US" sz="2800" b="1" dirty="0"/>
              <a:t> </a:t>
            </a:r>
            <a:r>
              <a:rPr lang="en-US" sz="2800" dirty="0"/>
              <a:t>Role of the Government in Higher </a:t>
            </a:r>
            <a:r>
              <a:rPr lang="en-US" sz="2800" dirty="0" smtClean="0"/>
              <a:t>Education</a:t>
            </a:r>
            <a:r>
              <a:rPr lang="en-US" sz="2800" dirty="0"/>
              <a:t/>
            </a:r>
            <a:br>
              <a:rPr lang="en-US" sz="2800" dirty="0"/>
            </a:br>
            <a:endParaRPr lang="en-US" sz="2800" dirty="0"/>
          </a:p>
          <a:p>
            <a:r>
              <a:rPr lang="en-US" sz="2800" dirty="0"/>
              <a:t>Initiatives by the Ministry of Education.</a:t>
            </a:r>
          </a:p>
          <a:p>
            <a:pPr marL="0" indent="0">
              <a:buNone/>
            </a:pPr>
            <a:endParaRPr lang="en-US" sz="2800" dirty="0"/>
          </a:p>
          <a:p>
            <a:r>
              <a:rPr lang="en-US" sz="2800" dirty="0"/>
              <a:t>Development plans under the National Education Policy 2010</a:t>
            </a:r>
            <a:r>
              <a:rPr lang="en-US" sz="2800" dirty="0" smtClean="0"/>
              <a:t>.</a:t>
            </a:r>
            <a:r>
              <a:rPr lang="en-US" sz="2800" dirty="0"/>
              <a:t/>
            </a:r>
            <a:br>
              <a:rPr lang="en-US" sz="2800" dirty="0"/>
            </a:br>
            <a:endParaRPr lang="en-US" sz="2800" dirty="0"/>
          </a:p>
          <a:p>
            <a:r>
              <a:rPr lang="en-US" sz="2800" dirty="0"/>
              <a:t>Scholarship and loan programs for students.</a:t>
            </a:r>
          </a:p>
          <a:p>
            <a:endParaRPr lang="en-US" sz="2800" b="1" dirty="0">
              <a:solidFill>
                <a:srgbClr val="00B050"/>
              </a:solidFill>
            </a:endParaRPr>
          </a:p>
        </p:txBody>
      </p:sp>
      <p:pic>
        <p:nvPicPr>
          <p:cNvPr id="9" name="Picture 8">
            <a:extLst>
              <a:ext uri="{FF2B5EF4-FFF2-40B4-BE49-F238E27FC236}">
                <a16:creationId xmlns="" xmlns:a16="http://schemas.microsoft.com/office/drawing/2014/main" id="{F9699A79-D6A4-452D-9416-FE22693E7528}"/>
              </a:ext>
            </a:extLst>
          </p:cNvPr>
          <p:cNvPicPr>
            <a:picLocks noChangeAspect="1"/>
          </p:cNvPicPr>
          <p:nvPr/>
        </p:nvPicPr>
        <p:blipFill>
          <a:blip r:embed="rId2"/>
          <a:stretch>
            <a:fillRect/>
          </a:stretch>
        </p:blipFill>
        <p:spPr>
          <a:xfrm>
            <a:off x="8402253" y="2957259"/>
            <a:ext cx="3345641" cy="2117018"/>
          </a:xfrm>
          <a:prstGeom prst="rect">
            <a:avLst/>
          </a:prstGeom>
        </p:spPr>
      </p:pic>
    </p:spTree>
    <p:extLst>
      <p:ext uri="{BB962C8B-B14F-4D97-AF65-F5344CB8AC3E}">
        <p14:creationId xmlns:p14="http://schemas.microsoft.com/office/powerpoint/2010/main" val="10125402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CB9A9-6465-426C-BAC4-33BF3AEBBCE7}"/>
              </a:ext>
            </a:extLst>
          </p:cNvPr>
          <p:cNvSpPr>
            <a:spLocks noGrp="1"/>
          </p:cNvSpPr>
          <p:nvPr>
            <p:ph type="title"/>
          </p:nvPr>
        </p:nvSpPr>
        <p:spPr>
          <a:xfrm flipH="1">
            <a:off x="0" y="2423414"/>
            <a:ext cx="117987" cy="1280890"/>
          </a:xfrm>
        </p:spPr>
        <p:txBody>
          <a:bodyPr/>
          <a:lstStyle/>
          <a:p>
            <a:r>
              <a:rPr lang="en-US" dirty="0"/>
              <a:t>.</a:t>
            </a:r>
          </a:p>
        </p:txBody>
      </p:sp>
      <p:graphicFrame>
        <p:nvGraphicFramePr>
          <p:cNvPr id="5" name="Content Placeholder 4">
            <a:extLst>
              <a:ext uri="{FF2B5EF4-FFF2-40B4-BE49-F238E27FC236}">
                <a16:creationId xmlns="" xmlns:a16="http://schemas.microsoft.com/office/drawing/2014/main" id="{DB7EA78A-1DC4-4A3C-8E92-F83EDAF75160}"/>
              </a:ext>
            </a:extLst>
          </p:cNvPr>
          <p:cNvGraphicFramePr>
            <a:graphicFrameLocks noGrp="1"/>
          </p:cNvGraphicFramePr>
          <p:nvPr>
            <p:ph idx="1"/>
            <p:extLst>
              <p:ext uri="{D42A27DB-BD31-4B8C-83A1-F6EECF244321}">
                <p14:modId xmlns:p14="http://schemas.microsoft.com/office/powerpoint/2010/main" val="3665951601"/>
              </p:ext>
            </p:extLst>
          </p:nvPr>
        </p:nvGraphicFramePr>
        <p:xfrm>
          <a:off x="3217863" y="4206240"/>
          <a:ext cx="7658100" cy="365760"/>
        </p:xfrm>
        <a:graphic>
          <a:graphicData uri="http://schemas.openxmlformats.org/drawingml/2006/table">
            <a:tbl>
              <a:tblPr/>
              <a:tblGrid>
                <a:gridCol w="419100">
                  <a:extLst>
                    <a:ext uri="{9D8B030D-6E8A-4147-A177-3AD203B41FA5}">
                      <a16:colId xmlns="" xmlns:a16="http://schemas.microsoft.com/office/drawing/2014/main" val="3425557652"/>
                    </a:ext>
                  </a:extLst>
                </a:gridCol>
                <a:gridCol w="7239000">
                  <a:extLst>
                    <a:ext uri="{9D8B030D-6E8A-4147-A177-3AD203B41FA5}">
                      <a16:colId xmlns="" xmlns:a16="http://schemas.microsoft.com/office/drawing/2014/main" val="1294914018"/>
                    </a:ext>
                  </a:extLst>
                </a:gridCol>
              </a:tblGrid>
              <a:tr h="147161">
                <a:tc>
                  <a:txBody>
                    <a:bodyPr/>
                    <a:lstStyle/>
                    <a:p>
                      <a:pPr fontAlgn="t"/>
                      <a:endParaRPr lang="en-US">
                        <a:effectLst/>
                      </a:endParaRPr>
                    </a:p>
                  </a:txBody>
                  <a:tcPr marL="152400" marR="152400">
                    <a:lnL>
                      <a:noFill/>
                    </a:lnL>
                    <a:lnR>
                      <a:noFill/>
                    </a:lnR>
                    <a:lnT>
                      <a:noFill/>
                    </a:lnT>
                    <a:lnB>
                      <a:noFill/>
                    </a:lnB>
                  </a:tcPr>
                </a:tc>
                <a:tc>
                  <a:txBody>
                    <a:bodyPr/>
                    <a:lstStyle/>
                    <a:p>
                      <a:endParaRPr lang="en-US" dirty="0">
                        <a:solidFill>
                          <a:srgbClr val="222222"/>
                        </a:solidFill>
                        <a:effectLst/>
                      </a:endParaRPr>
                    </a:p>
                  </a:txBody>
                  <a:tcPr anchor="ctr">
                    <a:lnL>
                      <a:noFill/>
                    </a:lnL>
                    <a:lnR>
                      <a:noFill/>
                    </a:lnR>
                    <a:lnT>
                      <a:noFill/>
                    </a:lnT>
                    <a:lnB>
                      <a:noFill/>
                    </a:lnB>
                  </a:tcPr>
                </a:tc>
                <a:extLst>
                  <a:ext uri="{0D108BD9-81ED-4DB2-BD59-A6C34878D82A}">
                    <a16:rowId xmlns="" xmlns:a16="http://schemas.microsoft.com/office/drawing/2014/main" val="2089512562"/>
                  </a:ext>
                </a:extLst>
              </a:tr>
            </a:tbl>
          </a:graphicData>
        </a:graphic>
      </p:graphicFrame>
      <p:sp>
        <p:nvSpPr>
          <p:cNvPr id="4" name="Scroll: Horizontal 3">
            <a:extLst>
              <a:ext uri="{FF2B5EF4-FFF2-40B4-BE49-F238E27FC236}">
                <a16:creationId xmlns="" xmlns:a16="http://schemas.microsoft.com/office/drawing/2014/main" id="{295D99D4-9A15-4DBC-A22E-8C3F7D090A50}"/>
              </a:ext>
            </a:extLst>
          </p:cNvPr>
          <p:cNvSpPr/>
          <p:nvPr/>
        </p:nvSpPr>
        <p:spPr>
          <a:xfrm flipH="1">
            <a:off x="3002165" y="545691"/>
            <a:ext cx="6746517" cy="1504335"/>
          </a:xfrm>
          <a:prstGeom prst="horizont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 </a:t>
            </a:r>
            <a:r>
              <a:rPr lang="en-US" sz="3200" b="1" dirty="0">
                <a:solidFill>
                  <a:srgbClr val="FF0000"/>
                </a:solidFill>
              </a:rPr>
              <a:t>Research and Innovation</a:t>
            </a:r>
            <a:r>
              <a:rPr lang="en-US" sz="3200" b="1" dirty="0" smtClean="0">
                <a:solidFill>
                  <a:srgbClr val="FF0000"/>
                </a:solidFill>
                <a:latin typeface="MV Boli" panose="02000500030200090000" pitchFamily="2" charset="0"/>
                <a:cs typeface="MV Boli" panose="02000500030200090000" pitchFamily="2" charset="0"/>
              </a:rPr>
              <a:t>:</a:t>
            </a:r>
            <a:endParaRPr lang="en-US" sz="3200" b="1" dirty="0">
              <a:solidFill>
                <a:srgbClr val="FF0000"/>
              </a:solidFill>
              <a:latin typeface="MV Boli" panose="02000500030200090000" pitchFamily="2" charset="0"/>
              <a:cs typeface="MV Boli" panose="02000500030200090000" pitchFamily="2" charset="0"/>
            </a:endParaRPr>
          </a:p>
        </p:txBody>
      </p:sp>
      <p:sp>
        <p:nvSpPr>
          <p:cNvPr id="9" name="Rectangle 3">
            <a:extLst>
              <a:ext uri="{FF2B5EF4-FFF2-40B4-BE49-F238E27FC236}">
                <a16:creationId xmlns="" xmlns:a16="http://schemas.microsoft.com/office/drawing/2014/main" id="{3CD34BDB-5D52-4623-B47E-8DD2C6D5AD24}"/>
              </a:ext>
            </a:extLst>
          </p:cNvPr>
          <p:cNvSpPr>
            <a:spLocks noChangeArrowheads="1"/>
          </p:cNvSpPr>
          <p:nvPr/>
        </p:nvSpPr>
        <p:spPr bwMode="auto">
          <a:xfrm>
            <a:off x="1700011" y="2784392"/>
            <a:ext cx="8048671"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b="1" dirty="0" smtClean="0"/>
              <a:t>Importance </a:t>
            </a:r>
            <a:r>
              <a:rPr lang="en-US" sz="2400" b="1" dirty="0"/>
              <a:t>of research in higher education.</a:t>
            </a:r>
          </a:p>
          <a:p>
            <a:endParaRPr lang="en-US" sz="2400" b="1" dirty="0"/>
          </a:p>
          <a:p>
            <a:r>
              <a:rPr lang="en-US" sz="2400" b="1" dirty="0"/>
              <a:t>Current state of research facilities and funding.</a:t>
            </a:r>
          </a:p>
          <a:p>
            <a:endParaRPr lang="en-US" sz="2400" b="1" dirty="0"/>
          </a:p>
          <a:p>
            <a:r>
              <a:rPr lang="en-US" sz="2400" b="1" dirty="0"/>
              <a:t>Collaboration between universities and industries.</a:t>
            </a:r>
          </a:p>
          <a:p>
            <a:r>
              <a:rPr lang="en-US" sz="2400" b="1" dirty="0"/>
              <a:t/>
            </a:r>
            <a:br>
              <a:rPr lang="en-US" sz="2400" b="1" dirty="0"/>
            </a:br>
            <a:endParaRPr lang="en-US" sz="2400" b="1" dirty="0"/>
          </a:p>
          <a:p>
            <a:r>
              <a:rPr lang="en-US" dirty="0"/>
              <a:t/>
            </a:r>
            <a:br>
              <a:rPr lang="en-US" dirty="0"/>
            </a:br>
            <a:endParaRPr lang="en-US" b="1" dirty="0"/>
          </a:p>
        </p:txBody>
      </p:sp>
    </p:spTree>
    <p:extLst>
      <p:ext uri="{BB962C8B-B14F-4D97-AF65-F5344CB8AC3E}">
        <p14:creationId xmlns:p14="http://schemas.microsoft.com/office/powerpoint/2010/main" val="14928694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unched Tape 6">
            <a:extLst>
              <a:ext uri="{FF2B5EF4-FFF2-40B4-BE49-F238E27FC236}">
                <a16:creationId xmlns="" xmlns:a16="http://schemas.microsoft.com/office/drawing/2014/main" id="{CB9242BA-2011-42A4-B9B3-AA5026682CFD}"/>
              </a:ext>
            </a:extLst>
          </p:cNvPr>
          <p:cNvSpPr/>
          <p:nvPr/>
        </p:nvSpPr>
        <p:spPr>
          <a:xfrm>
            <a:off x="2279373" y="371061"/>
            <a:ext cx="8507897" cy="1086679"/>
          </a:xfrm>
          <a:prstGeom prst="flowChartPunchedTape">
            <a:avLst/>
          </a:prstGeom>
          <a:solidFill>
            <a:srgbClr val="92D050"/>
          </a:solidFill>
          <a:ln>
            <a:solidFill>
              <a:schemeClr val="accent4">
                <a:lumMod val="50000"/>
              </a:schemeClr>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2">
                    <a:lumMod val="50000"/>
                  </a:schemeClr>
                </a:solidFill>
              </a:rPr>
              <a:t>Conclusion</a:t>
            </a:r>
            <a:r>
              <a:rPr lang="en-US" sz="3200" b="1" i="1" dirty="0">
                <a:solidFill>
                  <a:schemeClr val="tx2">
                    <a:lumMod val="50000"/>
                  </a:schemeClr>
                </a:solidFill>
              </a:rPr>
              <a:t> </a:t>
            </a:r>
          </a:p>
        </p:txBody>
      </p:sp>
      <p:sp>
        <p:nvSpPr>
          <p:cNvPr id="9" name="Rectangle 8">
            <a:extLst>
              <a:ext uri="{FF2B5EF4-FFF2-40B4-BE49-F238E27FC236}">
                <a16:creationId xmlns="" xmlns:a16="http://schemas.microsoft.com/office/drawing/2014/main" id="{8DDAB5DA-B1FA-47F4-BFB2-88F8353A0311}"/>
              </a:ext>
            </a:extLst>
          </p:cNvPr>
          <p:cNvSpPr/>
          <p:nvPr/>
        </p:nvSpPr>
        <p:spPr>
          <a:xfrm>
            <a:off x="1493950" y="2609371"/>
            <a:ext cx="10457645" cy="296848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Overall evaluation of the higher education system</a:t>
            </a:r>
            <a:r>
              <a:rPr lang="en-US" sz="2400" b="1" dirty="0" smtClean="0">
                <a:solidFill>
                  <a:srgbClr val="FF0000"/>
                </a:solidFill>
              </a:rPr>
              <a:t>.</a:t>
            </a:r>
            <a:endParaRPr lang="en-US" sz="2400" b="1" dirty="0">
              <a:solidFill>
                <a:srgbClr val="FF0000"/>
              </a:solidFill>
            </a:endParaRPr>
          </a:p>
          <a:p>
            <a:r>
              <a:rPr lang="en-US" sz="2400" b="1" dirty="0">
                <a:solidFill>
                  <a:srgbClr val="FF0000"/>
                </a:solidFill>
              </a:rPr>
              <a:t>Recommendations for improvement</a:t>
            </a:r>
            <a:r>
              <a:rPr lang="en-US" sz="2400" b="1" dirty="0" smtClean="0">
                <a:solidFill>
                  <a:srgbClr val="FF0000"/>
                </a:solidFill>
              </a:rPr>
              <a:t>.</a:t>
            </a:r>
            <a:endParaRPr lang="en-US" sz="2400" b="1" dirty="0">
              <a:solidFill>
                <a:srgbClr val="FF0000"/>
              </a:solidFill>
            </a:endParaRPr>
          </a:p>
          <a:p>
            <a:r>
              <a:rPr lang="en-US" sz="2400" b="1" dirty="0">
                <a:solidFill>
                  <a:srgbClr val="FF0000"/>
                </a:solidFill>
              </a:rPr>
              <a:t>Potential of higher education in shaping the future of Bangladesh.</a:t>
            </a:r>
          </a:p>
          <a:p>
            <a:endParaRPr lang="en-US" sz="2400" b="1" dirty="0">
              <a:solidFill>
                <a:srgbClr val="FF0000"/>
              </a:solidFill>
              <a:latin typeface="Bahnschrift Light Condensed" panose="020B0502040204020203" pitchFamily="34" charset="0"/>
            </a:endParaRPr>
          </a:p>
        </p:txBody>
      </p:sp>
    </p:spTree>
    <p:extLst>
      <p:ext uri="{BB962C8B-B14F-4D97-AF65-F5344CB8AC3E}">
        <p14:creationId xmlns:p14="http://schemas.microsoft.com/office/powerpoint/2010/main" val="27663794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630</TotalTime>
  <Words>244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Bahnschrift Condensed</vt:lpstr>
      <vt:lpstr>Bahnschrift Light Condensed</vt:lpstr>
      <vt:lpstr>Bahnschrift SemiBold SemiConden</vt:lpstr>
      <vt:lpstr>Century Gothic</vt:lpstr>
      <vt:lpstr>Gabriola</vt:lpstr>
      <vt:lpstr>MV Boli</vt:lpstr>
      <vt:lpstr>Wingdings</vt:lpstr>
      <vt:lpstr>Wingdings 3</vt:lpstr>
      <vt:lpstr>Wisp</vt:lpstr>
      <vt:lpstr>   </vt:lpstr>
      <vt:lpstr>.</vt:lpstr>
      <vt:lpstr>PowerPoint Presentation</vt:lpstr>
      <vt:lpstr>PowerPoint Presentation</vt:lpstr>
      <vt:lpstr>.</vt:lpstr>
      <vt:lpstr>PowerPoint Presentation</vt:lpstr>
      <vt:lpstr>.</vt:lpstr>
      <vt:lpst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WEIICOME TO MY PRESENTATION</dc:title>
  <dc:creator>ALPHA TECH</dc:creator>
  <cp:lastModifiedBy>ALPHA TECH</cp:lastModifiedBy>
  <cp:revision>56</cp:revision>
  <dcterms:created xsi:type="dcterms:W3CDTF">2023-11-12T17:42:57Z</dcterms:created>
  <dcterms:modified xsi:type="dcterms:W3CDTF">2025-02-01T16:37:10Z</dcterms:modified>
</cp:coreProperties>
</file>