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0" y="6166080"/>
            <a:ext cx="5446080" cy="69048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6" descr=""/>
          <p:cNvPicPr/>
          <p:nvPr/>
        </p:nvPicPr>
        <p:blipFill>
          <a:blip r:embed="rId2"/>
          <a:stretch/>
        </p:blipFill>
        <p:spPr>
          <a:xfrm>
            <a:off x="0" y="6166080"/>
            <a:ext cx="5446080" cy="690480"/>
          </a:xfrm>
          <a:prstGeom prst="rect">
            <a:avLst/>
          </a:prstGeom>
          <a:ln w="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://drd.ba.ttu.edu/isqs6339/ex/scrape1/" TargetMode="External"/><Relationship Id="rId2" Type="http://schemas.openxmlformats.org/officeDocument/2006/relationships/hyperlink" Target="http://drd.ba.ttu.edu/sites/wowmobs" TargetMode="External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378080" y="1122480"/>
            <a:ext cx="9807120" cy="238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79000"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 cap="small">
                <a:solidFill>
                  <a:srgbClr val="cc0000"/>
                </a:solidFill>
                <a:latin typeface="Calibri Light"/>
                <a:ea typeface="DejaVu Sans"/>
              </a:rPr>
              <a:t>ISQS 3358:  Business Intelligence</a:t>
            </a:r>
            <a:br>
              <a:rPr sz="1800"/>
            </a:br>
            <a:br>
              <a:rPr sz="1800"/>
            </a:br>
            <a:r>
              <a:rPr b="1" lang="en-US" sz="4000" spc="-1" strike="noStrike" cap="small">
                <a:solidFill>
                  <a:srgbClr val="cc0000"/>
                </a:solidFill>
                <a:latin typeface="Calibri Light"/>
                <a:ea typeface="DejaVu Sans"/>
              </a:rPr>
              <a:t>Lecture 1.2 – Advanced Web Scraping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b="1" lang="en-US" sz="4000" spc="-1" strike="noStrike" cap="small">
                <a:solidFill>
                  <a:srgbClr val="cc0000"/>
                </a:solidFill>
                <a:latin typeface="Calibri Light"/>
                <a:ea typeface="DejaVu Sans"/>
              </a:rPr>
              <a:t>	</a:t>
            </a:r>
            <a:r>
              <a:rPr b="1" lang="en-US" sz="4000" spc="-1" strike="noStrike" cap="small">
                <a:solidFill>
                  <a:srgbClr val="cc0000"/>
                </a:solidFill>
                <a:latin typeface="Calibri Light"/>
                <a:ea typeface="DejaVu Sans"/>
              </a:rPr>
              <a:t>Part 1 – Beyond the GET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1523880" y="3602160"/>
            <a:ext cx="9142560" cy="165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David J. Lucus, Ph.D.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Assistant Professor of Practice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0" name="Line 3"/>
          <p:cNvSpPr/>
          <p:nvPr/>
        </p:nvSpPr>
        <p:spPr>
          <a:xfrm>
            <a:off x="1523880" y="3996000"/>
            <a:ext cx="9144000" cy="3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378080" y="1122480"/>
            <a:ext cx="9807120" cy="238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79000"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 cap="small">
                <a:solidFill>
                  <a:srgbClr val="cc0000"/>
                </a:solidFill>
                <a:latin typeface="Calibri Light"/>
                <a:ea typeface="DejaVu Sans"/>
              </a:rPr>
              <a:t>ISQS 3358:  Business Intelligence</a:t>
            </a:r>
            <a:br>
              <a:rPr sz="1800"/>
            </a:br>
            <a:br>
              <a:rPr sz="1800"/>
            </a:br>
            <a:r>
              <a:rPr b="1" lang="en-US" sz="4000" spc="-1" strike="noStrike" cap="small">
                <a:solidFill>
                  <a:srgbClr val="cc0000"/>
                </a:solidFill>
                <a:latin typeface="Calibri Light"/>
                <a:ea typeface="DejaVu Sans"/>
              </a:rPr>
              <a:t>Lecture 1.2 – Advanced Web Scraping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b="1" lang="en-US" sz="4000" spc="-1" strike="noStrike" cap="small">
                <a:solidFill>
                  <a:srgbClr val="cc0000"/>
                </a:solidFill>
                <a:latin typeface="Calibri Light"/>
                <a:ea typeface="DejaVu Sans"/>
              </a:rPr>
              <a:t>	</a:t>
            </a:r>
            <a:r>
              <a:rPr b="1" lang="en-US" sz="4000" spc="-1" strike="noStrike" cap="small">
                <a:solidFill>
                  <a:srgbClr val="cc0000"/>
                </a:solidFill>
                <a:latin typeface="Calibri Light"/>
                <a:ea typeface="DejaVu Sans"/>
              </a:rPr>
              <a:t>Part 2 – HTML Forms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523880" y="3602160"/>
            <a:ext cx="9142560" cy="165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David J. Lucus, Ph.D.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Assistant Professor of Practice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9" name="Line 3"/>
          <p:cNvSpPr/>
          <p:nvPr/>
        </p:nvSpPr>
        <p:spPr>
          <a:xfrm>
            <a:off x="1523880" y="3996000"/>
            <a:ext cx="9144000" cy="3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cc0000"/>
                </a:solidFill>
                <a:latin typeface="Calibri Light"/>
                <a:ea typeface="DejaVu Sans"/>
              </a:rPr>
              <a:t>Agenda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Understanding HTML Forms</a:t>
            </a: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Data Fields</a:t>
            </a: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Data available client-side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cc0000"/>
                </a:solidFill>
                <a:latin typeface="Calibri Light"/>
                <a:ea typeface="DejaVu Sans"/>
              </a:rPr>
              <a:t>HTML Forms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Standard HTML forms will have a forms tag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Typical action is called a POST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Note, via JavaScript and ASYNC, it is possible to post WITHOUT a form tag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Standard Tag: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&lt;form action=“pagetopostto.php” method=“POST”&gt;&lt;/form&gt;</a:t>
            </a:r>
            <a:endParaRPr b="0" lang="en-US" sz="2000" spc="-1" strike="noStrike">
              <a:latin typeface="Arial"/>
            </a:endParaRPr>
          </a:p>
          <a:p>
            <a:pPr lvl="1" marL="6858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All data input tags within form sent to action page</a:t>
            </a:r>
            <a:endParaRPr b="0" lang="en-US" sz="2000" spc="-1" strike="noStrike">
              <a:latin typeface="Arial"/>
            </a:endParaRPr>
          </a:p>
          <a:p>
            <a:pPr lvl="1" marL="6858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Note, method can be set to “GET”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WARNING:  Newer tags are not always available in all browsers!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cc0000"/>
                </a:solidFill>
                <a:latin typeface="Calibri Light"/>
                <a:ea typeface="DejaVu Sans"/>
              </a:rPr>
              <a:t>HTML Data Fields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&lt;input&gt; - “Type” attribute determines rendering</a:t>
            </a:r>
            <a:endParaRPr b="0" lang="en-US" sz="2400" spc="-1" strike="noStrike">
              <a:latin typeface="Arial"/>
            </a:endParaRPr>
          </a:p>
          <a:p>
            <a:pPr lvl="1" marL="6858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Examples of Type (non-exhaustive): </a:t>
            </a:r>
            <a:endParaRPr b="0" lang="en-US" sz="2000" spc="-1" strike="noStrike">
              <a:latin typeface="Arial"/>
            </a:endParaRPr>
          </a:p>
          <a:p>
            <a:pPr lvl="2" marL="11430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text – Textbox</a:t>
            </a:r>
            <a:endParaRPr b="0" lang="en-US" sz="1800" spc="-1" strike="noStrike">
              <a:latin typeface="Arial"/>
            </a:endParaRPr>
          </a:p>
          <a:p>
            <a:pPr lvl="2" marL="11430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button – Non-submitting button</a:t>
            </a:r>
            <a:endParaRPr b="0" lang="en-US" sz="1800" spc="-1" strike="noStrike">
              <a:latin typeface="Arial"/>
            </a:endParaRPr>
          </a:p>
          <a:p>
            <a:pPr lvl="2" marL="11430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submit – Button that submits the form</a:t>
            </a:r>
            <a:endParaRPr b="0" lang="en-US" sz="1800" spc="-1" strike="noStrike">
              <a:latin typeface="Arial"/>
            </a:endParaRPr>
          </a:p>
          <a:p>
            <a:pPr lvl="2" marL="11430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checkbox – Renders as checkbox </a:t>
            </a:r>
            <a:endParaRPr b="0" lang="en-US" sz="1800" spc="-1" strike="noStrike">
              <a:latin typeface="Arial"/>
            </a:endParaRPr>
          </a:p>
          <a:p>
            <a:pPr marL="2286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&lt;select&gt; - dropdown list</a:t>
            </a:r>
            <a:endParaRPr b="0" lang="en-US" sz="2400" spc="-1" strike="noStrike">
              <a:latin typeface="Arial"/>
            </a:endParaRPr>
          </a:p>
          <a:p>
            <a:pPr lvl="1" marL="6858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Similar style as unordered list</a:t>
            </a:r>
            <a:endParaRPr b="0" lang="en-US" sz="2000" spc="-1" strike="noStrike">
              <a:latin typeface="Arial"/>
            </a:endParaRPr>
          </a:p>
          <a:p>
            <a:pPr lvl="1" marL="6858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Can be rendered as multiselect with other attributes</a:t>
            </a:r>
            <a:endParaRPr b="0" lang="en-US" sz="2000" spc="-1" strike="noStrike">
              <a:latin typeface="Arial"/>
            </a:endParaRPr>
          </a:p>
          <a:p>
            <a:pPr marL="2286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&lt;textarea&gt; - large text input  </a:t>
            </a:r>
            <a:endParaRPr b="0" lang="en-US" sz="2400" spc="-1" strike="noStrike">
              <a:latin typeface="Arial"/>
            </a:endParaRPr>
          </a:p>
          <a:p>
            <a:pPr lvl="1" marL="6858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Note, will pass carriage returns in text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cc0000"/>
                </a:solidFill>
                <a:latin typeface="Calibri Light"/>
                <a:ea typeface="DejaVu Sans"/>
              </a:rPr>
              <a:t>HTML Example (Code)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Show passing values via form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Textbox, dropdownlist, checkbox</a:t>
            </a:r>
            <a:endParaRPr b="0" lang="en-US" sz="2000" spc="-1" strike="noStrike">
              <a:latin typeface="Arial"/>
            </a:endParaRPr>
          </a:p>
          <a:p>
            <a:pPr lvl="1" marL="6858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Post and Get versions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cc0000"/>
                </a:solidFill>
                <a:latin typeface="Calibri Light"/>
                <a:ea typeface="DejaVu Sans"/>
              </a:rPr>
              <a:t>Data Available Client-side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Non-free text values are always available for scraping</a:t>
            </a:r>
            <a:endParaRPr b="0" lang="en-US" sz="2000" spc="-1" strike="noStrike">
              <a:latin typeface="Arial"/>
            </a:endParaRPr>
          </a:p>
          <a:p>
            <a:pPr lvl="1" marL="6858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Ex:</a:t>
            </a:r>
            <a:endParaRPr b="0" lang="en-US" sz="2000" spc="-1" strike="noStrike">
              <a:latin typeface="Arial"/>
            </a:endParaRPr>
          </a:p>
          <a:p>
            <a:pPr lvl="2" marL="11430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&lt;select&gt; - visible text values &amp; “value” attribute for tag</a:t>
            </a:r>
            <a:endParaRPr b="0" lang="en-US" sz="1800" spc="-1" strike="noStrike">
              <a:latin typeface="Arial"/>
            </a:endParaRPr>
          </a:p>
          <a:p>
            <a:pPr lvl="2" marL="11430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Checkbox similar to &lt;select&gt; except</a:t>
            </a:r>
            <a:endParaRPr b="0" lang="en-US" sz="1800" spc="-1" strike="noStrike">
              <a:latin typeface="Arial"/>
            </a:endParaRPr>
          </a:p>
          <a:p>
            <a:pPr lvl="3" marL="16002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Separate &lt;input&gt; tags</a:t>
            </a:r>
            <a:endParaRPr b="0" lang="en-US" sz="1800" spc="-1" strike="noStrike">
              <a:latin typeface="Arial"/>
            </a:endParaRPr>
          </a:p>
          <a:p>
            <a:pPr lvl="2" marL="11430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Radio similar to &lt;select&gt; except</a:t>
            </a:r>
            <a:endParaRPr b="0" lang="en-US" sz="1800" spc="-1" strike="noStrike">
              <a:latin typeface="Arial"/>
            </a:endParaRPr>
          </a:p>
          <a:p>
            <a:pPr lvl="3" marL="16002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name” attribute will be the same to “relate” the radio buttons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 marL="2286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In web development, these lists tend to be lookup tables</a:t>
            </a:r>
            <a:endParaRPr b="0" lang="en-US" sz="2000" spc="-1" strike="noStrike">
              <a:latin typeface="Arial"/>
            </a:endParaRPr>
          </a:p>
          <a:p>
            <a:pPr lvl="1" marL="6858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May give you insight to websites backend database design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cc0000"/>
                </a:solidFill>
                <a:latin typeface="Calibri Light"/>
                <a:ea typeface="DejaVu Sans"/>
              </a:rPr>
              <a:t>Python Example(Code)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Access Form input values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cc0000"/>
                </a:solidFill>
                <a:latin typeface="Calibri Light"/>
                <a:ea typeface="DejaVu Sans"/>
              </a:rPr>
              <a:t>Recap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Discussed HTML Form tags and attributes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Different data input fields found in forms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Demonstrated difference in a form POST vs form GET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Discussed different data values that are available client-side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Demonstrated how to Extract data input values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378080" y="1122480"/>
            <a:ext cx="9807120" cy="238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79000"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 cap="small">
                <a:solidFill>
                  <a:srgbClr val="cc0000"/>
                </a:solidFill>
                <a:latin typeface="Calibri Light"/>
                <a:ea typeface="DejaVu Sans"/>
              </a:rPr>
              <a:t>ISQS 3358:  Business Intelligence</a:t>
            </a:r>
            <a:br>
              <a:rPr sz="1800"/>
            </a:br>
            <a:br>
              <a:rPr sz="1800"/>
            </a:br>
            <a:r>
              <a:rPr b="1" lang="en-US" sz="4000" spc="-1" strike="noStrike" cap="small">
                <a:solidFill>
                  <a:srgbClr val="cc0000"/>
                </a:solidFill>
                <a:latin typeface="Calibri Light"/>
                <a:ea typeface="DejaVu Sans"/>
              </a:rPr>
              <a:t>Lecture 1.2 – Advanced Web Scraping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b="1" lang="en-US" sz="4000" spc="-1" strike="noStrike" cap="small">
                <a:solidFill>
                  <a:srgbClr val="cc0000"/>
                </a:solidFill>
                <a:latin typeface="Calibri Light"/>
                <a:ea typeface="DejaVu Sans"/>
              </a:rPr>
              <a:t>	</a:t>
            </a:r>
            <a:r>
              <a:rPr b="1" lang="en-US" sz="4000" spc="-1" strike="noStrike" cap="small">
                <a:solidFill>
                  <a:srgbClr val="cc0000"/>
                </a:solidFill>
                <a:latin typeface="Calibri Light"/>
                <a:ea typeface="DejaVu Sans"/>
              </a:rPr>
              <a:t>Part 3 – Querystring &amp; JavaScript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523880" y="3602160"/>
            <a:ext cx="9142560" cy="165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David J. Lucus, Ph.D.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Assistant Professor of Practice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6" name="Line 3"/>
          <p:cNvSpPr/>
          <p:nvPr/>
        </p:nvSpPr>
        <p:spPr>
          <a:xfrm>
            <a:off x="1523880" y="3996000"/>
            <a:ext cx="9144000" cy="3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cc0000"/>
                </a:solidFill>
                <a:latin typeface="Calibri Light"/>
                <a:ea typeface="DejaVu Sans"/>
              </a:rPr>
              <a:t>Agenda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Querystring &amp; URL Parsing</a:t>
            </a: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Identifying variables</a:t>
            </a: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Cookies &amp; their Usage</a:t>
            </a: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HTML Headers</a:t>
            </a: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JavaScript &amp; Client Scripting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cc0000"/>
                </a:solidFill>
                <a:latin typeface="Calibri Light"/>
                <a:ea typeface="DejaVu Sans"/>
              </a:rPr>
              <a:t>Extra Sites Code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  <a:hlinkClick r:id="rId1"/>
              </a:rPr>
              <a:t>http://drd.ba.ttu.edu/isqs6339/ex/scrape1/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  <a:hlinkClick r:id="rId2"/>
              </a:rPr>
              <a:t>http://drd.ba.ttu.edu/sites/wowmobs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cc0000"/>
                </a:solidFill>
                <a:latin typeface="Calibri Light"/>
                <a:ea typeface="DejaVu Sans"/>
              </a:rPr>
              <a:t>Querystring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Method for passing variables via the URL</a:t>
            </a: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Standard URL:  https://duckduckgo.com</a:t>
            </a: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URL after searching for “dogs”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https://duckduckgo.com/?q=dogs&amp;t=h_&amp;ia=news</a:t>
            </a:r>
            <a:endParaRPr b="0" lang="en-US" sz="2000" spc="-1" strike="noStrike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Everything after the “?” is the querystring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Variable list (variable name : value):</a:t>
            </a:r>
            <a:endParaRPr b="0" lang="en-US" sz="2000" spc="-1" strike="noStrike">
              <a:latin typeface="Arial"/>
            </a:endParaRPr>
          </a:p>
          <a:p>
            <a:pPr lvl="2" marL="11430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q : dogs</a:t>
            </a:r>
            <a:endParaRPr b="0" lang="en-US" sz="1800" spc="-1" strike="noStrike">
              <a:latin typeface="Arial"/>
            </a:endParaRPr>
          </a:p>
          <a:p>
            <a:pPr lvl="2" marL="11430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 : h_</a:t>
            </a:r>
            <a:endParaRPr b="0" lang="en-US" sz="1800" spc="-1" strike="noStrike">
              <a:latin typeface="Arial"/>
            </a:endParaRPr>
          </a:p>
          <a:p>
            <a:pPr lvl="2" marL="11430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ia : news</a:t>
            </a:r>
            <a:endParaRPr b="0" lang="en-US" sz="1800" spc="-1" strike="noStrike">
              <a:latin typeface="Arial"/>
            </a:endParaRPr>
          </a:p>
          <a:p>
            <a:pPr lvl="1" marL="6858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Ex:  Run previous query, but replace dogs with cats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cc0000"/>
                </a:solidFill>
                <a:latin typeface="Calibri Light"/>
                <a:ea typeface="DejaVu Sans"/>
              </a:rPr>
              <a:t>URL Parsing (Code Breakout)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Some sites use custom URLs for parameters</a:t>
            </a: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MVC development style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i.e.  Not everything in “slashes” are directories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Example Amazon.com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cc0000"/>
                </a:solidFill>
                <a:latin typeface="Calibri Light"/>
                <a:ea typeface="DejaVu Sans"/>
              </a:rPr>
              <a:t>Cookies &amp; Session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Both are methods of storage</a:t>
            </a:r>
            <a:endParaRPr b="0" lang="en-US" sz="2000" spc="-1" strike="noStrike">
              <a:latin typeface="Arial"/>
            </a:endParaRPr>
          </a:p>
          <a:p>
            <a:pPr lvl="1" marL="6858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Note, the web is stateless</a:t>
            </a:r>
            <a:endParaRPr b="0" lang="en-US" sz="1800" spc="-1" strike="noStrike">
              <a:latin typeface="Arial"/>
            </a:endParaRPr>
          </a:p>
          <a:p>
            <a:pPr lvl="1" marL="6858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 “always on” monitoring of connections to server</a:t>
            </a:r>
            <a:endParaRPr b="0" lang="en-US" sz="1800" spc="-1" strike="noStrike">
              <a:latin typeface="Arial"/>
            </a:endParaRPr>
          </a:p>
          <a:p>
            <a:pPr marL="2286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Session – Variables held server side</a:t>
            </a:r>
            <a:endParaRPr b="0" lang="en-US" sz="2000" spc="-1" strike="noStrike">
              <a:latin typeface="Arial"/>
            </a:endParaRPr>
          </a:p>
          <a:p>
            <a:pPr lvl="1" marL="6858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 cannot directly access</a:t>
            </a:r>
            <a:endParaRPr b="0" lang="en-US" sz="1800" spc="-1" strike="noStrike">
              <a:latin typeface="Arial"/>
            </a:endParaRPr>
          </a:p>
          <a:p>
            <a:pPr lvl="1" marL="6858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Secure” from website perspective</a:t>
            </a:r>
            <a:endParaRPr b="0" lang="en-US" sz="1800" spc="-1" strike="noStrike">
              <a:latin typeface="Arial"/>
            </a:endParaRPr>
          </a:p>
          <a:p>
            <a:pPr marL="2286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Cookies – data stored on client browser</a:t>
            </a:r>
            <a:endParaRPr b="0" lang="en-US" sz="2000" spc="-1" strike="noStrike">
              <a:latin typeface="Arial"/>
            </a:endParaRPr>
          </a:p>
          <a:p>
            <a:pPr lvl="1" marL="6858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Typically used for “tracking”</a:t>
            </a:r>
            <a:endParaRPr b="0" lang="en-US" sz="1800" spc="-1" strike="noStrike">
              <a:latin typeface="Arial"/>
            </a:endParaRPr>
          </a:p>
          <a:p>
            <a:pPr lvl="1" marL="6858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Insecure from website perspective</a:t>
            </a:r>
            <a:endParaRPr b="0" lang="en-US" sz="1800" spc="-1" strike="noStrike">
              <a:latin typeface="Arial"/>
            </a:endParaRPr>
          </a:p>
          <a:p>
            <a:pPr lvl="1" marL="6858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Can be used to identify user session:  </a:t>
            </a:r>
            <a:endParaRPr b="0" lang="en-US" sz="1800" spc="-1" strike="noStrike">
              <a:latin typeface="Arial"/>
            </a:endParaRPr>
          </a:p>
          <a:p>
            <a:pPr lvl="2" marL="11430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e.g.  ASP.net Web Forms</a:t>
            </a:r>
            <a:endParaRPr b="0" lang="en-US" sz="1800" spc="-1" strike="noStrike">
              <a:latin typeface="Arial"/>
            </a:endParaRPr>
          </a:p>
          <a:p>
            <a:pPr marL="720">
              <a:lnSpc>
                <a:spcPct val="85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cc0000"/>
                </a:solidFill>
                <a:latin typeface="Calibri Light"/>
                <a:ea typeface="DejaVu Sans"/>
              </a:rPr>
              <a:t>Cookies &amp; Session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Sites can identify how you travel around their site</a:t>
            </a:r>
            <a:endParaRPr b="0" lang="en-US" sz="2400" spc="-1" strike="noStrike">
              <a:latin typeface="Arial"/>
            </a:endParaRPr>
          </a:p>
          <a:p>
            <a:pPr lvl="1" marL="6858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May use cookies to identify actions</a:t>
            </a:r>
            <a:endParaRPr b="0" lang="en-US" sz="2000" spc="-1" strike="noStrike">
              <a:latin typeface="Arial"/>
            </a:endParaRPr>
          </a:p>
          <a:p>
            <a:pPr lvl="1" marL="6858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Expect cookies to be passed back on each request</a:t>
            </a:r>
            <a:endParaRPr b="0" lang="en-US" sz="2000" spc="-1" strike="noStrike">
              <a:latin typeface="Arial"/>
            </a:endParaRPr>
          </a:p>
          <a:p>
            <a:pPr lvl="1" marL="6858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May assume: no cookie, no user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 marL="2286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Consider checking cookies when scraping</a:t>
            </a:r>
            <a:endParaRPr b="0" lang="en-US" sz="2400" spc="-1" strike="noStrike">
              <a:latin typeface="Arial"/>
            </a:endParaRPr>
          </a:p>
          <a:p>
            <a:pPr lvl="1" marL="6858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Evaluate if cookies exist</a:t>
            </a:r>
            <a:endParaRPr b="0" lang="en-US" sz="2000" spc="-1" strike="noStrike">
              <a:latin typeface="Arial"/>
            </a:endParaRPr>
          </a:p>
          <a:p>
            <a:pPr lvl="1" marL="6858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Check effect of no cookies on request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 marL="2286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Once again: Try to “act” like a user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cc0000"/>
                </a:solidFill>
                <a:latin typeface="Calibri Light"/>
                <a:ea typeface="DejaVu Sans"/>
              </a:rPr>
              <a:t>Browser Headers – USER_AGENT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Websites track which browsers connect to their site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Why:  To better design site</a:t>
            </a:r>
            <a:endParaRPr b="0" lang="en-US" sz="2000" spc="-1" strike="noStrike">
              <a:latin typeface="Arial"/>
            </a:endParaRPr>
          </a:p>
          <a:p>
            <a:pPr lvl="2" marL="11430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Not all browsers render the same</a:t>
            </a:r>
            <a:endParaRPr b="0" lang="en-US" sz="1800" spc="-1" strike="noStrike">
              <a:latin typeface="Arial"/>
            </a:endParaRPr>
          </a:p>
          <a:p>
            <a:pPr lvl="2" marL="11430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 identify customers</a:t>
            </a:r>
            <a:endParaRPr b="0" lang="en-US" sz="1800" spc="-1" strike="noStrike">
              <a:latin typeface="Arial"/>
            </a:endParaRPr>
          </a:p>
          <a:p>
            <a:pPr lvl="1" marL="6858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Header Ex:</a:t>
            </a:r>
            <a:endParaRPr b="0" lang="en-US" sz="1800" spc="-1" strike="noStrike">
              <a:latin typeface="Arial"/>
            </a:endParaRPr>
          </a:p>
          <a:p>
            <a:pPr lvl="2" marL="11430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Firefox on Ubuntu: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Mozilla/5.0 (X11;Ubuntu; Linux x86_64; rv:65.0) Gecko/20100101 Firefox/65.0</a:t>
            </a:r>
            <a:endParaRPr b="0" lang="en-US" sz="1600" spc="-1" strike="noStrike">
              <a:latin typeface="Arial"/>
            </a:endParaRPr>
          </a:p>
          <a:p>
            <a:pPr lvl="2" marL="11430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Chromium on Ubuntu: 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Mozilla/5.0 (X11; Linux x86_64) AppleWebKit/537.36 (KHTML, like Gecko) Ubuntu Chromium/71.0.3578.98 Chrome/71.0.3578.98 Safari/537.36</a:t>
            </a:r>
            <a:endParaRPr b="0" lang="en-US" sz="1600" spc="-1" strike="noStrike">
              <a:latin typeface="Arial"/>
            </a:endParaRPr>
          </a:p>
          <a:p>
            <a:pPr lvl="1" marL="6858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Several sites can tell you what your browser is sending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What browser is your web scraper?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cc0000"/>
                </a:solidFill>
                <a:latin typeface="Calibri Light"/>
                <a:ea typeface="DejaVu Sans"/>
              </a:rPr>
              <a:t>JavaScript &amp; Client Scripting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Some sites rely on JavaScript to “dynamically” build a webpage</a:t>
            </a: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Easy to notice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HTML will not match what you see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Example:  https://www.depts.ttu.edu/rawlsbusiness/people/faculty/isqs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May need to extract data: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From client code</a:t>
            </a:r>
            <a:endParaRPr b="0" lang="en-US" sz="2000" spc="-1" strike="noStrike">
              <a:latin typeface="Arial"/>
            </a:endParaRPr>
          </a:p>
          <a:p>
            <a:pPr lvl="1" marL="6858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From dynamic content</a:t>
            </a:r>
            <a:endParaRPr b="0" lang="en-US" sz="2000" spc="-1" strike="noStrike">
              <a:latin typeface="Arial"/>
            </a:endParaRPr>
          </a:p>
          <a:p>
            <a:pPr lvl="1" marL="6858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Potentially use another Python library:  selenium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cc0000"/>
                </a:solidFill>
                <a:latin typeface="Calibri Light"/>
                <a:ea typeface="DejaVu Sans"/>
              </a:rPr>
              <a:t>Recap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Discussed how data is passed via</a:t>
            </a:r>
            <a:endParaRPr b="0" lang="en-US" sz="2000" spc="-1" strike="noStrike">
              <a:latin typeface="Arial"/>
            </a:endParaRPr>
          </a:p>
          <a:p>
            <a:pPr lvl="1" marL="6858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Querystring</a:t>
            </a:r>
            <a:endParaRPr b="0" lang="en-US" sz="1800" spc="-1" strike="noStrike">
              <a:latin typeface="Arial"/>
            </a:endParaRPr>
          </a:p>
          <a:p>
            <a:pPr lvl="1" marL="6858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URL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Demonstrated how to manipulate this data to use GET rather than POST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Highlighted issues related to </a:t>
            </a:r>
            <a:endParaRPr b="0" lang="en-US" sz="2000" spc="-1" strike="noStrike">
              <a:latin typeface="Arial"/>
            </a:endParaRPr>
          </a:p>
          <a:p>
            <a:pPr lvl="1" marL="6858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Cookies &amp; Session</a:t>
            </a:r>
            <a:endParaRPr b="0" lang="en-US" sz="1800" spc="-1" strike="noStrike">
              <a:latin typeface="Arial"/>
            </a:endParaRPr>
          </a:p>
          <a:p>
            <a:pPr lvl="1" marL="6858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Browser USER_Agent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Discussed issues related to client-side Scripts and dynamic content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378080" y="1122480"/>
            <a:ext cx="9807120" cy="238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79000"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 cap="small">
                <a:solidFill>
                  <a:srgbClr val="cc0000"/>
                </a:solidFill>
                <a:latin typeface="Calibri Light"/>
                <a:ea typeface="DejaVu Sans"/>
              </a:rPr>
              <a:t>ISQS 3358:  Business Intelligence</a:t>
            </a:r>
            <a:br>
              <a:rPr sz="1800"/>
            </a:br>
            <a:br>
              <a:rPr sz="1800"/>
            </a:br>
            <a:r>
              <a:rPr b="1" lang="en-US" sz="4000" spc="-1" strike="noStrike" cap="small">
                <a:solidFill>
                  <a:srgbClr val="cc0000"/>
                </a:solidFill>
                <a:latin typeface="Calibri Light"/>
                <a:ea typeface="DejaVu Sans"/>
              </a:rPr>
              <a:t>Lecture 1.2 – Advanced Web Scraping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b="1" lang="en-US" sz="4000" spc="-1" strike="noStrike" cap="small">
                <a:solidFill>
                  <a:srgbClr val="cc0000"/>
                </a:solidFill>
                <a:latin typeface="Calibri Light"/>
                <a:ea typeface="DejaVu Sans"/>
              </a:rPr>
              <a:t>	</a:t>
            </a:r>
            <a:r>
              <a:rPr b="1" lang="en-US" sz="4000" spc="-1" strike="noStrike" cap="small">
                <a:solidFill>
                  <a:srgbClr val="cc0000"/>
                </a:solidFill>
                <a:latin typeface="Calibri Light"/>
                <a:ea typeface="DejaVu Sans"/>
              </a:rPr>
              <a:t>Part 4 – Advanced Scraping in Python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1523880" y="3602160"/>
            <a:ext cx="9142560" cy="165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David J. Lucus, Ph.D.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Assistant Professor of Practice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5" name="Line 3"/>
          <p:cNvSpPr/>
          <p:nvPr/>
        </p:nvSpPr>
        <p:spPr>
          <a:xfrm>
            <a:off x="1523880" y="3996000"/>
            <a:ext cx="9144000" cy="3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cc0000"/>
                </a:solidFill>
                <a:latin typeface="Calibri Light"/>
                <a:ea typeface="DejaVu Sans"/>
              </a:rPr>
              <a:t>Agenda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Form submit as a GET</a:t>
            </a:r>
            <a:endParaRPr b="0" lang="en-US" sz="2400" spc="-1" strike="noStrike">
              <a:latin typeface="Arial"/>
            </a:endParaRPr>
          </a:p>
          <a:p>
            <a:pPr marL="2286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Modifying the POST</a:t>
            </a:r>
            <a:endParaRPr b="0" lang="en-US" sz="2400" spc="-1" strike="noStrike">
              <a:latin typeface="Arial"/>
            </a:endParaRPr>
          </a:p>
          <a:p>
            <a:pPr marL="2286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Modifying the Header</a:t>
            </a:r>
            <a:endParaRPr b="0" lang="en-US" sz="2400" spc="-1" strike="noStrike">
              <a:latin typeface="Arial"/>
            </a:endParaRPr>
          </a:p>
          <a:p>
            <a:pPr marL="2286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Passing cookies and session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cc0000"/>
                </a:solidFill>
                <a:latin typeface="Calibri Light"/>
                <a:ea typeface="DejaVu Sans"/>
              </a:rPr>
              <a:t>Examples in Python (Code)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4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cc0000"/>
                </a:solidFill>
                <a:latin typeface="Calibri Light"/>
                <a:ea typeface="DejaVu Sans"/>
              </a:rPr>
              <a:t>Agenda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CustomShape 5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POST vs. GET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How to view in browser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SYNC vs. ASYNC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cc0000"/>
                </a:solidFill>
                <a:latin typeface="Calibri Light"/>
                <a:ea typeface="DejaVu Sans"/>
              </a:rPr>
              <a:t>Recap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Examined how to make a get request with data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 marL="2286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Reading and passing cookies on a request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 marL="2286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Looked at how to POST data to the server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 marL="2286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Examined how to modify the header of a request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cc0000"/>
                </a:solidFill>
                <a:latin typeface="Calibri Light"/>
                <a:ea typeface="DejaVu Sans"/>
              </a:rPr>
              <a:t>Post vs. Get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All previous requests have been GET statements</a:t>
            </a:r>
            <a:endParaRPr b="0" lang="en-US" sz="2400" spc="-1" strike="noStrike">
              <a:latin typeface="Arial"/>
            </a:endParaRPr>
          </a:p>
          <a:p>
            <a:pPr lvl="1" marL="6858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All data passed via the URL</a:t>
            </a:r>
            <a:endParaRPr b="0" lang="en-US" sz="2400" spc="-1" strike="noStrike">
              <a:latin typeface="Arial"/>
            </a:endParaRPr>
          </a:p>
          <a:p>
            <a:pPr lvl="1" marL="6858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Resource can be:</a:t>
            </a:r>
            <a:endParaRPr b="0" lang="en-US" sz="2400" spc="-1" strike="noStrike">
              <a:latin typeface="Arial"/>
            </a:endParaRPr>
          </a:p>
          <a:p>
            <a:pPr lvl="2" marL="11430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Cached</a:t>
            </a:r>
            <a:endParaRPr b="0" lang="en-US" sz="2400" spc="-1" strike="noStrike">
              <a:latin typeface="Arial"/>
            </a:endParaRPr>
          </a:p>
          <a:p>
            <a:pPr lvl="2" marL="11430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Bookmarked</a:t>
            </a:r>
            <a:endParaRPr b="0" lang="en-US" sz="2400" spc="-1" strike="noStrike">
              <a:latin typeface="Arial"/>
            </a:endParaRPr>
          </a:p>
          <a:p>
            <a:pPr lvl="2" marL="11430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Saved as browser history</a:t>
            </a:r>
            <a:endParaRPr b="0" lang="en-US" sz="2400" spc="-1" strike="noStrike">
              <a:latin typeface="Arial"/>
            </a:endParaRPr>
          </a:p>
          <a:p>
            <a:pPr marL="2286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Not overly secure</a:t>
            </a:r>
            <a:endParaRPr b="0" lang="en-US" sz="2400" spc="-1" strike="noStrike">
              <a:latin typeface="Arial"/>
            </a:endParaRPr>
          </a:p>
          <a:p>
            <a:pPr lvl="1" marL="6858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All “parameters” passed in URL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cc0000"/>
                </a:solidFill>
                <a:latin typeface="Calibri Light"/>
                <a:ea typeface="DejaVu Sans"/>
              </a:rPr>
              <a:t>Post vs. Get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Post statements pass data via the request header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Not shown in the URL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Typically used in a webform</a:t>
            </a:r>
            <a:endParaRPr b="0" lang="en-US" sz="2400" spc="-1" strike="noStrike">
              <a:latin typeface="Arial"/>
            </a:endParaRPr>
          </a:p>
          <a:p>
            <a:pPr lvl="2" marL="11430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Data input form with a submit button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Back button does NOT play nice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Items are not: </a:t>
            </a:r>
            <a:endParaRPr b="0" lang="en-US" sz="2400" spc="-1" strike="noStrike">
              <a:latin typeface="Arial"/>
            </a:endParaRPr>
          </a:p>
          <a:p>
            <a:pPr lvl="2" marL="11430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Cached</a:t>
            </a:r>
            <a:endParaRPr b="0" lang="en-US" sz="2400" spc="-1" strike="noStrike">
              <a:latin typeface="Arial"/>
            </a:endParaRPr>
          </a:p>
          <a:p>
            <a:pPr lvl="2" marL="11430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Bookmarked</a:t>
            </a:r>
            <a:endParaRPr b="0" lang="en-US" sz="2400" spc="-1" strike="noStrike">
              <a:latin typeface="Arial"/>
            </a:endParaRPr>
          </a:p>
          <a:p>
            <a:pPr lvl="2" marL="11430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Saved in history</a:t>
            </a:r>
            <a:endParaRPr b="0" lang="en-US" sz="2400" spc="-1" strike="noStrike">
              <a:latin typeface="Arial"/>
            </a:endParaRPr>
          </a:p>
          <a:p>
            <a:pPr lvl="2" marL="11430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Note, URL may be, but values passed are not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cc0000"/>
                </a:solidFill>
                <a:latin typeface="Calibri Light"/>
                <a:ea typeface="DejaVu Sans"/>
              </a:rPr>
              <a:t>Example of HTML (Code)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HTML Form Item</a:t>
            </a: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Post data</a:t>
            </a: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Display on screen </a:t>
            </a: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Need to write basic php form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cc0000"/>
                </a:solidFill>
                <a:latin typeface="Calibri Light"/>
                <a:ea typeface="DejaVu Sans"/>
              </a:rPr>
              <a:t>Benefits of Post in Web Scraping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Allows scraping based on search terms</a:t>
            </a:r>
            <a:endParaRPr b="0" lang="en-US" sz="2400" spc="-1" strike="noStrike">
              <a:latin typeface="Arial"/>
            </a:endParaRPr>
          </a:p>
          <a:p>
            <a:pPr marL="2286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Example:  You need to scrap the top 10 products for “flat screen TVs” on Amazon</a:t>
            </a:r>
            <a:endParaRPr b="0" lang="en-US" sz="2400" spc="-1" strike="noStrike">
              <a:latin typeface="Arial"/>
            </a:endParaRPr>
          </a:p>
          <a:p>
            <a:pPr lvl="1" marL="6858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Search interface requires </a:t>
            </a:r>
            <a:endParaRPr b="0" lang="en-US" sz="2000" spc="-1" strike="noStrike">
              <a:latin typeface="Arial"/>
            </a:endParaRPr>
          </a:p>
          <a:p>
            <a:pPr lvl="2" marL="11430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you to enter “flat screen TV”</a:t>
            </a:r>
            <a:endParaRPr b="0" lang="en-US" sz="1800" spc="-1" strike="noStrike">
              <a:latin typeface="Arial"/>
            </a:endParaRPr>
          </a:p>
          <a:p>
            <a:pPr lvl="2" marL="11430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Click Submit</a:t>
            </a:r>
            <a:endParaRPr b="0" lang="en-US" sz="1800" spc="-1" strike="noStrike">
              <a:latin typeface="Arial"/>
            </a:endParaRPr>
          </a:p>
          <a:p>
            <a:pPr lvl="2" marL="11430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What is actually happening?</a:t>
            </a:r>
            <a:endParaRPr b="0" lang="en-US" sz="1800" spc="-1" strike="noStrike">
              <a:latin typeface="Arial"/>
            </a:endParaRPr>
          </a:p>
          <a:p>
            <a:pPr lvl="1" marL="6858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Browser is requesting to the “post” URL</a:t>
            </a:r>
            <a:endParaRPr b="0" lang="en-US" sz="2000" spc="-1" strike="noStrike">
              <a:latin typeface="Arial"/>
            </a:endParaRPr>
          </a:p>
          <a:p>
            <a:pPr lvl="1" marL="6858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Browser packages the search field into the request header</a:t>
            </a:r>
            <a:endParaRPr b="0" lang="en-US" sz="2000" spc="-1" strike="noStrike">
              <a:latin typeface="Arial"/>
            </a:endParaRPr>
          </a:p>
          <a:p>
            <a:pPr lvl="1" marL="6858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Everything proceeds similar to GET from this point</a:t>
            </a:r>
            <a:endParaRPr b="0" lang="en-US" sz="2000" spc="-1" strike="noStrike">
              <a:latin typeface="Arial"/>
            </a:endParaRPr>
          </a:p>
          <a:p>
            <a:pPr marL="228600" indent="-22716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Notice the main difference:  Payload packaging &amp; post URL identification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cc0000"/>
                </a:solidFill>
                <a:latin typeface="Calibri Light"/>
                <a:ea typeface="DejaVu Sans"/>
              </a:rPr>
              <a:t>Sync vs Async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Synchronous – Entire webpage loads on request</a:t>
            </a: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Asynchronous – Portion of the webpage loads on a request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Requires client side programming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Still follows the request-&gt; response model</a:t>
            </a: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However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Slightly more difficult to find HTML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May need to save response.content to file to see HTML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Depends on your browser parsing tools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cc0000"/>
                </a:solidFill>
                <a:latin typeface="Calibri Light"/>
                <a:ea typeface="DejaVu Sans"/>
              </a:rPr>
              <a:t>Recap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Differences between Post and GET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Showed an example of a webpage implementing POST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Discussed the benefits of POST in Web scraping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Discussed the difference between SYNC vs ASYNC page loads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2026</TotalTime>
  <Application>LibreOffice/7.3.5.2$Linux_X86_64 LibreOffice_project/30$Build-2</Application>
  <AppVersion>15.0000</AppVersion>
  <Words>987</Words>
  <Paragraphs>232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2017-10-16T18:57:44Z</dcterms:created>
  <dc:creator>Mitchell, Benjamin</dc:creator>
  <dc:description/>
  <dc:language>en-US</dc:language>
  <cp:lastModifiedBy/>
  <dcterms:modified xsi:type="dcterms:W3CDTF">2022-09-01T13:08:13Z</dcterms:modified>
  <cp:revision>46</cp:revision>
  <dc:subject/>
  <dc:title>Database Concepts ISQS 5330 Fall 2017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29</vt:i4>
  </property>
</Properties>
</file>