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72"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6"/>
          <p:cNvPicPr/>
          <p:nvPr/>
        </p:nvPicPr>
        <p:blipFill>
          <a:blip r:embed="rId14"/>
          <a:stretch/>
        </p:blipFill>
        <p:spPr>
          <a:xfrm>
            <a:off x="0" y="6166080"/>
            <a:ext cx="5446440" cy="69084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1378080" y="1122480"/>
            <a:ext cx="980748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pPr>
            <a:r>
              <a:rPr lang="en-US" sz="4400" b="1" strike="noStrike" cap="small" spc="-1" dirty="0">
                <a:solidFill>
                  <a:srgbClr val="CC0000"/>
                </a:solidFill>
                <a:latin typeface="Calibri Light"/>
                <a:ea typeface="DejaVu Sans"/>
              </a:rPr>
              <a:t>ISQS 6339:  Business Intelligence</a:t>
            </a:r>
            <a:r>
              <a:rPr dirty="0"/>
              <a:t/>
            </a:r>
            <a:br>
              <a:rPr dirty="0"/>
            </a:br>
            <a:r>
              <a:rPr dirty="0"/>
              <a:t/>
            </a:r>
            <a:br>
              <a:rPr dirty="0"/>
            </a:br>
            <a:r>
              <a:rPr lang="en-US" sz="4000" b="1" strike="noStrike" cap="small" spc="-1" dirty="0">
                <a:solidFill>
                  <a:srgbClr val="CC0000"/>
                </a:solidFill>
                <a:latin typeface="Calibri Light"/>
                <a:ea typeface="DejaVu Sans"/>
              </a:rPr>
              <a:t>Lecture 1.0 – Web Scraping &amp; Legal Concerns</a:t>
            </a:r>
          </a:p>
          <a:p>
            <a:pPr>
              <a:lnSpc>
                <a:spcPct val="90000"/>
              </a:lnSpc>
            </a:pPr>
            <a:r>
              <a:rPr lang="en-US" sz="4000" b="1" cap="small" spc="-1" dirty="0">
                <a:solidFill>
                  <a:srgbClr val="CC0000"/>
                </a:solidFill>
                <a:latin typeface="Calibri Light"/>
              </a:rPr>
              <a:t>	Part 1 – Basics of Scraping</a:t>
            </a:r>
            <a:endParaRPr lang="en-US" sz="4000" b="0" strike="noStrike" spc="-1" dirty="0">
              <a:latin typeface="Arial"/>
            </a:endParaRPr>
          </a:p>
        </p:txBody>
      </p:sp>
      <p:sp>
        <p:nvSpPr>
          <p:cNvPr id="79" name="CustomShape 2"/>
          <p:cNvSpPr/>
          <p:nvPr/>
        </p:nvSpPr>
        <p:spPr>
          <a:xfrm>
            <a:off x="1523880" y="3602160"/>
            <a:ext cx="9142920" cy="16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endParaRPr lang="en-US" sz="1800" b="0" strike="noStrike" spc="-1">
              <a:latin typeface="Arial"/>
            </a:endParaRPr>
          </a:p>
          <a:p>
            <a:pPr>
              <a:lnSpc>
                <a:spcPct val="90000"/>
              </a:lnSpc>
              <a:spcBef>
                <a:spcPts val="1001"/>
              </a:spcBef>
            </a:pPr>
            <a:endParaRPr lang="en-US" sz="1800" b="0" strike="noStrike" spc="-1">
              <a:latin typeface="Arial"/>
            </a:endParaRPr>
          </a:p>
          <a:p>
            <a:pPr>
              <a:lnSpc>
                <a:spcPct val="90000"/>
              </a:lnSpc>
              <a:spcBef>
                <a:spcPts val="1001"/>
              </a:spcBef>
            </a:pPr>
            <a:r>
              <a:rPr lang="en-US" sz="2400" b="0" strike="noStrike" spc="-1">
                <a:solidFill>
                  <a:srgbClr val="000000"/>
                </a:solidFill>
                <a:latin typeface="Calibri"/>
                <a:ea typeface="DejaVu Sans"/>
              </a:rPr>
              <a:t>David J. Lucus, Ph.D.</a:t>
            </a:r>
            <a:endParaRPr lang="en-US" sz="2400" b="0" strike="noStrike" spc="-1">
              <a:latin typeface="Arial"/>
            </a:endParaRPr>
          </a:p>
          <a:p>
            <a:pPr>
              <a:lnSpc>
                <a:spcPct val="90000"/>
              </a:lnSpc>
              <a:spcBef>
                <a:spcPts val="1001"/>
              </a:spcBef>
            </a:pPr>
            <a:r>
              <a:rPr lang="en-US" sz="2400" b="0" strike="noStrike" spc="-1">
                <a:solidFill>
                  <a:srgbClr val="000000"/>
                </a:solidFill>
                <a:latin typeface="Calibri"/>
                <a:ea typeface="DejaVu Sans"/>
              </a:rPr>
              <a:t>Assistant Professor of Practice</a:t>
            </a:r>
            <a:endParaRPr lang="en-US" sz="2400" b="0" strike="noStrike" spc="-1">
              <a:latin typeface="Arial"/>
            </a:endParaRPr>
          </a:p>
        </p:txBody>
      </p:sp>
      <p:sp>
        <p:nvSpPr>
          <p:cNvPr id="80" name="Line 3"/>
          <p:cNvSpPr/>
          <p:nvPr/>
        </p:nvSpPr>
        <p:spPr>
          <a:xfrm>
            <a:off x="1523880" y="3996000"/>
            <a:ext cx="9144000" cy="360"/>
          </a:xfrm>
          <a:prstGeom prst="line">
            <a:avLst/>
          </a:prstGeom>
          <a:ln w="19080">
            <a:solidFill>
              <a:schemeClr val="tx1"/>
            </a:solidFill>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1121921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Ethics</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spc="-1" dirty="0"/>
              <a:t>Why does Ethics and Ethical behavior matter?</a:t>
            </a:r>
          </a:p>
          <a:p>
            <a:pPr marL="685800" lvl="1" indent="-227520">
              <a:lnSpc>
                <a:spcPct val="85000"/>
              </a:lnSpc>
              <a:spcBef>
                <a:spcPts val="1001"/>
              </a:spcBef>
              <a:buClr>
                <a:srgbClr val="C4A97C"/>
              </a:buClr>
              <a:buFont typeface="Arial"/>
              <a:buChar char="•"/>
            </a:pPr>
            <a:r>
              <a:rPr lang="en-US" sz="2400" b="0" strike="noStrike" spc="-1" dirty="0">
                <a:latin typeface="Arial"/>
              </a:rPr>
              <a:t>Livelihood</a:t>
            </a:r>
          </a:p>
          <a:p>
            <a:pPr marL="685800" lvl="1" indent="-227520">
              <a:lnSpc>
                <a:spcPct val="85000"/>
              </a:lnSpc>
              <a:spcBef>
                <a:spcPts val="1001"/>
              </a:spcBef>
              <a:buClr>
                <a:srgbClr val="C4A97C"/>
              </a:buClr>
              <a:buFont typeface="Arial"/>
              <a:buChar char="•"/>
            </a:pPr>
            <a:r>
              <a:rPr lang="en-US" sz="2400" spc="-1" dirty="0">
                <a:latin typeface="Arial"/>
              </a:rPr>
              <a:t>Your Brand</a:t>
            </a:r>
          </a:p>
          <a:p>
            <a:pPr marL="685800" lvl="1" indent="-227520">
              <a:lnSpc>
                <a:spcPct val="85000"/>
              </a:lnSpc>
              <a:spcBef>
                <a:spcPts val="1001"/>
              </a:spcBef>
              <a:buClr>
                <a:srgbClr val="C4A97C"/>
              </a:buClr>
              <a:buFont typeface="Arial"/>
              <a:buChar char="•"/>
            </a:pPr>
            <a:r>
              <a:rPr lang="en-US" sz="2400" b="0" strike="noStrike" spc="-1" dirty="0">
                <a:latin typeface="Arial"/>
              </a:rPr>
              <a:t>Trust is difficult to regain</a:t>
            </a:r>
          </a:p>
          <a:p>
            <a:pPr marL="685800" lvl="1" indent="-227520">
              <a:lnSpc>
                <a:spcPct val="85000"/>
              </a:lnSpc>
              <a:spcBef>
                <a:spcPts val="1001"/>
              </a:spcBef>
              <a:buClr>
                <a:srgbClr val="C4A97C"/>
              </a:buClr>
              <a:buFont typeface="Arial"/>
              <a:buChar char="•"/>
            </a:pPr>
            <a:r>
              <a:rPr lang="en-US" sz="2400" spc="-1" dirty="0">
                <a:latin typeface="Arial"/>
              </a:rPr>
              <a:t>Think about what the job of a Data Scientist is…</a:t>
            </a:r>
            <a:endParaRPr lang="en-US" sz="2400" b="0" strike="noStrike" spc="-1" dirty="0">
              <a:latin typeface="Arial"/>
            </a:endParaRPr>
          </a:p>
          <a:p>
            <a:pPr marL="228600" indent="-227520">
              <a:lnSpc>
                <a:spcPct val="85000"/>
              </a:lnSpc>
              <a:spcBef>
                <a:spcPts val="1001"/>
              </a:spcBef>
              <a:buClr>
                <a:srgbClr val="C4A97C"/>
              </a:buClr>
              <a:buFont typeface="Arial"/>
              <a:buChar char="•"/>
            </a:pPr>
            <a:endParaRPr lang="en-US" sz="2400" spc="-1" dirty="0">
              <a:latin typeface="Arial"/>
            </a:endParaRPr>
          </a:p>
          <a:p>
            <a:pPr marL="228600" indent="-227520">
              <a:lnSpc>
                <a:spcPct val="85000"/>
              </a:lnSpc>
              <a:spcBef>
                <a:spcPts val="1001"/>
              </a:spcBef>
              <a:buClr>
                <a:srgbClr val="C4A97C"/>
              </a:buClr>
              <a:buFont typeface="Arial"/>
              <a:buChar char="•"/>
            </a:pPr>
            <a:endParaRPr lang="en-US" sz="2400" b="0" strike="noStrike" spc="-1" dirty="0">
              <a:latin typeface="Arial"/>
            </a:endParaRPr>
          </a:p>
          <a:p>
            <a:pPr marL="228600" indent="-227520">
              <a:lnSpc>
                <a:spcPct val="85000"/>
              </a:lnSpc>
              <a:spcBef>
                <a:spcPts val="1001"/>
              </a:spcBef>
              <a:buClr>
                <a:srgbClr val="C4A97C"/>
              </a:buClr>
              <a:buFont typeface="Arial"/>
              <a:buChar char="•"/>
            </a:pPr>
            <a:r>
              <a:rPr lang="en-US" sz="2400" spc="-1" dirty="0">
                <a:latin typeface="Arial"/>
              </a:rPr>
              <a:t>Data Scientist have a duty to safeguard any data that is collected…</a:t>
            </a:r>
          </a:p>
          <a:p>
            <a:pPr marL="685800" lvl="1" indent="-227520">
              <a:lnSpc>
                <a:spcPct val="85000"/>
              </a:lnSpc>
              <a:spcBef>
                <a:spcPts val="1001"/>
              </a:spcBef>
              <a:buClr>
                <a:srgbClr val="C4A97C"/>
              </a:buClr>
              <a:buFont typeface="Arial"/>
              <a:buChar char="•"/>
            </a:pPr>
            <a:r>
              <a:rPr lang="en-US" sz="2000" spc="-1" dirty="0">
                <a:latin typeface="Arial"/>
              </a:rPr>
              <a:t>But what about the environment they data is found within?</a:t>
            </a:r>
          </a:p>
          <a:p>
            <a:pPr marL="685800" lvl="1" indent="-227520">
              <a:lnSpc>
                <a:spcPct val="85000"/>
              </a:lnSpc>
              <a:spcBef>
                <a:spcPts val="1001"/>
              </a:spcBef>
              <a:buClr>
                <a:srgbClr val="C4A97C"/>
              </a:buClr>
              <a:buFont typeface="Arial"/>
              <a:buChar char="•"/>
            </a:pPr>
            <a:endParaRPr lang="en-US" sz="2400" spc="-1" dirty="0">
              <a:latin typeface="Arial"/>
            </a:endParaRPr>
          </a:p>
          <a:p>
            <a:pPr marL="228600" indent="-227520">
              <a:lnSpc>
                <a:spcPct val="85000"/>
              </a:lnSpc>
              <a:spcBef>
                <a:spcPts val="1001"/>
              </a:spcBef>
              <a:buClr>
                <a:srgbClr val="C4A97C"/>
              </a:buClr>
              <a:buFont typeface="Arial"/>
              <a:buChar char="•"/>
            </a:pPr>
            <a:endParaRPr lang="en-US" sz="2400" spc="-1" dirty="0">
              <a:latin typeface="Arial"/>
            </a:endParaRPr>
          </a:p>
        </p:txBody>
      </p:sp>
    </p:spTree>
    <p:extLst>
      <p:ext uri="{BB962C8B-B14F-4D97-AF65-F5344CB8AC3E}">
        <p14:creationId xmlns:p14="http://schemas.microsoft.com/office/powerpoint/2010/main" val="28681481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Legal Items</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28600" indent="-227330">
              <a:lnSpc>
                <a:spcPct val="85000"/>
              </a:lnSpc>
              <a:spcBef>
                <a:spcPts val="1001"/>
              </a:spcBef>
              <a:buClr>
                <a:srgbClr val="C4A97C"/>
              </a:buClr>
              <a:buFont typeface="Arial"/>
              <a:buChar char="•"/>
            </a:pPr>
            <a:r>
              <a:rPr lang="en-US" sz="2400" spc="-1" dirty="0"/>
              <a:t>If data is publically available, should it be used</a:t>
            </a:r>
            <a:r>
              <a:rPr lang="en-US" sz="2000" spc="-1" dirty="0">
                <a:latin typeface="Arial"/>
              </a:rPr>
              <a:t>?</a:t>
            </a:r>
            <a:endParaRPr lang="en-US"/>
          </a:p>
          <a:p>
            <a:pPr marL="228600" indent="-227330">
              <a:lnSpc>
                <a:spcPct val="85000"/>
              </a:lnSpc>
              <a:spcBef>
                <a:spcPts val="1001"/>
              </a:spcBef>
              <a:buClr>
                <a:srgbClr val="C4A97C"/>
              </a:buClr>
              <a:buFont typeface="Arial"/>
              <a:buChar char="•"/>
            </a:pPr>
            <a:endParaRPr lang="en-US" sz="2000" spc="-1">
              <a:latin typeface="Arial"/>
            </a:endParaRPr>
          </a:p>
          <a:p>
            <a:pPr marL="228600" indent="-227330">
              <a:lnSpc>
                <a:spcPct val="85000"/>
              </a:lnSpc>
              <a:spcBef>
                <a:spcPts val="1001"/>
              </a:spcBef>
              <a:buClr>
                <a:srgbClr val="C4A97C"/>
              </a:buClr>
              <a:buFont typeface="Arial"/>
              <a:buChar char="•"/>
            </a:pPr>
            <a:endParaRPr lang="en-US" sz="2000" spc="-1" dirty="0">
              <a:latin typeface="Arial"/>
            </a:endParaRPr>
          </a:p>
          <a:p>
            <a:pPr marL="228600" indent="-227330">
              <a:lnSpc>
                <a:spcPct val="85000"/>
              </a:lnSpc>
              <a:spcBef>
                <a:spcPts val="1001"/>
              </a:spcBef>
              <a:buClr>
                <a:srgbClr val="C4A97C"/>
              </a:buClr>
              <a:buFont typeface="Arial"/>
              <a:buChar char="•"/>
            </a:pPr>
            <a:r>
              <a:rPr lang="en-US" sz="2000" spc="-1" dirty="0">
                <a:latin typeface="Arial"/>
              </a:rPr>
              <a:t>Questions to ask:</a:t>
            </a:r>
          </a:p>
          <a:p>
            <a:pPr marL="685800" lvl="1" indent="-227330">
              <a:lnSpc>
                <a:spcPct val="85000"/>
              </a:lnSpc>
              <a:spcBef>
                <a:spcPts val="1001"/>
              </a:spcBef>
              <a:buClr>
                <a:srgbClr val="C4A97C"/>
              </a:buClr>
              <a:buFont typeface="Arial"/>
              <a:buChar char="•"/>
            </a:pPr>
            <a:r>
              <a:rPr lang="en-US" sz="2000" spc="-1" dirty="0">
                <a:latin typeface="Arial"/>
              </a:rPr>
              <a:t>Is this data protected by a law (FERPA, HIPAA, GDPR, </a:t>
            </a:r>
            <a:r>
              <a:rPr lang="en-US" sz="2000" spc="-1" dirty="0" err="1">
                <a:latin typeface="Arial"/>
              </a:rPr>
              <a:t>etc</a:t>
            </a:r>
            <a:r>
              <a:rPr lang="en-US" sz="2000" spc="-1" dirty="0">
                <a:latin typeface="Arial"/>
              </a:rPr>
              <a:t>)?</a:t>
            </a:r>
          </a:p>
          <a:p>
            <a:pPr marL="685800" lvl="1" indent="-227330">
              <a:lnSpc>
                <a:spcPct val="85000"/>
              </a:lnSpc>
              <a:spcBef>
                <a:spcPts val="1001"/>
              </a:spcBef>
              <a:buClr>
                <a:srgbClr val="C4A97C"/>
              </a:buClr>
              <a:buFont typeface="Arial"/>
              <a:buChar char="•"/>
            </a:pPr>
            <a:r>
              <a:rPr lang="en-US" sz="2000" spc="-1" dirty="0">
                <a:latin typeface="Arial"/>
              </a:rPr>
              <a:t>Does secure access grant me right to “pass on” the data?</a:t>
            </a:r>
          </a:p>
          <a:p>
            <a:pPr marL="1143000" lvl="2" indent="-227330">
              <a:lnSpc>
                <a:spcPct val="85000"/>
              </a:lnSpc>
              <a:spcBef>
                <a:spcPts val="1001"/>
              </a:spcBef>
              <a:buClr>
                <a:srgbClr val="C4A97C"/>
              </a:buClr>
              <a:buFont typeface="Arial"/>
              <a:buChar char="•"/>
            </a:pPr>
            <a:r>
              <a:rPr lang="en-US" sz="2000" spc="-1" dirty="0">
                <a:latin typeface="Arial"/>
              </a:rPr>
              <a:t>Or the analytics of the data?</a:t>
            </a:r>
          </a:p>
          <a:p>
            <a:pPr marL="685800" lvl="1" indent="-227330">
              <a:lnSpc>
                <a:spcPct val="85000"/>
              </a:lnSpc>
              <a:spcBef>
                <a:spcPts val="1001"/>
              </a:spcBef>
              <a:buClr>
                <a:srgbClr val="C4A97C"/>
              </a:buClr>
              <a:buFont typeface="Arial"/>
              <a:buChar char="•"/>
            </a:pPr>
            <a:r>
              <a:rPr lang="en-US" sz="2000" spc="-1" dirty="0">
                <a:latin typeface="Arial"/>
              </a:rPr>
              <a:t>Does the site’s TOS grant me free usage of all data I can access?</a:t>
            </a:r>
          </a:p>
          <a:p>
            <a:pPr marL="685800" lvl="1" indent="-227330">
              <a:lnSpc>
                <a:spcPct val="85000"/>
              </a:lnSpc>
              <a:spcBef>
                <a:spcPts val="1001"/>
              </a:spcBef>
              <a:buClr>
                <a:srgbClr val="C4A97C"/>
              </a:buClr>
              <a:buFont typeface="Arial"/>
              <a:buChar char="•"/>
            </a:pPr>
            <a:endParaRPr lang="en-US" sz="2000" spc="-1" dirty="0">
              <a:latin typeface="Arial"/>
            </a:endParaRPr>
          </a:p>
          <a:p>
            <a:pPr marL="228600" indent="-227330">
              <a:lnSpc>
                <a:spcPct val="85000"/>
              </a:lnSpc>
              <a:spcBef>
                <a:spcPts val="1001"/>
              </a:spcBef>
              <a:buClr>
                <a:srgbClr val="C4A97C"/>
              </a:buClr>
              <a:buFont typeface="Arial"/>
              <a:buChar char="•"/>
            </a:pPr>
            <a:r>
              <a:rPr lang="en-US" sz="2000" spc="-1" dirty="0">
                <a:latin typeface="Arial"/>
              </a:rPr>
              <a:t>Consider:  If I collect this data, what legal ramifications am I bound to due to the nature of the data collected?</a:t>
            </a:r>
          </a:p>
          <a:p>
            <a:pPr marL="685800" lvl="1" indent="-227330">
              <a:lnSpc>
                <a:spcPct val="85000"/>
              </a:lnSpc>
              <a:spcBef>
                <a:spcPts val="1001"/>
              </a:spcBef>
              <a:buClr>
                <a:srgbClr val="C4A97C"/>
              </a:buClr>
              <a:buFont typeface="Arial"/>
              <a:buChar char="•"/>
            </a:pPr>
            <a:endParaRPr lang="en-US" sz="2000" spc="-1" dirty="0">
              <a:latin typeface="Arial"/>
            </a:endParaRPr>
          </a:p>
          <a:p>
            <a:pPr marL="685800" lvl="1" indent="-227330">
              <a:lnSpc>
                <a:spcPct val="85000"/>
              </a:lnSpc>
              <a:spcBef>
                <a:spcPts val="1001"/>
              </a:spcBef>
              <a:buClr>
                <a:srgbClr val="C4A97C"/>
              </a:buClr>
              <a:buFont typeface="Arial"/>
              <a:buChar char="•"/>
            </a:pPr>
            <a:endParaRPr lang="en-US" sz="2400" spc="-1" dirty="0">
              <a:latin typeface="Arial"/>
            </a:endParaRPr>
          </a:p>
          <a:p>
            <a:pPr marL="228600" indent="-227330">
              <a:lnSpc>
                <a:spcPct val="85000"/>
              </a:lnSpc>
              <a:spcBef>
                <a:spcPts val="1001"/>
              </a:spcBef>
              <a:buClr>
                <a:srgbClr val="C4A97C"/>
              </a:buClr>
              <a:buFont typeface="Arial"/>
              <a:buChar char="•"/>
            </a:pPr>
            <a:endParaRPr lang="en-US" sz="2400" spc="-1" dirty="0">
              <a:latin typeface="Arial"/>
            </a:endParaRPr>
          </a:p>
        </p:txBody>
      </p:sp>
    </p:spTree>
    <p:extLst>
      <p:ext uri="{BB962C8B-B14F-4D97-AF65-F5344CB8AC3E}">
        <p14:creationId xmlns:p14="http://schemas.microsoft.com/office/powerpoint/2010/main" val="26281615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What does a site want us to use?</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spc="-1" dirty="0"/>
              <a:t>How to know what data can be used from a site:</a:t>
            </a:r>
          </a:p>
          <a:p>
            <a:pPr marL="685800" lvl="1" indent="-227520">
              <a:lnSpc>
                <a:spcPct val="85000"/>
              </a:lnSpc>
              <a:spcBef>
                <a:spcPts val="1001"/>
              </a:spcBef>
              <a:buClr>
                <a:srgbClr val="C4A97C"/>
              </a:buClr>
              <a:buFont typeface="Arial"/>
              <a:buChar char="•"/>
            </a:pPr>
            <a:r>
              <a:rPr lang="en-US" sz="2400" spc="-1" dirty="0"/>
              <a:t>Check the Terms of Service (TOS)</a:t>
            </a:r>
          </a:p>
          <a:p>
            <a:pPr marL="685800" lvl="1" indent="-227520">
              <a:lnSpc>
                <a:spcPct val="85000"/>
              </a:lnSpc>
              <a:spcBef>
                <a:spcPts val="1001"/>
              </a:spcBef>
              <a:buClr>
                <a:srgbClr val="C4A97C"/>
              </a:buClr>
              <a:buFont typeface="Arial"/>
              <a:buChar char="•"/>
            </a:pPr>
            <a:r>
              <a:rPr lang="en-US" sz="2400" spc="-1" dirty="0"/>
              <a:t>Examine the Robot.txt file</a:t>
            </a:r>
          </a:p>
          <a:p>
            <a:pPr marL="1143000" lvl="2" indent="-227520">
              <a:lnSpc>
                <a:spcPct val="85000"/>
              </a:lnSpc>
              <a:spcBef>
                <a:spcPts val="1001"/>
              </a:spcBef>
              <a:buClr>
                <a:srgbClr val="C4A97C"/>
              </a:buClr>
              <a:buFont typeface="Arial"/>
              <a:buChar char="•"/>
            </a:pPr>
            <a:r>
              <a:rPr lang="en-US" sz="2400" spc="-1" dirty="0"/>
              <a:t>Identifies what pages the site wants cached by a search engine</a:t>
            </a:r>
          </a:p>
          <a:p>
            <a:pPr marL="685800" lvl="1" indent="-227520">
              <a:lnSpc>
                <a:spcPct val="85000"/>
              </a:lnSpc>
              <a:spcBef>
                <a:spcPts val="1001"/>
              </a:spcBef>
              <a:buClr>
                <a:srgbClr val="C4A97C"/>
              </a:buClr>
              <a:buFont typeface="Arial"/>
              <a:buChar char="•"/>
            </a:pPr>
            <a:r>
              <a:rPr lang="en-US" sz="2400" spc="-1" dirty="0"/>
              <a:t>Public vs. Secured areas of the site</a:t>
            </a:r>
          </a:p>
          <a:p>
            <a:pPr marL="685800" lvl="1" indent="-227520">
              <a:lnSpc>
                <a:spcPct val="85000"/>
              </a:lnSpc>
              <a:spcBef>
                <a:spcPts val="1001"/>
              </a:spcBef>
              <a:buClr>
                <a:srgbClr val="C4A97C"/>
              </a:buClr>
              <a:buFont typeface="Arial"/>
              <a:buChar char="•"/>
            </a:pPr>
            <a:r>
              <a:rPr lang="en-US" sz="2400" spc="-1" dirty="0"/>
              <a:t>Does the site require payment to access site API?</a:t>
            </a:r>
          </a:p>
          <a:p>
            <a:pPr marL="228600" indent="-227520">
              <a:lnSpc>
                <a:spcPct val="85000"/>
              </a:lnSpc>
              <a:spcBef>
                <a:spcPts val="1001"/>
              </a:spcBef>
              <a:buClr>
                <a:srgbClr val="C4A97C"/>
              </a:buClr>
              <a:buFont typeface="Arial"/>
              <a:buChar char="•"/>
            </a:pPr>
            <a:endParaRPr lang="en-US" sz="2000" spc="-1" dirty="0">
              <a:latin typeface="Arial"/>
            </a:endParaRPr>
          </a:p>
          <a:p>
            <a:pPr marL="685800" lvl="1" indent="-227520">
              <a:lnSpc>
                <a:spcPct val="85000"/>
              </a:lnSpc>
              <a:spcBef>
                <a:spcPts val="1001"/>
              </a:spcBef>
              <a:buClr>
                <a:srgbClr val="C4A97C"/>
              </a:buClr>
              <a:buFont typeface="Arial"/>
              <a:buChar char="•"/>
            </a:pPr>
            <a:endParaRPr lang="en-US" sz="2000" spc="-1" dirty="0">
              <a:latin typeface="Arial"/>
            </a:endParaRPr>
          </a:p>
          <a:p>
            <a:pPr marL="685800" lvl="1" indent="-227520">
              <a:lnSpc>
                <a:spcPct val="85000"/>
              </a:lnSpc>
              <a:spcBef>
                <a:spcPts val="1001"/>
              </a:spcBef>
              <a:buClr>
                <a:srgbClr val="C4A97C"/>
              </a:buClr>
              <a:buFont typeface="Arial"/>
              <a:buChar char="•"/>
            </a:pPr>
            <a:endParaRPr lang="en-US" sz="2400" spc="-1" dirty="0">
              <a:latin typeface="Arial"/>
            </a:endParaRPr>
          </a:p>
          <a:p>
            <a:pPr marL="228600" indent="-227520">
              <a:lnSpc>
                <a:spcPct val="85000"/>
              </a:lnSpc>
              <a:spcBef>
                <a:spcPts val="1001"/>
              </a:spcBef>
              <a:buClr>
                <a:srgbClr val="C4A97C"/>
              </a:buClr>
              <a:buFont typeface="Arial"/>
              <a:buChar char="•"/>
            </a:pPr>
            <a:endParaRPr lang="en-US" sz="2400" spc="-1" dirty="0">
              <a:latin typeface="Arial"/>
            </a:endParaRPr>
          </a:p>
        </p:txBody>
      </p:sp>
    </p:spTree>
    <p:extLst>
      <p:ext uri="{BB962C8B-B14F-4D97-AF65-F5344CB8AC3E}">
        <p14:creationId xmlns:p14="http://schemas.microsoft.com/office/powerpoint/2010/main" val="37894089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Robot.txt &amp; TOS (Code)</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spc="-1" dirty="0"/>
              <a:t>TOS:  Travelocity</a:t>
            </a:r>
          </a:p>
          <a:p>
            <a:pPr marL="685800" lvl="1" indent="-227520">
              <a:lnSpc>
                <a:spcPct val="85000"/>
              </a:lnSpc>
              <a:spcBef>
                <a:spcPts val="1001"/>
              </a:spcBef>
              <a:buClr>
                <a:srgbClr val="C4A97C"/>
              </a:buClr>
              <a:buFont typeface="Arial"/>
              <a:buChar char="•"/>
            </a:pPr>
            <a:r>
              <a:rPr lang="en-US" sz="2400" spc="-1" dirty="0"/>
              <a:t>USE OF THE WEBSITE</a:t>
            </a:r>
          </a:p>
          <a:p>
            <a:pPr marL="685800" lvl="1" indent="-227520">
              <a:lnSpc>
                <a:spcPct val="85000"/>
              </a:lnSpc>
              <a:spcBef>
                <a:spcPts val="1001"/>
              </a:spcBef>
              <a:buClr>
                <a:srgbClr val="C4A97C"/>
              </a:buClr>
              <a:buFont typeface="Arial"/>
              <a:buChar char="•"/>
            </a:pPr>
            <a:r>
              <a:rPr lang="en-US" sz="2400" spc="-1" dirty="0"/>
              <a:t>PROHIBITED ACTIVITIES</a:t>
            </a:r>
          </a:p>
          <a:p>
            <a:pPr marL="228600" indent="-227520">
              <a:lnSpc>
                <a:spcPct val="85000"/>
              </a:lnSpc>
              <a:spcBef>
                <a:spcPts val="1001"/>
              </a:spcBef>
              <a:buClr>
                <a:srgbClr val="C4A97C"/>
              </a:buClr>
              <a:buFont typeface="Arial"/>
              <a:buChar char="•"/>
            </a:pPr>
            <a:r>
              <a:rPr lang="en-US" sz="2400" spc="-1" dirty="0"/>
              <a:t>Robot.txt:  </a:t>
            </a:r>
          </a:p>
          <a:p>
            <a:pPr marL="685800" lvl="1" indent="-227520">
              <a:lnSpc>
                <a:spcPct val="85000"/>
              </a:lnSpc>
              <a:spcBef>
                <a:spcPts val="1001"/>
              </a:spcBef>
              <a:buClr>
                <a:srgbClr val="C4A97C"/>
              </a:buClr>
              <a:buFont typeface="Arial"/>
              <a:buChar char="•"/>
            </a:pPr>
            <a:r>
              <a:rPr lang="en-US" sz="2400" spc="-1" dirty="0"/>
              <a:t>www.google.com/robots.txt</a:t>
            </a:r>
          </a:p>
          <a:p>
            <a:pPr marL="685800" lvl="1" indent="-227520">
              <a:lnSpc>
                <a:spcPct val="85000"/>
              </a:lnSpc>
              <a:spcBef>
                <a:spcPts val="1001"/>
              </a:spcBef>
              <a:buClr>
                <a:srgbClr val="C4A97C"/>
              </a:buClr>
              <a:buFont typeface="Arial"/>
              <a:buChar char="•"/>
            </a:pPr>
            <a:r>
              <a:rPr lang="en-US" sz="2400" spc="-1" dirty="0"/>
              <a:t>www.amazon.com/robots.txt</a:t>
            </a:r>
          </a:p>
          <a:p>
            <a:pPr marL="228600" indent="-227520">
              <a:lnSpc>
                <a:spcPct val="85000"/>
              </a:lnSpc>
              <a:spcBef>
                <a:spcPts val="1001"/>
              </a:spcBef>
              <a:buClr>
                <a:srgbClr val="C4A97C"/>
              </a:buClr>
              <a:buFont typeface="Arial"/>
              <a:buChar char="•"/>
            </a:pPr>
            <a:r>
              <a:rPr lang="en-US" sz="2400" spc="-1" dirty="0"/>
              <a:t>API vs. Scraping Throttling</a:t>
            </a:r>
          </a:p>
          <a:p>
            <a:pPr marL="685800" lvl="1" indent="-227520">
              <a:lnSpc>
                <a:spcPct val="85000"/>
              </a:lnSpc>
              <a:spcBef>
                <a:spcPts val="1001"/>
              </a:spcBef>
              <a:buClr>
                <a:srgbClr val="C4A97C"/>
              </a:buClr>
              <a:buFont typeface="Arial"/>
              <a:buChar char="•"/>
            </a:pPr>
            <a:r>
              <a:rPr lang="en-US" sz="2400" spc="-1" dirty="0"/>
              <a:t>Developer.twitter.com/</a:t>
            </a:r>
            <a:r>
              <a:rPr lang="en-US" sz="2400" spc="-1" dirty="0" err="1"/>
              <a:t>en</a:t>
            </a:r>
            <a:r>
              <a:rPr lang="en-US" sz="2400" spc="-1" dirty="0"/>
              <a:t>/docs/tweets/search/overview/premium</a:t>
            </a:r>
          </a:p>
          <a:p>
            <a:pPr marL="685800" lvl="1" indent="-227520">
              <a:lnSpc>
                <a:spcPct val="85000"/>
              </a:lnSpc>
              <a:spcBef>
                <a:spcPts val="1001"/>
              </a:spcBef>
              <a:buClr>
                <a:srgbClr val="C4A97C"/>
              </a:buClr>
              <a:buFont typeface="Arial"/>
              <a:buChar char="•"/>
            </a:pPr>
            <a:endParaRPr lang="en-US" sz="2400" spc="-1" dirty="0"/>
          </a:p>
          <a:p>
            <a:pPr marL="685800" lvl="1" indent="-227520">
              <a:lnSpc>
                <a:spcPct val="85000"/>
              </a:lnSpc>
              <a:spcBef>
                <a:spcPts val="1001"/>
              </a:spcBef>
              <a:buClr>
                <a:srgbClr val="C4A97C"/>
              </a:buClr>
              <a:buFont typeface="Arial"/>
              <a:buChar char="•"/>
            </a:pPr>
            <a:endParaRPr lang="en-US" sz="2400" spc="-1" dirty="0"/>
          </a:p>
          <a:p>
            <a:pPr marL="228600" indent="-227520">
              <a:lnSpc>
                <a:spcPct val="85000"/>
              </a:lnSpc>
              <a:spcBef>
                <a:spcPts val="1001"/>
              </a:spcBef>
              <a:buClr>
                <a:srgbClr val="C4A97C"/>
              </a:buClr>
              <a:buFont typeface="Arial"/>
              <a:buChar char="•"/>
            </a:pPr>
            <a:endParaRPr lang="en-US" sz="2000" spc="-1" dirty="0">
              <a:latin typeface="Arial"/>
            </a:endParaRPr>
          </a:p>
          <a:p>
            <a:pPr marL="685800" lvl="1" indent="-227520">
              <a:lnSpc>
                <a:spcPct val="85000"/>
              </a:lnSpc>
              <a:spcBef>
                <a:spcPts val="1001"/>
              </a:spcBef>
              <a:buClr>
                <a:srgbClr val="C4A97C"/>
              </a:buClr>
              <a:buFont typeface="Arial"/>
              <a:buChar char="•"/>
            </a:pPr>
            <a:endParaRPr lang="en-US" sz="2000" spc="-1" dirty="0">
              <a:latin typeface="Arial"/>
            </a:endParaRPr>
          </a:p>
          <a:p>
            <a:pPr marL="685800" lvl="1" indent="-227520">
              <a:lnSpc>
                <a:spcPct val="85000"/>
              </a:lnSpc>
              <a:spcBef>
                <a:spcPts val="1001"/>
              </a:spcBef>
              <a:buClr>
                <a:srgbClr val="C4A97C"/>
              </a:buClr>
              <a:buFont typeface="Arial"/>
              <a:buChar char="•"/>
            </a:pPr>
            <a:endParaRPr lang="en-US" sz="2400" spc="-1" dirty="0">
              <a:latin typeface="Arial"/>
            </a:endParaRPr>
          </a:p>
          <a:p>
            <a:pPr marL="228600" indent="-227520">
              <a:lnSpc>
                <a:spcPct val="85000"/>
              </a:lnSpc>
              <a:spcBef>
                <a:spcPts val="1001"/>
              </a:spcBef>
              <a:buClr>
                <a:srgbClr val="C4A97C"/>
              </a:buClr>
              <a:buFont typeface="Arial"/>
              <a:buChar char="•"/>
            </a:pPr>
            <a:endParaRPr lang="en-US" sz="2400" spc="-1" dirty="0">
              <a:latin typeface="Arial"/>
            </a:endParaRPr>
          </a:p>
        </p:txBody>
      </p:sp>
    </p:spTree>
    <p:extLst>
      <p:ext uri="{BB962C8B-B14F-4D97-AF65-F5344CB8AC3E}">
        <p14:creationId xmlns:p14="http://schemas.microsoft.com/office/powerpoint/2010/main" val="34783011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Web Scraping – Being a good citizen</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28600" indent="-227330">
              <a:lnSpc>
                <a:spcPct val="85000"/>
              </a:lnSpc>
              <a:spcBef>
                <a:spcPts val="1001"/>
              </a:spcBef>
              <a:buClr>
                <a:srgbClr val="C4A97C"/>
              </a:buClr>
              <a:buFont typeface="Arial"/>
              <a:buChar char="•"/>
            </a:pPr>
            <a:r>
              <a:rPr lang="en-US" sz="2000" spc="-1" dirty="0"/>
              <a:t>Recall:  How does a web request work?</a:t>
            </a:r>
            <a:endParaRPr lang="en-US"/>
          </a:p>
          <a:p>
            <a:pPr marL="228600" indent="-227330">
              <a:lnSpc>
                <a:spcPct val="85000"/>
              </a:lnSpc>
              <a:spcBef>
                <a:spcPts val="1001"/>
              </a:spcBef>
              <a:buClr>
                <a:srgbClr val="C4A97C"/>
              </a:buClr>
              <a:buFont typeface="Arial"/>
              <a:buChar char="•"/>
            </a:pPr>
            <a:r>
              <a:rPr lang="en-US" sz="2000" spc="-1" dirty="0"/>
              <a:t>What happens if you make:</a:t>
            </a:r>
          </a:p>
          <a:p>
            <a:pPr marL="685800" lvl="1" indent="-227330">
              <a:lnSpc>
                <a:spcPct val="85000"/>
              </a:lnSpc>
              <a:spcBef>
                <a:spcPts val="1001"/>
              </a:spcBef>
              <a:buClr>
                <a:srgbClr val="C4A97C"/>
              </a:buClr>
              <a:buFont typeface="Arial"/>
              <a:buChar char="•"/>
            </a:pPr>
            <a:r>
              <a:rPr lang="en-US" spc="-1" dirty="0"/>
              <a:t>1 request a second Vs. 1,000,000 requests a second</a:t>
            </a:r>
          </a:p>
          <a:p>
            <a:pPr marL="685800" lvl="1" indent="-227330">
              <a:lnSpc>
                <a:spcPct val="85000"/>
              </a:lnSpc>
              <a:spcBef>
                <a:spcPts val="1001"/>
              </a:spcBef>
              <a:buClr>
                <a:srgbClr val="C4A97C"/>
              </a:buClr>
              <a:buFont typeface="Arial"/>
              <a:buChar char="•"/>
            </a:pPr>
            <a:endParaRPr lang="en-US" sz="2000" spc="-1" dirty="0"/>
          </a:p>
          <a:p>
            <a:pPr marL="228600" indent="-227330">
              <a:lnSpc>
                <a:spcPct val="85000"/>
              </a:lnSpc>
              <a:spcBef>
                <a:spcPts val="1001"/>
              </a:spcBef>
              <a:buClr>
                <a:srgbClr val="C4A97C"/>
              </a:buClr>
              <a:buFont typeface="Arial"/>
              <a:buChar char="•"/>
            </a:pPr>
            <a:r>
              <a:rPr lang="en-US" sz="2000" spc="-1" dirty="0"/>
              <a:t>DoS attack – Denial-of-Service Attack</a:t>
            </a:r>
          </a:p>
          <a:p>
            <a:pPr marL="685800" lvl="1" indent="-227330">
              <a:lnSpc>
                <a:spcPct val="85000"/>
              </a:lnSpc>
              <a:spcBef>
                <a:spcPts val="1001"/>
              </a:spcBef>
              <a:buClr>
                <a:srgbClr val="C4A97C"/>
              </a:buClr>
              <a:buFont typeface="Arial"/>
              <a:buChar char="•"/>
            </a:pPr>
            <a:r>
              <a:rPr lang="en-US" spc="-1" dirty="0"/>
              <a:t>Technique used to bring down web servers by overloading the server with request</a:t>
            </a:r>
          </a:p>
          <a:p>
            <a:pPr marL="685800" lvl="1" indent="-227330">
              <a:lnSpc>
                <a:spcPct val="85000"/>
              </a:lnSpc>
              <a:spcBef>
                <a:spcPts val="1001"/>
              </a:spcBef>
              <a:buClr>
                <a:srgbClr val="C4A97C"/>
              </a:buClr>
              <a:buFont typeface="Arial"/>
              <a:buChar char="•"/>
            </a:pPr>
            <a:r>
              <a:rPr lang="en-US" spc="-1" dirty="0"/>
              <a:t>Classified as a cyber-attack</a:t>
            </a:r>
          </a:p>
          <a:p>
            <a:pPr marL="228600" indent="-227330">
              <a:lnSpc>
                <a:spcPct val="85000"/>
              </a:lnSpc>
              <a:spcBef>
                <a:spcPts val="1001"/>
              </a:spcBef>
              <a:buClr>
                <a:srgbClr val="C4A97C"/>
              </a:buClr>
              <a:buFont typeface="Arial"/>
              <a:buChar char="•"/>
            </a:pPr>
            <a:r>
              <a:rPr lang="en-US" sz="2000" spc="-1" dirty="0"/>
              <a:t>Don’t “hammer” a site, as your access could be</a:t>
            </a:r>
          </a:p>
          <a:p>
            <a:pPr marL="685800" lvl="1" indent="-227330">
              <a:lnSpc>
                <a:spcPct val="85000"/>
              </a:lnSpc>
              <a:spcBef>
                <a:spcPts val="1001"/>
              </a:spcBef>
              <a:buClr>
                <a:srgbClr val="C4A97C"/>
              </a:buClr>
              <a:buFont typeface="Arial"/>
              <a:buChar char="•"/>
            </a:pPr>
            <a:r>
              <a:rPr lang="en-US" spc="-1" dirty="0">
                <a:latin typeface="Arial"/>
              </a:rPr>
              <a:t>Banned</a:t>
            </a:r>
          </a:p>
          <a:p>
            <a:pPr marL="685800" lvl="1" indent="-227330">
              <a:lnSpc>
                <a:spcPct val="85000"/>
              </a:lnSpc>
              <a:spcBef>
                <a:spcPts val="1001"/>
              </a:spcBef>
              <a:buClr>
                <a:srgbClr val="C4A97C"/>
              </a:buClr>
              <a:buFont typeface="Arial"/>
              <a:buChar char="•"/>
            </a:pPr>
            <a:r>
              <a:rPr lang="en-US" spc="-1" dirty="0">
                <a:latin typeface="Arial"/>
              </a:rPr>
              <a:t>Account Cancelled</a:t>
            </a:r>
          </a:p>
          <a:p>
            <a:pPr marL="685800" lvl="1" indent="-227330">
              <a:lnSpc>
                <a:spcPct val="85000"/>
              </a:lnSpc>
              <a:spcBef>
                <a:spcPts val="1001"/>
              </a:spcBef>
              <a:buClr>
                <a:srgbClr val="C4A97C"/>
              </a:buClr>
              <a:buFont typeface="Arial"/>
              <a:buChar char="•"/>
            </a:pPr>
            <a:r>
              <a:rPr lang="en-US" spc="-1" dirty="0">
                <a:latin typeface="Arial"/>
              </a:rPr>
              <a:t>Or worse</a:t>
            </a:r>
          </a:p>
          <a:p>
            <a:pPr marL="685800" lvl="1" indent="-227330">
              <a:lnSpc>
                <a:spcPct val="85000"/>
              </a:lnSpc>
              <a:spcBef>
                <a:spcPts val="1001"/>
              </a:spcBef>
              <a:buClr>
                <a:srgbClr val="C4A97C"/>
              </a:buClr>
              <a:buFont typeface="Arial"/>
              <a:buChar char="•"/>
            </a:pPr>
            <a:endParaRPr lang="en-US" sz="2000" spc="-1" dirty="0">
              <a:latin typeface="Arial"/>
            </a:endParaRPr>
          </a:p>
          <a:p>
            <a:pPr marL="685800" lvl="1" indent="-227330">
              <a:lnSpc>
                <a:spcPct val="85000"/>
              </a:lnSpc>
              <a:spcBef>
                <a:spcPts val="1001"/>
              </a:spcBef>
              <a:buClr>
                <a:srgbClr val="C4A97C"/>
              </a:buClr>
              <a:buFont typeface="Arial"/>
              <a:buChar char="•"/>
            </a:pPr>
            <a:endParaRPr lang="en-US" sz="2400" spc="-1" dirty="0">
              <a:latin typeface="Arial"/>
            </a:endParaRPr>
          </a:p>
          <a:p>
            <a:pPr marL="228600" indent="-227330">
              <a:lnSpc>
                <a:spcPct val="85000"/>
              </a:lnSpc>
              <a:spcBef>
                <a:spcPts val="1001"/>
              </a:spcBef>
              <a:buClr>
                <a:srgbClr val="C4A97C"/>
              </a:buClr>
              <a:buFont typeface="Arial"/>
              <a:buChar char="•"/>
            </a:pPr>
            <a:endParaRPr lang="en-US" sz="2400" spc="-1" dirty="0">
              <a:latin typeface="Arial"/>
            </a:endParaRPr>
          </a:p>
        </p:txBody>
      </p:sp>
    </p:spTree>
    <p:extLst>
      <p:ext uri="{BB962C8B-B14F-4D97-AF65-F5344CB8AC3E}">
        <p14:creationId xmlns:p14="http://schemas.microsoft.com/office/powerpoint/2010/main" val="2636099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Recap</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000" spc="-1" dirty="0"/>
              <a:t>Data Scientists need to be ethical in their collection and handling of data</a:t>
            </a:r>
          </a:p>
          <a:p>
            <a:pPr marL="228600" indent="-227520">
              <a:lnSpc>
                <a:spcPct val="85000"/>
              </a:lnSpc>
              <a:spcBef>
                <a:spcPts val="1001"/>
              </a:spcBef>
              <a:buClr>
                <a:srgbClr val="C4A97C"/>
              </a:buClr>
              <a:buFont typeface="Arial"/>
              <a:buChar char="•"/>
            </a:pPr>
            <a:r>
              <a:rPr lang="en-US" sz="2000" spc="-1" dirty="0">
                <a:latin typeface="Arial"/>
              </a:rPr>
              <a:t>Laws exists that govern data available on the web</a:t>
            </a:r>
          </a:p>
          <a:p>
            <a:pPr marL="228600" indent="-227520">
              <a:lnSpc>
                <a:spcPct val="85000"/>
              </a:lnSpc>
              <a:spcBef>
                <a:spcPts val="1001"/>
              </a:spcBef>
              <a:buClr>
                <a:srgbClr val="C4A97C"/>
              </a:buClr>
              <a:buFont typeface="Arial"/>
              <a:buChar char="•"/>
            </a:pPr>
            <a:r>
              <a:rPr lang="en-US" sz="2000" spc="-1" dirty="0">
                <a:latin typeface="Arial"/>
              </a:rPr>
              <a:t>Sites can identify what data is available</a:t>
            </a:r>
          </a:p>
          <a:p>
            <a:pPr marL="228600" indent="-227520">
              <a:lnSpc>
                <a:spcPct val="85000"/>
              </a:lnSpc>
              <a:spcBef>
                <a:spcPts val="1001"/>
              </a:spcBef>
              <a:buClr>
                <a:srgbClr val="C4A97C"/>
              </a:buClr>
              <a:buFont typeface="Arial"/>
              <a:buChar char="•"/>
            </a:pPr>
            <a:r>
              <a:rPr lang="en-US" sz="2000" spc="-1" dirty="0">
                <a:latin typeface="Arial"/>
              </a:rPr>
              <a:t>Don’t </a:t>
            </a:r>
            <a:r>
              <a:rPr lang="en-US" sz="2000" spc="-1" dirty="0" err="1">
                <a:latin typeface="Arial"/>
              </a:rPr>
              <a:t>DoS</a:t>
            </a:r>
            <a:r>
              <a:rPr lang="en-US" sz="2000" spc="-1" dirty="0">
                <a:latin typeface="Arial"/>
              </a:rPr>
              <a:t> a site you are collecting from</a:t>
            </a:r>
          </a:p>
          <a:p>
            <a:pPr marL="685800" lvl="1" indent="-227520">
              <a:lnSpc>
                <a:spcPct val="85000"/>
              </a:lnSpc>
              <a:spcBef>
                <a:spcPts val="1001"/>
              </a:spcBef>
              <a:buClr>
                <a:srgbClr val="C4A97C"/>
              </a:buClr>
              <a:buFont typeface="Arial"/>
              <a:buChar char="•"/>
            </a:pPr>
            <a:r>
              <a:rPr lang="en-US" spc="-1" dirty="0">
                <a:latin typeface="Arial"/>
              </a:rPr>
              <a:t>Act like a real user not </a:t>
            </a:r>
            <a:r>
              <a:rPr lang="en-US" spc="-1">
                <a:latin typeface="Arial"/>
              </a:rPr>
              <a:t>a program</a:t>
            </a:r>
            <a:endParaRPr lang="en-US" spc="-1" dirty="0">
              <a:latin typeface="Arial"/>
            </a:endParaRPr>
          </a:p>
          <a:p>
            <a:pPr marL="685800" lvl="1" indent="-227520">
              <a:lnSpc>
                <a:spcPct val="85000"/>
              </a:lnSpc>
              <a:spcBef>
                <a:spcPts val="1001"/>
              </a:spcBef>
              <a:buClr>
                <a:srgbClr val="C4A97C"/>
              </a:buClr>
              <a:buFont typeface="Arial"/>
              <a:buChar char="•"/>
            </a:pPr>
            <a:endParaRPr lang="en-US" sz="2000" spc="-1" dirty="0">
              <a:latin typeface="Arial"/>
            </a:endParaRPr>
          </a:p>
          <a:p>
            <a:pPr marL="685800" lvl="1" indent="-227520">
              <a:lnSpc>
                <a:spcPct val="85000"/>
              </a:lnSpc>
              <a:spcBef>
                <a:spcPts val="1001"/>
              </a:spcBef>
              <a:buClr>
                <a:srgbClr val="C4A97C"/>
              </a:buClr>
              <a:buFont typeface="Arial"/>
              <a:buChar char="•"/>
            </a:pPr>
            <a:endParaRPr lang="en-US" sz="2400" spc="-1" dirty="0">
              <a:latin typeface="Arial"/>
            </a:endParaRPr>
          </a:p>
          <a:p>
            <a:pPr marL="228600" indent="-227520">
              <a:lnSpc>
                <a:spcPct val="85000"/>
              </a:lnSpc>
              <a:spcBef>
                <a:spcPts val="1001"/>
              </a:spcBef>
              <a:buClr>
                <a:srgbClr val="C4A97C"/>
              </a:buClr>
              <a:buFont typeface="Arial"/>
              <a:buChar char="•"/>
            </a:pPr>
            <a:endParaRPr lang="en-US" sz="2400" spc="-1" dirty="0">
              <a:latin typeface="Arial"/>
            </a:endParaRPr>
          </a:p>
        </p:txBody>
      </p:sp>
    </p:spTree>
    <p:extLst>
      <p:ext uri="{BB962C8B-B14F-4D97-AF65-F5344CB8AC3E}">
        <p14:creationId xmlns:p14="http://schemas.microsoft.com/office/powerpoint/2010/main" val="9661695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1378080" y="1122480"/>
            <a:ext cx="980748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pPr>
            <a:r>
              <a:rPr lang="en-US" sz="4400" b="1" strike="noStrike" cap="small" spc="-1" dirty="0">
                <a:solidFill>
                  <a:srgbClr val="CC0000"/>
                </a:solidFill>
                <a:latin typeface="Calibri Light"/>
                <a:ea typeface="DejaVu Sans"/>
              </a:rPr>
              <a:t>ISQS 6339:  Business Intelligence</a:t>
            </a:r>
            <a:r>
              <a:rPr dirty="0"/>
              <a:t/>
            </a:r>
            <a:br>
              <a:rPr dirty="0"/>
            </a:br>
            <a:r>
              <a:rPr dirty="0"/>
              <a:t/>
            </a:r>
            <a:br>
              <a:rPr dirty="0"/>
            </a:br>
            <a:r>
              <a:rPr lang="en-US" sz="4000" b="1" strike="noStrike" cap="small" spc="-1" dirty="0">
                <a:solidFill>
                  <a:srgbClr val="CC0000"/>
                </a:solidFill>
                <a:latin typeface="Calibri Light"/>
                <a:ea typeface="DejaVu Sans"/>
              </a:rPr>
              <a:t>Lecture 1.0 – Web Scraping &amp; Legal Concerns</a:t>
            </a:r>
          </a:p>
          <a:p>
            <a:pPr>
              <a:lnSpc>
                <a:spcPct val="90000"/>
              </a:lnSpc>
            </a:pPr>
            <a:r>
              <a:rPr lang="en-US" sz="4000" b="1" cap="small" spc="-1" dirty="0">
                <a:solidFill>
                  <a:srgbClr val="CC0000"/>
                </a:solidFill>
                <a:latin typeface="Calibri Light"/>
              </a:rPr>
              <a:t>	Part 3 – Throttling &amp; Timing</a:t>
            </a:r>
            <a:endParaRPr lang="en-US" sz="4000" b="0" strike="noStrike" spc="-1" dirty="0">
              <a:latin typeface="Arial"/>
            </a:endParaRPr>
          </a:p>
        </p:txBody>
      </p:sp>
      <p:sp>
        <p:nvSpPr>
          <p:cNvPr id="79" name="CustomShape 2"/>
          <p:cNvSpPr/>
          <p:nvPr/>
        </p:nvSpPr>
        <p:spPr>
          <a:xfrm>
            <a:off x="1523880" y="3602160"/>
            <a:ext cx="9142920" cy="16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endParaRPr lang="en-US" sz="1800" b="0" strike="noStrike" spc="-1">
              <a:latin typeface="Arial"/>
            </a:endParaRPr>
          </a:p>
          <a:p>
            <a:pPr>
              <a:lnSpc>
                <a:spcPct val="90000"/>
              </a:lnSpc>
              <a:spcBef>
                <a:spcPts val="1001"/>
              </a:spcBef>
            </a:pPr>
            <a:endParaRPr lang="en-US" sz="1800" b="0" strike="noStrike" spc="-1">
              <a:latin typeface="Arial"/>
            </a:endParaRPr>
          </a:p>
          <a:p>
            <a:pPr>
              <a:lnSpc>
                <a:spcPct val="90000"/>
              </a:lnSpc>
              <a:spcBef>
                <a:spcPts val="1001"/>
              </a:spcBef>
            </a:pPr>
            <a:r>
              <a:rPr lang="en-US" sz="2400" b="0" strike="noStrike" spc="-1">
                <a:solidFill>
                  <a:srgbClr val="000000"/>
                </a:solidFill>
                <a:latin typeface="Calibri"/>
                <a:ea typeface="DejaVu Sans"/>
              </a:rPr>
              <a:t>David J. Lucus, Ph.D.</a:t>
            </a:r>
            <a:endParaRPr lang="en-US" sz="2400" b="0" strike="noStrike" spc="-1">
              <a:latin typeface="Arial"/>
            </a:endParaRPr>
          </a:p>
          <a:p>
            <a:pPr>
              <a:lnSpc>
                <a:spcPct val="90000"/>
              </a:lnSpc>
              <a:spcBef>
                <a:spcPts val="1001"/>
              </a:spcBef>
            </a:pPr>
            <a:r>
              <a:rPr lang="en-US" sz="2400" b="0" strike="noStrike" spc="-1">
                <a:solidFill>
                  <a:srgbClr val="000000"/>
                </a:solidFill>
                <a:latin typeface="Calibri"/>
                <a:ea typeface="DejaVu Sans"/>
              </a:rPr>
              <a:t>Assistant Professor of Practice</a:t>
            </a:r>
            <a:endParaRPr lang="en-US" sz="2400" b="0" strike="noStrike" spc="-1">
              <a:latin typeface="Arial"/>
            </a:endParaRPr>
          </a:p>
        </p:txBody>
      </p:sp>
      <p:sp>
        <p:nvSpPr>
          <p:cNvPr id="80" name="Line 3"/>
          <p:cNvSpPr/>
          <p:nvPr/>
        </p:nvSpPr>
        <p:spPr>
          <a:xfrm>
            <a:off x="1523880" y="3996000"/>
            <a:ext cx="9144000" cy="360"/>
          </a:xfrm>
          <a:prstGeom prst="line">
            <a:avLst/>
          </a:prstGeom>
          <a:ln w="19080">
            <a:solidFill>
              <a:schemeClr val="tx1"/>
            </a:solidFill>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639519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a:solidFill>
                  <a:srgbClr val="CC0000"/>
                </a:solidFill>
                <a:latin typeface="Calibri Light"/>
                <a:ea typeface="DejaVu Sans"/>
              </a:rPr>
              <a:t>Agenda</a:t>
            </a:r>
            <a:endParaRPr lang="en-US" sz="4400" b="0" strike="noStrike" spc="-1">
              <a:latin typeface="Arial"/>
            </a:endParaRP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b="0" strike="noStrike" spc="-1" dirty="0">
                <a:latin typeface="Arial"/>
              </a:rPr>
              <a:t>What is Throttling and Timing</a:t>
            </a:r>
          </a:p>
          <a:p>
            <a:pPr marL="228600" indent="-227520">
              <a:lnSpc>
                <a:spcPct val="85000"/>
              </a:lnSpc>
              <a:spcBef>
                <a:spcPts val="1001"/>
              </a:spcBef>
              <a:buClr>
                <a:srgbClr val="C4A97C"/>
              </a:buClr>
              <a:buFont typeface="Arial"/>
              <a:buChar char="•"/>
            </a:pPr>
            <a:r>
              <a:rPr lang="en-US" sz="2400" spc="-1" dirty="0">
                <a:latin typeface="Arial"/>
              </a:rPr>
              <a:t>Why does it matter</a:t>
            </a:r>
          </a:p>
          <a:p>
            <a:pPr marL="228600" indent="-227520">
              <a:lnSpc>
                <a:spcPct val="85000"/>
              </a:lnSpc>
              <a:spcBef>
                <a:spcPts val="1001"/>
              </a:spcBef>
              <a:buClr>
                <a:srgbClr val="C4A97C"/>
              </a:buClr>
              <a:buFont typeface="Arial"/>
              <a:buChar char="•"/>
            </a:pPr>
            <a:r>
              <a:rPr lang="en-US" sz="2400" b="0" strike="noStrike" spc="-1" dirty="0">
                <a:latin typeface="Arial"/>
              </a:rPr>
              <a:t>How can timing help </a:t>
            </a:r>
            <a:r>
              <a:rPr lang="en-US" sz="2400" b="0" strike="noStrike" spc="-1">
                <a:latin typeface="Arial"/>
              </a:rPr>
              <a:t>your scraping</a:t>
            </a:r>
            <a:endParaRPr lang="en-US" sz="2400" b="0" strike="noStrike" spc="-1" dirty="0">
              <a:latin typeface="Arial"/>
            </a:endParaRPr>
          </a:p>
          <a:p>
            <a:pPr marL="228600" indent="-227520">
              <a:lnSpc>
                <a:spcPct val="85000"/>
              </a:lnSpc>
              <a:spcBef>
                <a:spcPts val="1001"/>
              </a:spcBef>
              <a:buClr>
                <a:srgbClr val="C4A97C"/>
              </a:buClr>
              <a:buFont typeface="Arial"/>
              <a:buChar char="•"/>
            </a:pPr>
            <a:endParaRPr lang="en-US" sz="2400" b="0" strike="noStrike" spc="-1" dirty="0">
              <a:latin typeface="Arial"/>
            </a:endParaRPr>
          </a:p>
          <a:p>
            <a:pPr marL="228600" indent="-227520">
              <a:lnSpc>
                <a:spcPct val="85000"/>
              </a:lnSpc>
              <a:spcBef>
                <a:spcPts val="1001"/>
              </a:spcBef>
              <a:buClr>
                <a:srgbClr val="C4A97C"/>
              </a:buClr>
              <a:buFont typeface="Arial"/>
              <a:buChar char="•"/>
            </a:pPr>
            <a:endParaRPr lang="en-US" sz="2400" b="0" strike="noStrike" spc="-1" dirty="0">
              <a:latin typeface="Arial"/>
            </a:endParaRPr>
          </a:p>
        </p:txBody>
      </p:sp>
    </p:spTree>
    <p:extLst>
      <p:ext uri="{BB962C8B-B14F-4D97-AF65-F5344CB8AC3E}">
        <p14:creationId xmlns:p14="http://schemas.microsoft.com/office/powerpoint/2010/main" val="29952123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Throttling vs. Timing</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spc="-1" dirty="0"/>
              <a:t>Web scraping requires programmatic request for data to a server</a:t>
            </a:r>
          </a:p>
          <a:p>
            <a:pPr marL="228600" indent="-227520">
              <a:lnSpc>
                <a:spcPct val="85000"/>
              </a:lnSpc>
              <a:spcBef>
                <a:spcPts val="1001"/>
              </a:spcBef>
              <a:buClr>
                <a:srgbClr val="C4A97C"/>
              </a:buClr>
              <a:buFont typeface="Arial"/>
              <a:buChar char="•"/>
            </a:pPr>
            <a:endParaRPr lang="en-US" sz="2400" b="0" strike="noStrike" spc="-1" dirty="0">
              <a:latin typeface="Arial"/>
            </a:endParaRPr>
          </a:p>
          <a:p>
            <a:pPr marL="228600" indent="-227520">
              <a:lnSpc>
                <a:spcPct val="85000"/>
              </a:lnSpc>
              <a:spcBef>
                <a:spcPts val="1001"/>
              </a:spcBef>
              <a:buClr>
                <a:srgbClr val="C4A97C"/>
              </a:buClr>
              <a:buFont typeface="Arial"/>
              <a:buChar char="•"/>
            </a:pPr>
            <a:r>
              <a:rPr lang="en-US" sz="2400" spc="-1" dirty="0">
                <a:latin typeface="Arial"/>
              </a:rPr>
              <a:t>Goal:  Gather data without…</a:t>
            </a:r>
          </a:p>
          <a:p>
            <a:pPr marL="685800" lvl="1" indent="-227520">
              <a:lnSpc>
                <a:spcPct val="85000"/>
              </a:lnSpc>
              <a:spcBef>
                <a:spcPts val="1001"/>
              </a:spcBef>
              <a:buClr>
                <a:srgbClr val="C4A97C"/>
              </a:buClr>
              <a:buFont typeface="Arial"/>
              <a:buChar char="•"/>
            </a:pPr>
            <a:r>
              <a:rPr lang="en-US" sz="2000" b="0" strike="noStrike" spc="-1" dirty="0">
                <a:latin typeface="Arial"/>
              </a:rPr>
              <a:t>Causing a </a:t>
            </a:r>
            <a:r>
              <a:rPr lang="en-US" sz="2000" b="0" strike="noStrike" spc="-1" dirty="0" err="1">
                <a:latin typeface="Arial"/>
              </a:rPr>
              <a:t>DoS</a:t>
            </a:r>
            <a:r>
              <a:rPr lang="en-US" sz="2000" b="0" strike="noStrike" spc="-1" dirty="0">
                <a:latin typeface="Arial"/>
              </a:rPr>
              <a:t> attack on the server</a:t>
            </a:r>
          </a:p>
          <a:p>
            <a:pPr marL="685800" lvl="1" indent="-227520">
              <a:lnSpc>
                <a:spcPct val="85000"/>
              </a:lnSpc>
              <a:spcBef>
                <a:spcPts val="1001"/>
              </a:spcBef>
              <a:buClr>
                <a:srgbClr val="C4A97C"/>
              </a:buClr>
              <a:buFont typeface="Arial"/>
              <a:buChar char="•"/>
            </a:pPr>
            <a:r>
              <a:rPr lang="en-US" sz="2000" spc="-1" dirty="0">
                <a:latin typeface="Arial"/>
              </a:rPr>
              <a:t>Hindering the site’s ability to do business</a:t>
            </a:r>
          </a:p>
          <a:p>
            <a:pPr marL="685800" lvl="1" indent="-227520">
              <a:lnSpc>
                <a:spcPct val="85000"/>
              </a:lnSpc>
              <a:spcBef>
                <a:spcPts val="1001"/>
              </a:spcBef>
              <a:buClr>
                <a:srgbClr val="C4A97C"/>
              </a:buClr>
              <a:buFont typeface="Arial"/>
              <a:buChar char="•"/>
            </a:pPr>
            <a:r>
              <a:rPr lang="en-US" sz="2000" spc="-1" dirty="0">
                <a:latin typeface="Arial"/>
              </a:rPr>
              <a:t>Having our account banned or blocked</a:t>
            </a:r>
          </a:p>
          <a:p>
            <a:pPr marL="685800" lvl="1" indent="-227520">
              <a:lnSpc>
                <a:spcPct val="85000"/>
              </a:lnSpc>
              <a:spcBef>
                <a:spcPts val="1001"/>
              </a:spcBef>
              <a:buClr>
                <a:srgbClr val="C4A97C"/>
              </a:buClr>
              <a:buFont typeface="Arial"/>
              <a:buChar char="•"/>
            </a:pPr>
            <a:endParaRPr lang="en-US" sz="2400" spc="-1" dirty="0">
              <a:latin typeface="Arial"/>
            </a:endParaRPr>
          </a:p>
          <a:p>
            <a:pPr marL="228600" indent="-227520">
              <a:lnSpc>
                <a:spcPct val="85000"/>
              </a:lnSpc>
              <a:spcBef>
                <a:spcPts val="1001"/>
              </a:spcBef>
              <a:buClr>
                <a:srgbClr val="C4A97C"/>
              </a:buClr>
              <a:buFont typeface="Arial"/>
              <a:buChar char="•"/>
            </a:pPr>
            <a:r>
              <a:rPr lang="en-US" sz="2400" spc="-1" dirty="0">
                <a:latin typeface="Arial"/>
              </a:rPr>
              <a:t>Two techniques we will use:</a:t>
            </a:r>
          </a:p>
          <a:p>
            <a:pPr marL="685800" lvl="1" indent="-227520">
              <a:lnSpc>
                <a:spcPct val="85000"/>
              </a:lnSpc>
              <a:spcBef>
                <a:spcPts val="1001"/>
              </a:spcBef>
              <a:buClr>
                <a:srgbClr val="C4A97C"/>
              </a:buClr>
              <a:buFont typeface="Arial"/>
              <a:buChar char="•"/>
            </a:pPr>
            <a:r>
              <a:rPr lang="en-US" sz="2000" spc="-1" dirty="0">
                <a:latin typeface="Arial"/>
              </a:rPr>
              <a:t>Throttling:  Limiting request Intervals</a:t>
            </a:r>
          </a:p>
          <a:p>
            <a:pPr marL="685800" lvl="1" indent="-227520">
              <a:lnSpc>
                <a:spcPct val="85000"/>
              </a:lnSpc>
              <a:spcBef>
                <a:spcPts val="1001"/>
              </a:spcBef>
              <a:buClr>
                <a:srgbClr val="C4A97C"/>
              </a:buClr>
              <a:buFont typeface="Arial"/>
              <a:buChar char="•"/>
            </a:pPr>
            <a:r>
              <a:rPr lang="en-US" sz="2000" spc="-1" dirty="0">
                <a:latin typeface="Arial"/>
              </a:rPr>
              <a:t>Timing:  Limiting when we make request</a:t>
            </a:r>
          </a:p>
          <a:p>
            <a:pPr marL="685800" lvl="1" indent="-227520">
              <a:lnSpc>
                <a:spcPct val="85000"/>
              </a:lnSpc>
              <a:spcBef>
                <a:spcPts val="1001"/>
              </a:spcBef>
              <a:buClr>
                <a:srgbClr val="C4A97C"/>
              </a:buClr>
              <a:buFont typeface="Arial"/>
              <a:buChar char="•"/>
            </a:pPr>
            <a:endParaRPr lang="en-US" sz="2400" b="0" strike="noStrike" spc="-1" dirty="0">
              <a:latin typeface="Arial"/>
            </a:endParaRPr>
          </a:p>
        </p:txBody>
      </p:sp>
    </p:spTree>
    <p:extLst>
      <p:ext uri="{BB962C8B-B14F-4D97-AF65-F5344CB8AC3E}">
        <p14:creationId xmlns:p14="http://schemas.microsoft.com/office/powerpoint/2010/main" val="342317935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Throttling</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28600" indent="-227330">
              <a:lnSpc>
                <a:spcPct val="85000"/>
              </a:lnSpc>
              <a:spcBef>
                <a:spcPts val="1001"/>
              </a:spcBef>
              <a:buClr>
                <a:srgbClr val="C4A97C"/>
              </a:buClr>
              <a:buFont typeface="Arial"/>
              <a:buChar char="•"/>
            </a:pPr>
            <a:r>
              <a:rPr lang="en-US" sz="2400" spc="-1" dirty="0"/>
              <a:t>Equate throttling to simulating a user</a:t>
            </a:r>
            <a:endParaRPr lang="en-US"/>
          </a:p>
          <a:p>
            <a:pPr marL="685800" lvl="1" indent="-227330">
              <a:lnSpc>
                <a:spcPct val="85000"/>
              </a:lnSpc>
              <a:spcBef>
                <a:spcPts val="1001"/>
              </a:spcBef>
              <a:buClr>
                <a:srgbClr val="C4A97C"/>
              </a:buClr>
              <a:buFont typeface="Arial"/>
              <a:buChar char="•"/>
            </a:pPr>
            <a:r>
              <a:rPr lang="en-US" sz="2400" b="0" strike="noStrike" spc="-1" dirty="0">
                <a:latin typeface="Arial"/>
              </a:rPr>
              <a:t>This of how you surf the web</a:t>
            </a:r>
          </a:p>
          <a:p>
            <a:pPr marL="228600" indent="-227330">
              <a:lnSpc>
                <a:spcPct val="85000"/>
              </a:lnSpc>
              <a:spcBef>
                <a:spcPts val="1001"/>
              </a:spcBef>
              <a:buClr>
                <a:srgbClr val="C4A97C"/>
              </a:buClr>
              <a:buFont typeface="Arial"/>
              <a:buChar char="•"/>
            </a:pPr>
            <a:endParaRPr lang="en-US" sz="2400" spc="-1" dirty="0">
              <a:latin typeface="Arial"/>
            </a:endParaRPr>
          </a:p>
          <a:p>
            <a:pPr marL="228600" indent="-227330">
              <a:lnSpc>
                <a:spcPct val="85000"/>
              </a:lnSpc>
              <a:spcBef>
                <a:spcPts val="1001"/>
              </a:spcBef>
              <a:buClr>
                <a:srgbClr val="C4A97C"/>
              </a:buClr>
              <a:buFont typeface="Arial"/>
              <a:buChar char="•"/>
            </a:pPr>
            <a:r>
              <a:rPr lang="en-US" sz="2400" spc="-1" dirty="0">
                <a:latin typeface="Arial"/>
              </a:rPr>
              <a:t>Do you?</a:t>
            </a:r>
          </a:p>
          <a:p>
            <a:pPr marL="685800" lvl="1" indent="-227330">
              <a:lnSpc>
                <a:spcPct val="85000"/>
              </a:lnSpc>
              <a:spcBef>
                <a:spcPts val="1001"/>
              </a:spcBef>
              <a:buClr>
                <a:srgbClr val="C4A97C"/>
              </a:buClr>
              <a:buFont typeface="Arial"/>
              <a:buChar char="•"/>
            </a:pPr>
            <a:r>
              <a:rPr lang="en-US" sz="2400" b="0" strike="noStrike" spc="-1" dirty="0">
                <a:latin typeface="Arial"/>
              </a:rPr>
              <a:t>Read a full web page in under a second?</a:t>
            </a:r>
          </a:p>
          <a:p>
            <a:pPr marL="685800" lvl="1" indent="-227330">
              <a:lnSpc>
                <a:spcPct val="85000"/>
              </a:lnSpc>
              <a:spcBef>
                <a:spcPts val="1001"/>
              </a:spcBef>
              <a:buClr>
                <a:srgbClr val="C4A97C"/>
              </a:buClr>
              <a:buFont typeface="Arial"/>
              <a:buChar char="•"/>
            </a:pPr>
            <a:r>
              <a:rPr lang="en-US" sz="2400" spc="-1" dirty="0">
                <a:latin typeface="Arial"/>
              </a:rPr>
              <a:t>Click on a link exactly every 2 seconds?</a:t>
            </a:r>
          </a:p>
          <a:p>
            <a:pPr marL="685800" lvl="1" indent="-227330">
              <a:lnSpc>
                <a:spcPct val="85000"/>
              </a:lnSpc>
              <a:spcBef>
                <a:spcPts val="1001"/>
              </a:spcBef>
              <a:buClr>
                <a:srgbClr val="C4A97C"/>
              </a:buClr>
              <a:buFont typeface="Arial"/>
              <a:buChar char="•"/>
            </a:pPr>
            <a:r>
              <a:rPr lang="en-US" sz="2400" b="0" strike="noStrike" spc="-1" dirty="0">
                <a:latin typeface="Arial"/>
              </a:rPr>
              <a:t>Do you click on every link on a page to get the next page?</a:t>
            </a:r>
          </a:p>
          <a:p>
            <a:pPr marL="228600" indent="-227330">
              <a:lnSpc>
                <a:spcPct val="85000"/>
              </a:lnSpc>
              <a:spcBef>
                <a:spcPts val="1001"/>
              </a:spcBef>
              <a:buClr>
                <a:srgbClr val="C4A97C"/>
              </a:buClr>
              <a:buFont typeface="Arial"/>
              <a:buChar char="•"/>
            </a:pPr>
            <a:endParaRPr lang="en-US" sz="2400" b="0" strike="noStrike" spc="-1" dirty="0">
              <a:latin typeface="Arial"/>
            </a:endParaRPr>
          </a:p>
          <a:p>
            <a:pPr marL="228600" indent="-227330">
              <a:lnSpc>
                <a:spcPct val="85000"/>
              </a:lnSpc>
              <a:spcBef>
                <a:spcPts val="1001"/>
              </a:spcBef>
              <a:buClr>
                <a:srgbClr val="C4A97C"/>
              </a:buClr>
              <a:buFont typeface="Arial"/>
              <a:buChar char="•"/>
            </a:pPr>
            <a:r>
              <a:rPr lang="en-US" sz="2400" b="0" strike="noStrike" spc="-1" dirty="0">
                <a:latin typeface="Arial"/>
              </a:rPr>
              <a:t>What can be done?</a:t>
            </a:r>
          </a:p>
        </p:txBody>
      </p:sp>
    </p:spTree>
    <p:extLst>
      <p:ext uri="{BB962C8B-B14F-4D97-AF65-F5344CB8AC3E}">
        <p14:creationId xmlns:p14="http://schemas.microsoft.com/office/powerpoint/2010/main" val="5720951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a:solidFill>
                  <a:srgbClr val="CC0000"/>
                </a:solidFill>
                <a:latin typeface="Calibri Light"/>
                <a:ea typeface="DejaVu Sans"/>
              </a:rPr>
              <a:t>Agenda</a:t>
            </a:r>
            <a:endParaRPr lang="en-US" sz="4400" b="0" strike="noStrike" spc="-1">
              <a:latin typeface="Arial"/>
            </a:endParaRP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b="0" strike="noStrike" spc="-1" dirty="0">
                <a:latin typeface="Arial"/>
              </a:rPr>
              <a:t>So much Data!</a:t>
            </a:r>
          </a:p>
          <a:p>
            <a:pPr marL="228600" indent="-227520">
              <a:lnSpc>
                <a:spcPct val="85000"/>
              </a:lnSpc>
              <a:spcBef>
                <a:spcPts val="1001"/>
              </a:spcBef>
              <a:buClr>
                <a:srgbClr val="C4A97C"/>
              </a:buClr>
              <a:buFont typeface="Arial"/>
              <a:buChar char="•"/>
            </a:pPr>
            <a:r>
              <a:rPr lang="en-US" sz="2400" b="0" strike="noStrike" spc="-1" dirty="0">
                <a:latin typeface="Arial"/>
              </a:rPr>
              <a:t>What is Web Scraping</a:t>
            </a:r>
          </a:p>
          <a:p>
            <a:pPr marL="228600" indent="-227520">
              <a:lnSpc>
                <a:spcPct val="85000"/>
              </a:lnSpc>
              <a:spcBef>
                <a:spcPts val="1001"/>
              </a:spcBef>
              <a:buClr>
                <a:srgbClr val="C4A97C"/>
              </a:buClr>
              <a:buFont typeface="Arial"/>
              <a:buChar char="•"/>
            </a:pPr>
            <a:r>
              <a:rPr lang="en-US" sz="2400" spc="-1" dirty="0">
                <a:latin typeface="Arial"/>
              </a:rPr>
              <a:t>Web browser basics</a:t>
            </a:r>
          </a:p>
          <a:p>
            <a:pPr marL="228600" indent="-227520">
              <a:lnSpc>
                <a:spcPct val="85000"/>
              </a:lnSpc>
              <a:spcBef>
                <a:spcPts val="1001"/>
              </a:spcBef>
              <a:buClr>
                <a:srgbClr val="C4A97C"/>
              </a:buClr>
              <a:buFont typeface="Arial"/>
              <a:buChar char="•"/>
            </a:pPr>
            <a:r>
              <a:rPr lang="en-US" sz="2400" b="0" strike="noStrike" spc="-1" dirty="0">
                <a:latin typeface="Arial"/>
              </a:rPr>
              <a:t>Steps in a web request</a:t>
            </a:r>
          </a:p>
          <a:p>
            <a:pPr marL="228600" indent="-227520">
              <a:lnSpc>
                <a:spcPct val="85000"/>
              </a:lnSpc>
              <a:spcBef>
                <a:spcPts val="1001"/>
              </a:spcBef>
              <a:buClr>
                <a:srgbClr val="C4A97C"/>
              </a:buClr>
              <a:buFont typeface="Arial"/>
              <a:buChar char="•"/>
            </a:pPr>
            <a:endParaRPr lang="en-US" sz="2400" b="0" strike="noStrike" spc="-1" dirty="0">
              <a:latin typeface="Arial"/>
            </a:endParaRPr>
          </a:p>
          <a:p>
            <a:pPr marL="228600" indent="-227520">
              <a:lnSpc>
                <a:spcPct val="85000"/>
              </a:lnSpc>
              <a:spcBef>
                <a:spcPts val="1001"/>
              </a:spcBef>
              <a:buClr>
                <a:srgbClr val="C4A97C"/>
              </a:buClr>
              <a:buFont typeface="Arial"/>
              <a:buChar char="•"/>
            </a:pPr>
            <a:endParaRPr lang="en-US" sz="2400" b="0" strike="noStrike" spc="-1" dirty="0">
              <a:latin typeface="Arial"/>
            </a:endParaRPr>
          </a:p>
        </p:txBody>
      </p:sp>
    </p:spTree>
    <p:extLst>
      <p:ext uri="{BB962C8B-B14F-4D97-AF65-F5344CB8AC3E}">
        <p14:creationId xmlns:p14="http://schemas.microsoft.com/office/powerpoint/2010/main" val="40721991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Throttling</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28600" indent="-227330">
              <a:lnSpc>
                <a:spcPct val="85000"/>
              </a:lnSpc>
              <a:spcBef>
                <a:spcPts val="1001"/>
              </a:spcBef>
              <a:buClr>
                <a:srgbClr val="C4A97C"/>
              </a:buClr>
              <a:buFont typeface="Arial"/>
              <a:buChar char="•"/>
            </a:pPr>
            <a:r>
              <a:rPr lang="en-US" sz="2400" spc="-1" dirty="0"/>
              <a:t>Items of note:</a:t>
            </a:r>
            <a:endParaRPr lang="en-US"/>
          </a:p>
          <a:p>
            <a:pPr marL="685800" lvl="1" indent="-227330">
              <a:lnSpc>
                <a:spcPct val="85000"/>
              </a:lnSpc>
              <a:spcBef>
                <a:spcPts val="1001"/>
              </a:spcBef>
              <a:buClr>
                <a:srgbClr val="C4A97C"/>
              </a:buClr>
              <a:buFont typeface="Arial"/>
              <a:buChar char="•"/>
            </a:pPr>
            <a:r>
              <a:rPr lang="en-US" sz="2000" b="0" strike="noStrike" spc="-1" dirty="0">
                <a:latin typeface="Arial"/>
              </a:rPr>
              <a:t>Be careful of parallelism in </a:t>
            </a:r>
            <a:r>
              <a:rPr lang="en-US" sz="2000" spc="-1" dirty="0">
                <a:latin typeface="Arial"/>
              </a:rPr>
              <a:t>requests</a:t>
            </a:r>
            <a:endParaRPr lang="en-US" sz="2000" b="0" strike="noStrike" spc="-1" dirty="0">
              <a:latin typeface="Arial"/>
            </a:endParaRPr>
          </a:p>
          <a:p>
            <a:pPr marL="1143000" lvl="2" indent="-227330">
              <a:lnSpc>
                <a:spcPct val="85000"/>
              </a:lnSpc>
              <a:spcBef>
                <a:spcPts val="1001"/>
              </a:spcBef>
              <a:buClr>
                <a:srgbClr val="C4A97C"/>
              </a:buClr>
              <a:buFont typeface="Arial"/>
              <a:buChar char="•"/>
            </a:pPr>
            <a:r>
              <a:rPr lang="en-US" spc="-1" dirty="0">
                <a:latin typeface="Arial"/>
              </a:rPr>
              <a:t>Requests come from the same IP  </a:t>
            </a:r>
          </a:p>
          <a:p>
            <a:pPr marL="1143000" lvl="2" indent="-227330">
              <a:lnSpc>
                <a:spcPct val="85000"/>
              </a:lnSpc>
              <a:spcBef>
                <a:spcPts val="1001"/>
              </a:spcBef>
              <a:buClr>
                <a:srgbClr val="C4A97C"/>
              </a:buClr>
              <a:buFont typeface="Arial"/>
              <a:buChar char="•"/>
            </a:pPr>
            <a:r>
              <a:rPr lang="en-US" b="0" strike="noStrike" spc="-1" dirty="0">
                <a:latin typeface="Arial"/>
              </a:rPr>
              <a:t>Similar to doing two (or more) page </a:t>
            </a:r>
            <a:r>
              <a:rPr lang="en-US" spc="-1" dirty="0">
                <a:latin typeface="Arial"/>
              </a:rPr>
              <a:t>requests</a:t>
            </a:r>
            <a:r>
              <a:rPr lang="en-US" b="0" strike="noStrike" spc="-1" dirty="0">
                <a:latin typeface="Arial"/>
              </a:rPr>
              <a:t> simultaneously</a:t>
            </a:r>
          </a:p>
          <a:p>
            <a:pPr marL="685800" lvl="1" indent="-227330">
              <a:lnSpc>
                <a:spcPct val="85000"/>
              </a:lnSpc>
              <a:spcBef>
                <a:spcPts val="1001"/>
              </a:spcBef>
              <a:buClr>
                <a:srgbClr val="C4A97C"/>
              </a:buClr>
              <a:buFont typeface="Arial"/>
              <a:buChar char="•"/>
            </a:pPr>
            <a:r>
              <a:rPr lang="en-US" sz="2000" spc="-1" dirty="0">
                <a:latin typeface="Arial"/>
              </a:rPr>
              <a:t>Set an interval between requests</a:t>
            </a:r>
          </a:p>
          <a:p>
            <a:pPr marL="1143000" lvl="2" indent="-227330">
              <a:lnSpc>
                <a:spcPct val="85000"/>
              </a:lnSpc>
              <a:spcBef>
                <a:spcPts val="1001"/>
              </a:spcBef>
              <a:buClr>
                <a:srgbClr val="C4A97C"/>
              </a:buClr>
              <a:buFont typeface="Arial"/>
              <a:buChar char="•"/>
            </a:pPr>
            <a:r>
              <a:rPr lang="en-US" spc="-1" dirty="0">
                <a:latin typeface="Arial"/>
              </a:rPr>
              <a:t>UROT for large pulls – 4-6 seconds between requests</a:t>
            </a:r>
          </a:p>
          <a:p>
            <a:pPr marL="685800" lvl="1" indent="-227330">
              <a:lnSpc>
                <a:spcPct val="85000"/>
              </a:lnSpc>
              <a:spcBef>
                <a:spcPts val="1001"/>
              </a:spcBef>
              <a:buClr>
                <a:srgbClr val="C4A97C"/>
              </a:buClr>
              <a:buFont typeface="Arial"/>
              <a:buChar char="•"/>
            </a:pPr>
            <a:r>
              <a:rPr lang="en-US" sz="2000" spc="-1" dirty="0">
                <a:latin typeface="Arial"/>
              </a:rPr>
              <a:t>Vary your request intervals</a:t>
            </a:r>
          </a:p>
          <a:p>
            <a:pPr marL="1143000" lvl="2" indent="-227330">
              <a:lnSpc>
                <a:spcPct val="85000"/>
              </a:lnSpc>
              <a:spcBef>
                <a:spcPts val="1001"/>
              </a:spcBef>
              <a:buClr>
                <a:srgbClr val="C4A97C"/>
              </a:buClr>
              <a:buFont typeface="Arial"/>
              <a:buChar char="•"/>
            </a:pPr>
            <a:r>
              <a:rPr lang="en-US" spc="-1" dirty="0">
                <a:latin typeface="Arial"/>
              </a:rPr>
              <a:t>Add a random interval to your set intervals </a:t>
            </a:r>
          </a:p>
        </p:txBody>
      </p:sp>
    </p:spTree>
    <p:extLst>
      <p:ext uri="{BB962C8B-B14F-4D97-AF65-F5344CB8AC3E}">
        <p14:creationId xmlns:p14="http://schemas.microsoft.com/office/powerpoint/2010/main" val="162282010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Throttling – Example </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28600" indent="-227330">
              <a:lnSpc>
                <a:spcPct val="85000"/>
              </a:lnSpc>
              <a:spcBef>
                <a:spcPts val="1001"/>
              </a:spcBef>
              <a:buClr>
                <a:srgbClr val="C4A97C"/>
              </a:buClr>
              <a:buFont typeface="Arial"/>
              <a:buChar char="•"/>
            </a:pPr>
            <a:r>
              <a:rPr lang="en-US" sz="2000" spc="-1" dirty="0"/>
              <a:t>Total pages to parse: 100 pages</a:t>
            </a:r>
            <a:endParaRPr lang="en-US" dirty="0"/>
          </a:p>
          <a:p>
            <a:pPr marL="228600" indent="-227330">
              <a:lnSpc>
                <a:spcPct val="85000"/>
              </a:lnSpc>
              <a:spcBef>
                <a:spcPts val="1001"/>
              </a:spcBef>
              <a:buClr>
                <a:srgbClr val="C4A97C"/>
              </a:buClr>
              <a:buFont typeface="Arial"/>
              <a:buChar char="•"/>
            </a:pPr>
            <a:r>
              <a:rPr lang="en-US" sz="2000" spc="-1" dirty="0">
                <a:latin typeface="Arial"/>
              </a:rPr>
              <a:t>Standard interval between requests: 4 seconds</a:t>
            </a:r>
          </a:p>
          <a:p>
            <a:pPr marL="228600" indent="-227330">
              <a:lnSpc>
                <a:spcPct val="85000"/>
              </a:lnSpc>
              <a:spcBef>
                <a:spcPts val="1001"/>
              </a:spcBef>
              <a:buClr>
                <a:srgbClr val="C4A97C"/>
              </a:buClr>
              <a:buFont typeface="Arial"/>
              <a:buChar char="•"/>
            </a:pPr>
            <a:r>
              <a:rPr lang="en-US" sz="2000" spc="-1" dirty="0">
                <a:latin typeface="Arial"/>
              </a:rPr>
              <a:t>Request method:  Serial</a:t>
            </a:r>
          </a:p>
          <a:p>
            <a:pPr marL="228600" indent="-227330">
              <a:lnSpc>
                <a:spcPct val="85000"/>
              </a:lnSpc>
              <a:spcBef>
                <a:spcPts val="1001"/>
              </a:spcBef>
              <a:buClr>
                <a:srgbClr val="C4A97C"/>
              </a:buClr>
              <a:buFont typeface="Arial"/>
              <a:buChar char="•"/>
            </a:pPr>
            <a:r>
              <a:rPr lang="en-US" sz="2000" spc="-1" dirty="0">
                <a:latin typeface="Arial"/>
              </a:rPr>
              <a:t>Random jitter for requests: 0 to 1.5 seconds</a:t>
            </a:r>
          </a:p>
          <a:p>
            <a:pPr marL="228600" indent="-227330">
              <a:lnSpc>
                <a:spcPct val="85000"/>
              </a:lnSpc>
              <a:spcBef>
                <a:spcPts val="1001"/>
              </a:spcBef>
              <a:buClr>
                <a:srgbClr val="C4A97C"/>
              </a:buClr>
              <a:buFont typeface="Arial"/>
              <a:buChar char="•"/>
            </a:pPr>
            <a:r>
              <a:rPr lang="en-US" sz="2000" spc="-1" dirty="0">
                <a:latin typeface="Arial"/>
              </a:rPr>
              <a:t>Minimum time to pull all pages: 400 seconds</a:t>
            </a:r>
          </a:p>
          <a:p>
            <a:pPr marL="685800" lvl="1" indent="-227330">
              <a:lnSpc>
                <a:spcPct val="85000"/>
              </a:lnSpc>
              <a:spcBef>
                <a:spcPts val="1001"/>
              </a:spcBef>
              <a:buClr>
                <a:srgbClr val="C4A97C"/>
              </a:buClr>
              <a:buFont typeface="Arial"/>
              <a:buChar char="•"/>
            </a:pPr>
            <a:r>
              <a:rPr lang="en-US" spc="-1" dirty="0">
                <a:latin typeface="Arial"/>
              </a:rPr>
              <a:t>(4+0) * 100</a:t>
            </a:r>
          </a:p>
          <a:p>
            <a:pPr marL="228600" indent="-227330">
              <a:lnSpc>
                <a:spcPct val="85000"/>
              </a:lnSpc>
              <a:spcBef>
                <a:spcPts val="1001"/>
              </a:spcBef>
              <a:buClr>
                <a:srgbClr val="C4A97C"/>
              </a:buClr>
              <a:buFont typeface="Arial"/>
              <a:buChar char="•"/>
            </a:pPr>
            <a:r>
              <a:rPr lang="en-US" sz="2000" spc="-1" dirty="0">
                <a:latin typeface="Arial"/>
              </a:rPr>
              <a:t>Maximum time to pull all pages: 550 seconds</a:t>
            </a:r>
          </a:p>
          <a:p>
            <a:pPr marL="685800" lvl="1" indent="-227330">
              <a:lnSpc>
                <a:spcPct val="85000"/>
              </a:lnSpc>
              <a:spcBef>
                <a:spcPts val="1001"/>
              </a:spcBef>
              <a:buClr>
                <a:srgbClr val="C4A97C"/>
              </a:buClr>
              <a:buFont typeface="Arial"/>
              <a:buChar char="•"/>
            </a:pPr>
            <a:r>
              <a:rPr lang="en-US" spc="-1" dirty="0">
                <a:latin typeface="Arial"/>
              </a:rPr>
              <a:t>(4+1.5) * 100</a:t>
            </a:r>
          </a:p>
          <a:p>
            <a:pPr marL="685800" lvl="1" indent="-227330">
              <a:lnSpc>
                <a:spcPct val="85000"/>
              </a:lnSpc>
              <a:spcBef>
                <a:spcPts val="1001"/>
              </a:spcBef>
              <a:buClr>
                <a:srgbClr val="C4A97C"/>
              </a:buClr>
              <a:buFont typeface="Arial"/>
              <a:buChar char="•"/>
            </a:pPr>
            <a:endParaRPr lang="en-US" spc="-1" dirty="0">
              <a:latin typeface="Arial"/>
            </a:endParaRPr>
          </a:p>
          <a:p>
            <a:pPr marL="228600" indent="-227330">
              <a:lnSpc>
                <a:spcPct val="85000"/>
              </a:lnSpc>
              <a:spcBef>
                <a:spcPts val="1001"/>
              </a:spcBef>
              <a:buClr>
                <a:srgbClr val="C4A97C"/>
              </a:buClr>
              <a:buFont typeface="Arial"/>
              <a:buChar char="•"/>
            </a:pPr>
            <a:r>
              <a:rPr lang="en-US" spc="-1" dirty="0">
                <a:latin typeface="Arial"/>
              </a:rPr>
              <a:t>If the jitter is randomly assigned on every call, then our total time is to fall between 400 and 550 seconds, with little to no risk of inhibiting outcomes from the site.</a:t>
            </a:r>
          </a:p>
        </p:txBody>
      </p:sp>
    </p:spTree>
    <p:extLst>
      <p:ext uri="{BB962C8B-B14F-4D97-AF65-F5344CB8AC3E}">
        <p14:creationId xmlns:p14="http://schemas.microsoft.com/office/powerpoint/2010/main" val="2124570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Throttling – Example:  2 Thread Parallel </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28600" indent="-227330">
              <a:lnSpc>
                <a:spcPct val="85000"/>
              </a:lnSpc>
              <a:spcBef>
                <a:spcPts val="1001"/>
              </a:spcBef>
              <a:buClr>
                <a:srgbClr val="C4A97C"/>
              </a:buClr>
              <a:buFont typeface="Arial"/>
              <a:buChar char="•"/>
            </a:pPr>
            <a:r>
              <a:rPr lang="en-US" sz="2000" spc="-1" dirty="0"/>
              <a:t>Total pages to parse: 100 pages</a:t>
            </a:r>
            <a:endParaRPr lang="en-US" dirty="0"/>
          </a:p>
          <a:p>
            <a:pPr marL="228600" indent="-227330">
              <a:lnSpc>
                <a:spcPct val="85000"/>
              </a:lnSpc>
              <a:spcBef>
                <a:spcPts val="1001"/>
              </a:spcBef>
              <a:buClr>
                <a:srgbClr val="C4A97C"/>
              </a:buClr>
              <a:buFont typeface="Arial"/>
              <a:buChar char="•"/>
            </a:pPr>
            <a:r>
              <a:rPr lang="en-US" sz="2000" spc="-1" dirty="0">
                <a:latin typeface="Arial"/>
              </a:rPr>
              <a:t>Standard interval between requests: 4 seconds</a:t>
            </a:r>
          </a:p>
          <a:p>
            <a:pPr marL="228600" indent="-227330">
              <a:lnSpc>
                <a:spcPct val="85000"/>
              </a:lnSpc>
              <a:spcBef>
                <a:spcPts val="1001"/>
              </a:spcBef>
              <a:buClr>
                <a:srgbClr val="C4A97C"/>
              </a:buClr>
              <a:buFont typeface="Arial"/>
              <a:buChar char="•"/>
            </a:pPr>
            <a:r>
              <a:rPr lang="en-US" sz="2000" spc="-1" dirty="0">
                <a:latin typeface="Arial"/>
              </a:rPr>
              <a:t>Request method: Parallel (2 threads)</a:t>
            </a:r>
          </a:p>
          <a:p>
            <a:pPr marL="228600" indent="-227330">
              <a:lnSpc>
                <a:spcPct val="85000"/>
              </a:lnSpc>
              <a:spcBef>
                <a:spcPts val="1001"/>
              </a:spcBef>
              <a:buClr>
                <a:srgbClr val="C4A97C"/>
              </a:buClr>
              <a:buFont typeface="Arial"/>
              <a:buChar char="•"/>
            </a:pPr>
            <a:r>
              <a:rPr lang="en-US" sz="2000" spc="-1" dirty="0">
                <a:latin typeface="Arial"/>
              </a:rPr>
              <a:t>Random jitter for requests: 0 to 1.5 seconds</a:t>
            </a:r>
          </a:p>
          <a:p>
            <a:pPr marL="228600" indent="-227330">
              <a:lnSpc>
                <a:spcPct val="85000"/>
              </a:lnSpc>
              <a:spcBef>
                <a:spcPts val="1001"/>
              </a:spcBef>
              <a:buClr>
                <a:srgbClr val="C4A97C"/>
              </a:buClr>
              <a:buFont typeface="Arial"/>
              <a:buChar char="•"/>
            </a:pPr>
            <a:r>
              <a:rPr lang="en-US" sz="2000" spc="-1" dirty="0">
                <a:latin typeface="Arial"/>
              </a:rPr>
              <a:t>Minimum time to pull all pages: 200 seconds</a:t>
            </a:r>
          </a:p>
          <a:p>
            <a:pPr marL="685800" lvl="1" indent="-227330">
              <a:lnSpc>
                <a:spcPct val="85000"/>
              </a:lnSpc>
              <a:spcBef>
                <a:spcPts val="1001"/>
              </a:spcBef>
              <a:buClr>
                <a:srgbClr val="C4A97C"/>
              </a:buClr>
              <a:buFont typeface="Arial"/>
              <a:buChar char="•"/>
            </a:pPr>
            <a:r>
              <a:rPr lang="en-US" spc="-1" dirty="0">
                <a:latin typeface="Arial"/>
              </a:rPr>
              <a:t>(4+0) * (100 / 2)</a:t>
            </a:r>
          </a:p>
          <a:p>
            <a:pPr marL="228600" indent="-227330">
              <a:lnSpc>
                <a:spcPct val="85000"/>
              </a:lnSpc>
              <a:spcBef>
                <a:spcPts val="1001"/>
              </a:spcBef>
              <a:buClr>
                <a:srgbClr val="C4A97C"/>
              </a:buClr>
              <a:buFont typeface="Arial"/>
              <a:buChar char="•"/>
            </a:pPr>
            <a:r>
              <a:rPr lang="en-US" sz="2000" spc="-1" dirty="0">
                <a:latin typeface="Arial"/>
              </a:rPr>
              <a:t>Maximum time to pull all pages: 275 seconds</a:t>
            </a:r>
          </a:p>
          <a:p>
            <a:pPr marL="685800" lvl="1" indent="-227330">
              <a:lnSpc>
                <a:spcPct val="85000"/>
              </a:lnSpc>
              <a:spcBef>
                <a:spcPts val="1001"/>
              </a:spcBef>
              <a:buClr>
                <a:srgbClr val="C4A97C"/>
              </a:buClr>
              <a:buFont typeface="Arial"/>
              <a:buChar char="•"/>
            </a:pPr>
            <a:r>
              <a:rPr lang="en-US" spc="-1" dirty="0">
                <a:latin typeface="Arial"/>
              </a:rPr>
              <a:t>(4+1.5) * (100 / 2)</a:t>
            </a:r>
          </a:p>
          <a:p>
            <a:pPr marL="685800" lvl="1" indent="-227330">
              <a:lnSpc>
                <a:spcPct val="85000"/>
              </a:lnSpc>
              <a:spcBef>
                <a:spcPts val="1001"/>
              </a:spcBef>
              <a:buClr>
                <a:srgbClr val="C4A97C"/>
              </a:buClr>
              <a:buFont typeface="Arial"/>
              <a:buChar char="•"/>
            </a:pPr>
            <a:endParaRPr lang="en-US" spc="-1" dirty="0">
              <a:latin typeface="Arial"/>
            </a:endParaRPr>
          </a:p>
          <a:p>
            <a:pPr marL="228600" indent="-227330">
              <a:lnSpc>
                <a:spcPct val="85000"/>
              </a:lnSpc>
              <a:spcBef>
                <a:spcPts val="1001"/>
              </a:spcBef>
              <a:buClr>
                <a:srgbClr val="C4A97C"/>
              </a:buClr>
              <a:buFont typeface="Arial"/>
              <a:buChar char="•"/>
            </a:pPr>
            <a:r>
              <a:rPr lang="en-US" spc="-1" dirty="0">
                <a:latin typeface="Arial"/>
              </a:rPr>
              <a:t>If the jitter is randomly assigned on every call, then our total time is to fall between 200 and 275 seconds, with higher risk due to both threads coming from same machine (IP).</a:t>
            </a:r>
          </a:p>
        </p:txBody>
      </p:sp>
    </p:spTree>
    <p:extLst>
      <p:ext uri="{BB962C8B-B14F-4D97-AF65-F5344CB8AC3E}">
        <p14:creationId xmlns:p14="http://schemas.microsoft.com/office/powerpoint/2010/main" val="8217907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Timing</a:t>
            </a:r>
          </a:p>
        </p:txBody>
      </p:sp>
      <p:sp>
        <p:nvSpPr>
          <p:cNvPr id="82" name="CustomShape 2"/>
          <p:cNvSpPr/>
          <p:nvPr/>
        </p:nvSpPr>
        <p:spPr>
          <a:xfrm>
            <a:off x="838080" y="1571560"/>
            <a:ext cx="10514520" cy="460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28600" indent="-227330">
              <a:lnSpc>
                <a:spcPct val="85000"/>
              </a:lnSpc>
              <a:spcBef>
                <a:spcPts val="1001"/>
              </a:spcBef>
              <a:buClr>
                <a:srgbClr val="C4A97C"/>
              </a:buClr>
              <a:buFont typeface="Arial"/>
              <a:buChar char="•"/>
            </a:pPr>
            <a:r>
              <a:rPr lang="en-US" sz="2000" spc="-1" dirty="0"/>
              <a:t>Where Throttling is how often the request are made</a:t>
            </a:r>
            <a:endParaRPr lang="en-US" dirty="0"/>
          </a:p>
          <a:p>
            <a:pPr marL="228600" indent="-227330">
              <a:lnSpc>
                <a:spcPct val="85000"/>
              </a:lnSpc>
              <a:spcBef>
                <a:spcPts val="1001"/>
              </a:spcBef>
              <a:buClr>
                <a:srgbClr val="C4A97C"/>
              </a:buClr>
              <a:buFont typeface="Arial"/>
              <a:buChar char="•"/>
            </a:pPr>
            <a:r>
              <a:rPr lang="en-US" sz="2000" spc="-1" dirty="0"/>
              <a:t>Timing</a:t>
            </a:r>
            <a:r>
              <a:rPr lang="en-US" sz="2000" spc="-1" dirty="0">
                <a:latin typeface="Arial"/>
              </a:rPr>
              <a:t> involves: When to initiate the scrape?</a:t>
            </a:r>
            <a:endParaRPr lang="en-US" dirty="0"/>
          </a:p>
          <a:p>
            <a:pPr marL="228600" indent="-227330">
              <a:lnSpc>
                <a:spcPct val="85000"/>
              </a:lnSpc>
              <a:spcBef>
                <a:spcPts val="1001"/>
              </a:spcBef>
              <a:buClr>
                <a:srgbClr val="C4A97C"/>
              </a:buClr>
              <a:buFont typeface="Arial"/>
              <a:buChar char="•"/>
            </a:pPr>
            <a:endParaRPr lang="en-US" sz="2000" spc="-1" dirty="0">
              <a:latin typeface="Arial"/>
            </a:endParaRPr>
          </a:p>
          <a:p>
            <a:pPr marL="228600" indent="-227330">
              <a:lnSpc>
                <a:spcPct val="85000"/>
              </a:lnSpc>
              <a:spcBef>
                <a:spcPts val="1001"/>
              </a:spcBef>
              <a:buClr>
                <a:srgbClr val="C4A97C"/>
              </a:buClr>
              <a:buFont typeface="Arial"/>
              <a:buChar char="•"/>
            </a:pPr>
            <a:r>
              <a:rPr lang="en-US" sz="2000" spc="-1" dirty="0">
                <a:latin typeface="Arial"/>
              </a:rPr>
              <a:t>Timing involves the act of scraping off peak hours for a website </a:t>
            </a:r>
          </a:p>
          <a:p>
            <a:pPr marL="685800" lvl="1" indent="-227330">
              <a:lnSpc>
                <a:spcPct val="85000"/>
              </a:lnSpc>
              <a:spcBef>
                <a:spcPts val="1001"/>
              </a:spcBef>
              <a:buClr>
                <a:srgbClr val="C4A97C"/>
              </a:buClr>
              <a:buFont typeface="Arial"/>
              <a:buChar char="•"/>
            </a:pPr>
            <a:r>
              <a:rPr lang="en-US" sz="2000" spc="-1" dirty="0">
                <a:latin typeface="Arial"/>
              </a:rPr>
              <a:t>Note, may not be possible due to when you require the data</a:t>
            </a:r>
          </a:p>
          <a:p>
            <a:pPr marL="685800" lvl="1" indent="-227330">
              <a:lnSpc>
                <a:spcPct val="85000"/>
              </a:lnSpc>
              <a:spcBef>
                <a:spcPts val="1001"/>
              </a:spcBef>
              <a:buClr>
                <a:srgbClr val="C4A97C"/>
              </a:buClr>
              <a:buFont typeface="Arial"/>
              <a:buChar char="•"/>
            </a:pPr>
            <a:endParaRPr lang="en-US" sz="2000" spc="-1" dirty="0">
              <a:latin typeface="Arial"/>
            </a:endParaRPr>
          </a:p>
          <a:p>
            <a:pPr marL="228600" indent="-227330">
              <a:lnSpc>
                <a:spcPct val="85000"/>
              </a:lnSpc>
              <a:spcBef>
                <a:spcPts val="1001"/>
              </a:spcBef>
              <a:buClr>
                <a:srgbClr val="C4A97C"/>
              </a:buClr>
              <a:buFont typeface="Arial"/>
              <a:buChar char="•"/>
            </a:pPr>
            <a:r>
              <a:rPr lang="en-US" sz="2000" spc="-1" dirty="0">
                <a:latin typeface="Arial"/>
              </a:rPr>
              <a:t>Goal:  Pull data when website is outside of peak usage</a:t>
            </a:r>
          </a:p>
          <a:p>
            <a:pPr marL="685800" lvl="1" indent="-227330">
              <a:lnSpc>
                <a:spcPct val="85000"/>
              </a:lnSpc>
              <a:spcBef>
                <a:spcPts val="1001"/>
              </a:spcBef>
              <a:buClr>
                <a:srgbClr val="C4A97C"/>
              </a:buClr>
              <a:buFont typeface="Arial"/>
              <a:buChar char="•"/>
            </a:pPr>
            <a:r>
              <a:rPr lang="en-US" sz="2000" spc="-1" dirty="0">
                <a:latin typeface="Arial"/>
              </a:rPr>
              <a:t>If not possible then:</a:t>
            </a:r>
          </a:p>
          <a:p>
            <a:pPr marL="1143000" lvl="2" indent="-227330">
              <a:lnSpc>
                <a:spcPct val="85000"/>
              </a:lnSpc>
              <a:spcBef>
                <a:spcPts val="1001"/>
              </a:spcBef>
              <a:buClr>
                <a:srgbClr val="C4A97C"/>
              </a:buClr>
              <a:buFont typeface="Arial"/>
              <a:buChar char="•"/>
            </a:pPr>
            <a:r>
              <a:rPr lang="en-US" sz="2000" spc="-1" dirty="0">
                <a:latin typeface="Arial"/>
              </a:rPr>
              <a:t>Adjust your throttling</a:t>
            </a:r>
          </a:p>
          <a:p>
            <a:pPr marL="1600200" lvl="3" indent="-227330">
              <a:lnSpc>
                <a:spcPct val="85000"/>
              </a:lnSpc>
              <a:spcBef>
                <a:spcPts val="1001"/>
              </a:spcBef>
              <a:buClr>
                <a:srgbClr val="C4A97C"/>
              </a:buClr>
              <a:buFont typeface="Arial"/>
              <a:buChar char="•"/>
            </a:pPr>
            <a:r>
              <a:rPr lang="en-US" sz="2000" spc="-1" dirty="0">
                <a:latin typeface="Arial"/>
              </a:rPr>
              <a:t>Increase your base request interval</a:t>
            </a:r>
          </a:p>
          <a:p>
            <a:pPr marL="1600200" lvl="3" indent="-227330">
              <a:lnSpc>
                <a:spcPct val="85000"/>
              </a:lnSpc>
              <a:spcBef>
                <a:spcPts val="1001"/>
              </a:spcBef>
              <a:buClr>
                <a:srgbClr val="C4A97C"/>
              </a:buClr>
              <a:buFont typeface="Arial"/>
              <a:buChar char="•"/>
            </a:pPr>
            <a:r>
              <a:rPr lang="en-US" sz="2000" spc="-1" dirty="0">
                <a:latin typeface="Arial"/>
              </a:rPr>
              <a:t>Increase your random jitter interval</a:t>
            </a:r>
          </a:p>
          <a:p>
            <a:pPr marL="685800" lvl="1" indent="-227330">
              <a:lnSpc>
                <a:spcPct val="85000"/>
              </a:lnSpc>
              <a:spcBef>
                <a:spcPts val="1001"/>
              </a:spcBef>
              <a:buClr>
                <a:srgbClr val="C4A97C"/>
              </a:buClr>
              <a:buFont typeface="Arial"/>
              <a:buChar char="•"/>
            </a:pPr>
            <a:r>
              <a:rPr lang="en-US" sz="2000" spc="-1" dirty="0">
                <a:latin typeface="Arial"/>
              </a:rPr>
              <a:t>Remember, the goal is to not hinder the website from doing business</a:t>
            </a:r>
          </a:p>
          <a:p>
            <a:pPr marL="228600" indent="-227330">
              <a:lnSpc>
                <a:spcPct val="85000"/>
              </a:lnSpc>
              <a:spcBef>
                <a:spcPts val="1001"/>
              </a:spcBef>
              <a:buClr>
                <a:srgbClr val="C4A97C"/>
              </a:buClr>
              <a:buFont typeface="Arial"/>
              <a:buChar char="•"/>
            </a:pPr>
            <a:endParaRPr lang="en-US" spc="-1" dirty="0">
              <a:latin typeface="Arial"/>
            </a:endParaRPr>
          </a:p>
        </p:txBody>
      </p:sp>
    </p:spTree>
    <p:extLst>
      <p:ext uri="{BB962C8B-B14F-4D97-AF65-F5344CB8AC3E}">
        <p14:creationId xmlns:p14="http://schemas.microsoft.com/office/powerpoint/2010/main" val="100917113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Recap</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000" spc="-1" dirty="0"/>
              <a:t>Definitions of Throttling and Timing</a:t>
            </a:r>
          </a:p>
          <a:p>
            <a:pPr marL="228600" indent="-227520">
              <a:lnSpc>
                <a:spcPct val="85000"/>
              </a:lnSpc>
              <a:spcBef>
                <a:spcPts val="1001"/>
              </a:spcBef>
              <a:buClr>
                <a:srgbClr val="C4A97C"/>
              </a:buClr>
              <a:buFont typeface="Arial"/>
              <a:buChar char="•"/>
            </a:pPr>
            <a:r>
              <a:rPr lang="en-US" sz="2000" spc="-1" dirty="0"/>
              <a:t>Dangers of not implementing throttling or timing</a:t>
            </a:r>
          </a:p>
          <a:p>
            <a:pPr marL="228600" indent="-227520">
              <a:lnSpc>
                <a:spcPct val="85000"/>
              </a:lnSpc>
              <a:spcBef>
                <a:spcPts val="1001"/>
              </a:spcBef>
              <a:buClr>
                <a:srgbClr val="C4A97C"/>
              </a:buClr>
              <a:buFont typeface="Arial"/>
              <a:buChar char="•"/>
            </a:pPr>
            <a:r>
              <a:rPr lang="en-US" sz="2000" spc="-1" dirty="0">
                <a:latin typeface="Arial"/>
              </a:rPr>
              <a:t>Examples for throttling </a:t>
            </a:r>
          </a:p>
          <a:p>
            <a:pPr marL="228600" indent="-227520">
              <a:lnSpc>
                <a:spcPct val="85000"/>
              </a:lnSpc>
              <a:spcBef>
                <a:spcPts val="1001"/>
              </a:spcBef>
              <a:buClr>
                <a:srgbClr val="C4A97C"/>
              </a:buClr>
              <a:buFont typeface="Arial"/>
              <a:buChar char="•"/>
            </a:pPr>
            <a:r>
              <a:rPr lang="en-US" sz="2000" spc="-1" dirty="0">
                <a:latin typeface="Arial"/>
              </a:rPr>
              <a:t>Discussed how timing might affect choices in Throttling</a:t>
            </a:r>
            <a:endParaRPr lang="en-US" spc="-1" dirty="0">
              <a:latin typeface="Arial"/>
            </a:endParaRPr>
          </a:p>
        </p:txBody>
      </p:sp>
    </p:spTree>
    <p:extLst>
      <p:ext uri="{BB962C8B-B14F-4D97-AF65-F5344CB8AC3E}">
        <p14:creationId xmlns:p14="http://schemas.microsoft.com/office/powerpoint/2010/main" val="35884174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1378080" y="1122480"/>
            <a:ext cx="980748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pPr>
            <a:r>
              <a:rPr lang="en-US" sz="4400" b="1" strike="noStrike" cap="small" spc="-1" dirty="0">
                <a:solidFill>
                  <a:srgbClr val="CC0000"/>
                </a:solidFill>
                <a:latin typeface="Calibri Light"/>
                <a:ea typeface="DejaVu Sans"/>
              </a:rPr>
              <a:t>ISQS </a:t>
            </a:r>
            <a:r>
              <a:rPr lang="en-US" sz="4400" b="1" strike="noStrike" cap="small" spc="-1" dirty="0" smtClean="0">
                <a:solidFill>
                  <a:srgbClr val="CC0000"/>
                </a:solidFill>
                <a:latin typeface="Calibri Light"/>
                <a:ea typeface="DejaVu Sans"/>
              </a:rPr>
              <a:t>6339:  </a:t>
            </a:r>
            <a:r>
              <a:rPr lang="en-US" sz="4400" b="1" strike="noStrike" cap="small" spc="-1" dirty="0">
                <a:solidFill>
                  <a:srgbClr val="CC0000"/>
                </a:solidFill>
                <a:latin typeface="Calibri Light"/>
                <a:ea typeface="DejaVu Sans"/>
              </a:rPr>
              <a:t>Business Intelligence</a:t>
            </a:r>
            <a:r>
              <a:rPr dirty="0"/>
              <a:t/>
            </a:r>
            <a:br>
              <a:rPr dirty="0"/>
            </a:br>
            <a:r>
              <a:rPr dirty="0"/>
              <a:t/>
            </a:r>
            <a:br>
              <a:rPr dirty="0"/>
            </a:br>
            <a:r>
              <a:rPr lang="en-US" sz="4000" b="1" strike="noStrike" cap="small" spc="-1" dirty="0">
                <a:solidFill>
                  <a:srgbClr val="CC0000"/>
                </a:solidFill>
                <a:latin typeface="Calibri Light"/>
                <a:ea typeface="DejaVu Sans"/>
              </a:rPr>
              <a:t>Lecture </a:t>
            </a:r>
            <a:r>
              <a:rPr lang="en-US" sz="4000" b="1" strike="noStrike" cap="small" spc="-1" dirty="0" smtClean="0">
                <a:solidFill>
                  <a:srgbClr val="CC0000"/>
                </a:solidFill>
                <a:latin typeface="Calibri Light"/>
                <a:ea typeface="DejaVu Sans"/>
              </a:rPr>
              <a:t>1.0 </a:t>
            </a:r>
            <a:r>
              <a:rPr lang="en-US" sz="4000" b="1" strike="noStrike" cap="small" spc="-1" dirty="0">
                <a:solidFill>
                  <a:srgbClr val="CC0000"/>
                </a:solidFill>
                <a:latin typeface="Calibri Light"/>
                <a:ea typeface="DejaVu Sans"/>
              </a:rPr>
              <a:t>– </a:t>
            </a:r>
            <a:r>
              <a:rPr lang="en-US" sz="4000" b="1" strike="noStrike" cap="small" spc="-1" dirty="0" smtClean="0">
                <a:solidFill>
                  <a:srgbClr val="CC0000"/>
                </a:solidFill>
                <a:latin typeface="Calibri Light"/>
                <a:ea typeface="DejaVu Sans"/>
              </a:rPr>
              <a:t>Web Scraping &amp; Legal Concerns</a:t>
            </a:r>
          </a:p>
          <a:p>
            <a:pPr>
              <a:lnSpc>
                <a:spcPct val="90000"/>
              </a:lnSpc>
            </a:pPr>
            <a:r>
              <a:rPr lang="en-US" sz="4000" b="1" cap="small" spc="-1" dirty="0" smtClean="0">
                <a:solidFill>
                  <a:srgbClr val="CC0000"/>
                </a:solidFill>
                <a:latin typeface="Calibri Light"/>
              </a:rPr>
              <a:t>	Part 4 – Basic Scraper</a:t>
            </a:r>
            <a:endParaRPr lang="en-US" sz="4000" b="0" strike="noStrike" spc="-1" dirty="0">
              <a:latin typeface="Arial"/>
            </a:endParaRPr>
          </a:p>
        </p:txBody>
      </p:sp>
      <p:sp>
        <p:nvSpPr>
          <p:cNvPr id="79" name="CustomShape 2"/>
          <p:cNvSpPr/>
          <p:nvPr/>
        </p:nvSpPr>
        <p:spPr>
          <a:xfrm>
            <a:off x="1523880" y="3602160"/>
            <a:ext cx="9142920" cy="16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endParaRPr lang="en-US" sz="1800" b="0" strike="noStrike" spc="-1">
              <a:latin typeface="Arial"/>
            </a:endParaRPr>
          </a:p>
          <a:p>
            <a:pPr>
              <a:lnSpc>
                <a:spcPct val="90000"/>
              </a:lnSpc>
              <a:spcBef>
                <a:spcPts val="1001"/>
              </a:spcBef>
            </a:pPr>
            <a:endParaRPr lang="en-US" sz="1800" b="0" strike="noStrike" spc="-1">
              <a:latin typeface="Arial"/>
            </a:endParaRPr>
          </a:p>
          <a:p>
            <a:pPr>
              <a:lnSpc>
                <a:spcPct val="90000"/>
              </a:lnSpc>
              <a:spcBef>
                <a:spcPts val="1001"/>
              </a:spcBef>
            </a:pPr>
            <a:r>
              <a:rPr lang="en-US" sz="2400" b="0" strike="noStrike" spc="-1">
                <a:solidFill>
                  <a:srgbClr val="000000"/>
                </a:solidFill>
                <a:latin typeface="Calibri"/>
                <a:ea typeface="DejaVu Sans"/>
              </a:rPr>
              <a:t>David J. Lucus, Ph.D.</a:t>
            </a:r>
            <a:endParaRPr lang="en-US" sz="2400" b="0" strike="noStrike" spc="-1">
              <a:latin typeface="Arial"/>
            </a:endParaRPr>
          </a:p>
          <a:p>
            <a:pPr>
              <a:lnSpc>
                <a:spcPct val="90000"/>
              </a:lnSpc>
              <a:spcBef>
                <a:spcPts val="1001"/>
              </a:spcBef>
            </a:pPr>
            <a:r>
              <a:rPr lang="en-US" sz="2400" b="0" strike="noStrike" spc="-1">
                <a:solidFill>
                  <a:srgbClr val="000000"/>
                </a:solidFill>
                <a:latin typeface="Calibri"/>
                <a:ea typeface="DejaVu Sans"/>
              </a:rPr>
              <a:t>Assistant Professor of Practice</a:t>
            </a:r>
            <a:endParaRPr lang="en-US" sz="2400" b="0" strike="noStrike" spc="-1">
              <a:latin typeface="Arial"/>
            </a:endParaRPr>
          </a:p>
        </p:txBody>
      </p:sp>
      <p:sp>
        <p:nvSpPr>
          <p:cNvPr id="80" name="Line 3"/>
          <p:cNvSpPr/>
          <p:nvPr/>
        </p:nvSpPr>
        <p:spPr>
          <a:xfrm>
            <a:off x="1523880" y="3996000"/>
            <a:ext cx="9144000" cy="360"/>
          </a:xfrm>
          <a:prstGeom prst="line">
            <a:avLst/>
          </a:prstGeom>
          <a:ln w="19080">
            <a:solidFill>
              <a:schemeClr val="tx1"/>
            </a:solidFill>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79119977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a:solidFill>
                  <a:srgbClr val="CC0000"/>
                </a:solidFill>
                <a:latin typeface="Calibri Light"/>
                <a:ea typeface="DejaVu Sans"/>
              </a:rPr>
              <a:t>Agenda</a:t>
            </a:r>
            <a:endParaRPr lang="en-US" sz="4400" b="0" strike="noStrike" spc="-1">
              <a:latin typeface="Arial"/>
            </a:endParaRP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b="0" strike="noStrike" spc="-1" dirty="0" smtClean="0">
                <a:latin typeface="Arial"/>
              </a:rPr>
              <a:t>Introduction to scraping in Python</a:t>
            </a:r>
          </a:p>
          <a:p>
            <a:pPr marL="228600" indent="-227520">
              <a:lnSpc>
                <a:spcPct val="85000"/>
              </a:lnSpc>
              <a:spcBef>
                <a:spcPts val="1001"/>
              </a:spcBef>
              <a:buClr>
                <a:srgbClr val="C4A97C"/>
              </a:buClr>
              <a:buFont typeface="Arial"/>
              <a:buChar char="•"/>
            </a:pPr>
            <a:r>
              <a:rPr lang="en-US" sz="2400" spc="-1" dirty="0" smtClean="0">
                <a:latin typeface="Arial"/>
              </a:rPr>
              <a:t>Code to create a basic scraper</a:t>
            </a:r>
            <a:endParaRPr lang="en-US" sz="2400" b="0" strike="noStrike" spc="-1" dirty="0" smtClean="0">
              <a:latin typeface="Arial"/>
            </a:endParaRPr>
          </a:p>
          <a:p>
            <a:pPr marL="228600" indent="-227520">
              <a:lnSpc>
                <a:spcPct val="85000"/>
              </a:lnSpc>
              <a:spcBef>
                <a:spcPts val="1001"/>
              </a:spcBef>
              <a:buClr>
                <a:srgbClr val="C4A97C"/>
              </a:buClr>
              <a:buFont typeface="Arial"/>
              <a:buChar char="•"/>
            </a:pPr>
            <a:endParaRPr lang="en-US" sz="2400" b="0" strike="noStrike" spc="-1" dirty="0">
              <a:latin typeface="Arial"/>
            </a:endParaRPr>
          </a:p>
        </p:txBody>
      </p:sp>
    </p:spTree>
    <p:extLst>
      <p:ext uri="{BB962C8B-B14F-4D97-AF65-F5344CB8AC3E}">
        <p14:creationId xmlns:p14="http://schemas.microsoft.com/office/powerpoint/2010/main" val="357484553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smtClean="0">
                <a:solidFill>
                  <a:srgbClr val="CC0000"/>
                </a:solidFill>
                <a:latin typeface="Calibri Light"/>
                <a:ea typeface="DejaVu Sans"/>
              </a:rPr>
              <a:t>Python Scraping Basics</a:t>
            </a:r>
            <a:endParaRPr lang="en-US" sz="4400" b="0" strike="noStrike" spc="-1" dirty="0">
              <a:latin typeface="Arial"/>
            </a:endParaRP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b="0" strike="noStrike" spc="-1" dirty="0" smtClean="0">
                <a:latin typeface="Arial"/>
              </a:rPr>
              <a:t>Python can be used to download and parse HTML data</a:t>
            </a:r>
          </a:p>
          <a:p>
            <a:pPr marL="228600" indent="-227520">
              <a:lnSpc>
                <a:spcPct val="85000"/>
              </a:lnSpc>
              <a:spcBef>
                <a:spcPts val="1001"/>
              </a:spcBef>
              <a:buClr>
                <a:srgbClr val="C4A97C"/>
              </a:buClr>
              <a:buFont typeface="Arial"/>
              <a:buChar char="•"/>
            </a:pPr>
            <a:endParaRPr lang="en-US" sz="2400" spc="-1" dirty="0">
              <a:latin typeface="Arial"/>
            </a:endParaRPr>
          </a:p>
          <a:p>
            <a:pPr marL="228600" indent="-227520">
              <a:lnSpc>
                <a:spcPct val="85000"/>
              </a:lnSpc>
              <a:spcBef>
                <a:spcPts val="1001"/>
              </a:spcBef>
              <a:buClr>
                <a:srgbClr val="C4A97C"/>
              </a:buClr>
              <a:buFont typeface="Arial"/>
              <a:buChar char="•"/>
            </a:pPr>
            <a:r>
              <a:rPr lang="en-US" sz="2400" spc="-1" dirty="0" smtClean="0">
                <a:latin typeface="Arial"/>
              </a:rPr>
              <a:t>Scraping</a:t>
            </a:r>
          </a:p>
          <a:p>
            <a:pPr marL="685800" lvl="1" indent="-227520">
              <a:lnSpc>
                <a:spcPct val="85000"/>
              </a:lnSpc>
              <a:spcBef>
                <a:spcPts val="1001"/>
              </a:spcBef>
              <a:buClr>
                <a:srgbClr val="C4A97C"/>
              </a:buClr>
              <a:buFont typeface="Arial"/>
              <a:buChar char="•"/>
            </a:pPr>
            <a:r>
              <a:rPr lang="en-US" sz="2400" b="0" strike="noStrike" spc="-1" dirty="0" smtClean="0">
                <a:latin typeface="Arial"/>
              </a:rPr>
              <a:t>Typically defined as downloading a page then extracting data</a:t>
            </a:r>
          </a:p>
          <a:p>
            <a:pPr marL="228600" indent="-227520">
              <a:lnSpc>
                <a:spcPct val="85000"/>
              </a:lnSpc>
              <a:spcBef>
                <a:spcPts val="1001"/>
              </a:spcBef>
              <a:buClr>
                <a:srgbClr val="C4A97C"/>
              </a:buClr>
              <a:buFont typeface="Arial"/>
              <a:buChar char="•"/>
            </a:pPr>
            <a:r>
              <a:rPr lang="en-US" sz="2400" spc="-1" dirty="0" smtClean="0">
                <a:latin typeface="Arial"/>
              </a:rPr>
              <a:t>Crawling</a:t>
            </a:r>
          </a:p>
          <a:p>
            <a:pPr marL="685800" lvl="1" indent="-227520">
              <a:lnSpc>
                <a:spcPct val="85000"/>
              </a:lnSpc>
              <a:spcBef>
                <a:spcPts val="1001"/>
              </a:spcBef>
              <a:buClr>
                <a:srgbClr val="C4A97C"/>
              </a:buClr>
              <a:buFont typeface="Arial"/>
              <a:buChar char="•"/>
            </a:pPr>
            <a:r>
              <a:rPr lang="en-US" sz="2400" b="0" strike="noStrike" spc="-1" dirty="0" smtClean="0">
                <a:latin typeface="Arial"/>
              </a:rPr>
              <a:t>Automated Scraping</a:t>
            </a:r>
          </a:p>
          <a:p>
            <a:pPr marL="685800" lvl="1" indent="-227520">
              <a:lnSpc>
                <a:spcPct val="85000"/>
              </a:lnSpc>
              <a:spcBef>
                <a:spcPts val="1001"/>
              </a:spcBef>
              <a:buClr>
                <a:srgbClr val="C4A97C"/>
              </a:buClr>
              <a:buFont typeface="Arial"/>
              <a:buChar char="•"/>
            </a:pPr>
            <a:endParaRPr lang="en-US" sz="2400" spc="-1" dirty="0">
              <a:latin typeface="Arial"/>
            </a:endParaRPr>
          </a:p>
          <a:p>
            <a:pPr marL="228600" indent="-227520">
              <a:lnSpc>
                <a:spcPct val="85000"/>
              </a:lnSpc>
              <a:spcBef>
                <a:spcPts val="1001"/>
              </a:spcBef>
              <a:buClr>
                <a:srgbClr val="C4A97C"/>
              </a:buClr>
              <a:buFont typeface="Arial"/>
              <a:buChar char="•"/>
            </a:pPr>
            <a:r>
              <a:rPr lang="en-US" sz="2400" spc="-1" dirty="0" smtClean="0">
                <a:latin typeface="Arial"/>
              </a:rPr>
              <a:t>Throttling and Timing tend to be a larger issue when crawling than scraping</a:t>
            </a:r>
            <a:endParaRPr lang="en-US" sz="2400" b="0" strike="noStrike" spc="-1" dirty="0" smtClean="0">
              <a:latin typeface="Arial"/>
            </a:endParaRPr>
          </a:p>
          <a:p>
            <a:pPr marL="228600" indent="-227520">
              <a:lnSpc>
                <a:spcPct val="85000"/>
              </a:lnSpc>
              <a:spcBef>
                <a:spcPts val="1001"/>
              </a:spcBef>
              <a:buClr>
                <a:srgbClr val="C4A97C"/>
              </a:buClr>
              <a:buFont typeface="Arial"/>
              <a:buChar char="•"/>
            </a:pPr>
            <a:endParaRPr lang="en-US" sz="2400" spc="-1" dirty="0">
              <a:latin typeface="Arial"/>
            </a:endParaRPr>
          </a:p>
          <a:p>
            <a:pPr marL="228600" indent="-227520">
              <a:lnSpc>
                <a:spcPct val="85000"/>
              </a:lnSpc>
              <a:spcBef>
                <a:spcPts val="1001"/>
              </a:spcBef>
              <a:buClr>
                <a:srgbClr val="C4A97C"/>
              </a:buClr>
              <a:buFont typeface="Arial"/>
              <a:buChar char="•"/>
            </a:pPr>
            <a:endParaRPr lang="en-US" sz="2400" b="0" strike="noStrike" spc="-1" dirty="0" smtClean="0">
              <a:latin typeface="Arial"/>
            </a:endParaRPr>
          </a:p>
          <a:p>
            <a:pPr marL="228600" indent="-227520">
              <a:lnSpc>
                <a:spcPct val="85000"/>
              </a:lnSpc>
              <a:spcBef>
                <a:spcPts val="1001"/>
              </a:spcBef>
              <a:buClr>
                <a:srgbClr val="C4A97C"/>
              </a:buClr>
              <a:buFont typeface="Arial"/>
              <a:buChar char="•"/>
            </a:pPr>
            <a:endParaRPr lang="en-US" sz="2400" b="0" strike="noStrike" spc="-1" dirty="0">
              <a:latin typeface="Arial"/>
            </a:endParaRPr>
          </a:p>
        </p:txBody>
      </p:sp>
    </p:spTree>
    <p:extLst>
      <p:ext uri="{BB962C8B-B14F-4D97-AF65-F5344CB8AC3E}">
        <p14:creationId xmlns:p14="http://schemas.microsoft.com/office/powerpoint/2010/main" val="39905200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smtClean="0">
                <a:solidFill>
                  <a:srgbClr val="CC0000"/>
                </a:solidFill>
                <a:latin typeface="Calibri Light"/>
                <a:ea typeface="DejaVu Sans"/>
              </a:rPr>
              <a:t>Python Scraping Basics </a:t>
            </a:r>
            <a:endParaRPr lang="en-US" sz="4400" b="0" strike="noStrike" spc="-1" dirty="0">
              <a:latin typeface="Arial"/>
            </a:endParaRP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spc="-1" dirty="0" smtClean="0">
                <a:latin typeface="Arial"/>
              </a:rPr>
              <a:t>Request data can be in multiple formats</a:t>
            </a:r>
          </a:p>
          <a:p>
            <a:pPr marL="685800" lvl="1" indent="-227520">
              <a:lnSpc>
                <a:spcPct val="85000"/>
              </a:lnSpc>
              <a:spcBef>
                <a:spcPts val="1001"/>
              </a:spcBef>
              <a:buClr>
                <a:srgbClr val="C4A97C"/>
              </a:buClr>
              <a:buFont typeface="Arial"/>
              <a:buChar char="•"/>
            </a:pPr>
            <a:r>
              <a:rPr lang="en-US" sz="2400" spc="-1" dirty="0" smtClean="0">
                <a:latin typeface="Arial"/>
              </a:rPr>
              <a:t>text/html – standard content type</a:t>
            </a:r>
          </a:p>
          <a:p>
            <a:pPr marL="685800" lvl="1" indent="-227520">
              <a:lnSpc>
                <a:spcPct val="85000"/>
              </a:lnSpc>
              <a:spcBef>
                <a:spcPts val="1001"/>
              </a:spcBef>
              <a:buClr>
                <a:srgbClr val="C4A97C"/>
              </a:buClr>
              <a:buFont typeface="Arial"/>
              <a:buChar char="•"/>
            </a:pPr>
            <a:r>
              <a:rPr lang="en-US" sz="2400" spc="-1" dirty="0" smtClean="0">
                <a:latin typeface="Arial"/>
              </a:rPr>
              <a:t>Image/jpeg – image format, data likely binary</a:t>
            </a:r>
          </a:p>
          <a:p>
            <a:pPr marL="685800" lvl="1" indent="-227520">
              <a:lnSpc>
                <a:spcPct val="85000"/>
              </a:lnSpc>
              <a:spcBef>
                <a:spcPts val="1001"/>
              </a:spcBef>
              <a:buClr>
                <a:srgbClr val="C4A97C"/>
              </a:buClr>
              <a:buFont typeface="Arial"/>
              <a:buChar char="•"/>
            </a:pPr>
            <a:r>
              <a:rPr lang="en-US" sz="2400" spc="-1" dirty="0" smtClean="0">
                <a:latin typeface="Arial"/>
              </a:rPr>
              <a:t>application/</a:t>
            </a:r>
            <a:r>
              <a:rPr lang="en-US" sz="2400" spc="-1" dirty="0" err="1" smtClean="0">
                <a:latin typeface="Arial"/>
              </a:rPr>
              <a:t>json</a:t>
            </a:r>
            <a:r>
              <a:rPr lang="en-US" sz="2400" spc="-1" dirty="0" smtClean="0">
                <a:latin typeface="Arial"/>
              </a:rPr>
              <a:t> – JSON data format</a:t>
            </a:r>
          </a:p>
          <a:p>
            <a:pPr marL="685800" lvl="1" indent="-227520">
              <a:lnSpc>
                <a:spcPct val="85000"/>
              </a:lnSpc>
              <a:spcBef>
                <a:spcPts val="1001"/>
              </a:spcBef>
              <a:buClr>
                <a:srgbClr val="C4A97C"/>
              </a:buClr>
              <a:buFont typeface="Arial"/>
              <a:buChar char="•"/>
            </a:pPr>
            <a:r>
              <a:rPr lang="en-US" sz="2400" spc="-1" dirty="0" smtClean="0">
                <a:latin typeface="Arial"/>
              </a:rPr>
              <a:t>Many more….</a:t>
            </a:r>
          </a:p>
          <a:p>
            <a:pPr marL="685800" lvl="1" indent="-227520">
              <a:lnSpc>
                <a:spcPct val="85000"/>
              </a:lnSpc>
              <a:spcBef>
                <a:spcPts val="1001"/>
              </a:spcBef>
              <a:buClr>
                <a:srgbClr val="C4A97C"/>
              </a:buClr>
              <a:buFont typeface="Arial"/>
              <a:buChar char="•"/>
            </a:pPr>
            <a:endParaRPr lang="en-US" sz="2400" spc="-1" dirty="0">
              <a:latin typeface="Arial"/>
            </a:endParaRPr>
          </a:p>
          <a:p>
            <a:pPr marL="228600" indent="-227520">
              <a:lnSpc>
                <a:spcPct val="85000"/>
              </a:lnSpc>
              <a:spcBef>
                <a:spcPts val="1001"/>
              </a:spcBef>
              <a:buClr>
                <a:srgbClr val="C4A97C"/>
              </a:buClr>
              <a:buFont typeface="Arial"/>
              <a:buChar char="•"/>
            </a:pPr>
            <a:r>
              <a:rPr lang="en-US" sz="2400" spc="-1" dirty="0" smtClean="0">
                <a:latin typeface="Arial"/>
              </a:rPr>
              <a:t>Understanding the format will aid you in parsing the data</a:t>
            </a:r>
          </a:p>
          <a:p>
            <a:pPr marL="685800" lvl="1" indent="-227520">
              <a:lnSpc>
                <a:spcPct val="85000"/>
              </a:lnSpc>
              <a:spcBef>
                <a:spcPts val="1001"/>
              </a:spcBef>
              <a:buClr>
                <a:srgbClr val="C4A97C"/>
              </a:buClr>
              <a:buFont typeface="Arial"/>
              <a:buChar char="•"/>
            </a:pPr>
            <a:endParaRPr lang="en-US" sz="2400" spc="-1" dirty="0">
              <a:latin typeface="Arial"/>
            </a:endParaRPr>
          </a:p>
          <a:p>
            <a:pPr marL="228600" indent="-227520">
              <a:lnSpc>
                <a:spcPct val="85000"/>
              </a:lnSpc>
              <a:spcBef>
                <a:spcPts val="1001"/>
              </a:spcBef>
              <a:buClr>
                <a:srgbClr val="C4A97C"/>
              </a:buClr>
              <a:buFont typeface="Arial"/>
              <a:buChar char="•"/>
            </a:pPr>
            <a:endParaRPr lang="en-US" sz="2400" b="0" strike="noStrike" spc="-1" dirty="0" smtClean="0">
              <a:latin typeface="Arial"/>
            </a:endParaRPr>
          </a:p>
          <a:p>
            <a:pPr marL="228600" indent="-227520">
              <a:lnSpc>
                <a:spcPct val="85000"/>
              </a:lnSpc>
              <a:spcBef>
                <a:spcPts val="1001"/>
              </a:spcBef>
              <a:buClr>
                <a:srgbClr val="C4A97C"/>
              </a:buClr>
              <a:buFont typeface="Arial"/>
              <a:buChar char="•"/>
            </a:pPr>
            <a:endParaRPr lang="en-US" sz="2400" b="0" strike="noStrike" spc="-1" dirty="0">
              <a:latin typeface="Arial"/>
            </a:endParaRPr>
          </a:p>
        </p:txBody>
      </p:sp>
    </p:spTree>
    <p:extLst>
      <p:ext uri="{BB962C8B-B14F-4D97-AF65-F5344CB8AC3E}">
        <p14:creationId xmlns:p14="http://schemas.microsoft.com/office/powerpoint/2010/main" val="193570315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smtClean="0">
                <a:solidFill>
                  <a:srgbClr val="CC0000"/>
                </a:solidFill>
                <a:latin typeface="Calibri Light"/>
                <a:ea typeface="DejaVu Sans"/>
              </a:rPr>
              <a:t>Python Scraping Basics </a:t>
            </a:r>
            <a:endParaRPr lang="en-US" sz="4400" b="0" strike="noStrike" spc="-1" dirty="0">
              <a:latin typeface="Arial"/>
            </a:endParaRP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spc="-1" dirty="0" smtClean="0">
                <a:latin typeface="Arial"/>
              </a:rPr>
              <a:t>HTML Response Codes</a:t>
            </a:r>
          </a:p>
          <a:p>
            <a:pPr marL="685800" lvl="1" indent="-227520">
              <a:lnSpc>
                <a:spcPct val="85000"/>
              </a:lnSpc>
              <a:spcBef>
                <a:spcPts val="1001"/>
              </a:spcBef>
              <a:buClr>
                <a:srgbClr val="C4A97C"/>
              </a:buClr>
              <a:buFont typeface="Arial"/>
              <a:buChar char="•"/>
            </a:pPr>
            <a:r>
              <a:rPr lang="en-US" sz="2400" spc="-1" dirty="0" smtClean="0">
                <a:latin typeface="Arial"/>
              </a:rPr>
              <a:t>Returned by Server</a:t>
            </a:r>
          </a:p>
          <a:p>
            <a:pPr marL="685800" lvl="1" indent="-227520">
              <a:lnSpc>
                <a:spcPct val="85000"/>
              </a:lnSpc>
              <a:spcBef>
                <a:spcPts val="1001"/>
              </a:spcBef>
              <a:buClr>
                <a:srgbClr val="C4A97C"/>
              </a:buClr>
              <a:buFont typeface="Arial"/>
              <a:buChar char="•"/>
            </a:pPr>
            <a:r>
              <a:rPr lang="en-US" sz="2400" spc="-1" dirty="0" smtClean="0">
                <a:latin typeface="Arial"/>
              </a:rPr>
              <a:t>Identifies the outcome of the request</a:t>
            </a:r>
          </a:p>
          <a:p>
            <a:pPr marL="685800" lvl="1" indent="-227520">
              <a:lnSpc>
                <a:spcPct val="85000"/>
              </a:lnSpc>
              <a:spcBef>
                <a:spcPts val="1001"/>
              </a:spcBef>
              <a:buClr>
                <a:srgbClr val="C4A97C"/>
              </a:buClr>
              <a:buFont typeface="Arial"/>
              <a:buChar char="•"/>
            </a:pPr>
            <a:r>
              <a:rPr lang="en-US" sz="2400" spc="-1" dirty="0" smtClean="0">
                <a:latin typeface="Arial"/>
              </a:rPr>
              <a:t>Common Codes (not exhaustive):</a:t>
            </a:r>
          </a:p>
          <a:p>
            <a:pPr marL="1143000" lvl="2" indent="-227520">
              <a:lnSpc>
                <a:spcPct val="85000"/>
              </a:lnSpc>
              <a:spcBef>
                <a:spcPts val="1001"/>
              </a:spcBef>
              <a:buClr>
                <a:srgbClr val="C4A97C"/>
              </a:buClr>
              <a:buFont typeface="Arial"/>
              <a:buChar char="•"/>
            </a:pPr>
            <a:r>
              <a:rPr lang="en-US" sz="2400" spc="-1" dirty="0" smtClean="0">
                <a:latin typeface="Arial"/>
              </a:rPr>
              <a:t>200 – Request “OK”</a:t>
            </a:r>
          </a:p>
          <a:p>
            <a:pPr marL="1143000" lvl="2" indent="-227520">
              <a:lnSpc>
                <a:spcPct val="85000"/>
              </a:lnSpc>
              <a:spcBef>
                <a:spcPts val="1001"/>
              </a:spcBef>
              <a:buClr>
                <a:srgbClr val="C4A97C"/>
              </a:buClr>
              <a:buFont typeface="Arial"/>
              <a:buChar char="•"/>
            </a:pPr>
            <a:r>
              <a:rPr lang="en-US" sz="2400" spc="-1" dirty="0" smtClean="0">
                <a:latin typeface="Arial"/>
              </a:rPr>
              <a:t>301 – Redirect Implemented</a:t>
            </a:r>
          </a:p>
          <a:p>
            <a:pPr marL="1143000" lvl="2" indent="-227520">
              <a:lnSpc>
                <a:spcPct val="85000"/>
              </a:lnSpc>
              <a:spcBef>
                <a:spcPts val="1001"/>
              </a:spcBef>
              <a:buClr>
                <a:srgbClr val="C4A97C"/>
              </a:buClr>
              <a:buFont typeface="Arial"/>
              <a:buChar char="•"/>
            </a:pPr>
            <a:r>
              <a:rPr lang="en-US" sz="2400" spc="-1" dirty="0" smtClean="0">
                <a:latin typeface="Arial"/>
              </a:rPr>
              <a:t>400 – Bad Request</a:t>
            </a:r>
          </a:p>
          <a:p>
            <a:pPr marL="1143000" lvl="2" indent="-227520">
              <a:lnSpc>
                <a:spcPct val="85000"/>
              </a:lnSpc>
              <a:spcBef>
                <a:spcPts val="1001"/>
              </a:spcBef>
              <a:buClr>
                <a:srgbClr val="C4A97C"/>
              </a:buClr>
              <a:buFont typeface="Arial"/>
              <a:buChar char="•"/>
            </a:pPr>
            <a:r>
              <a:rPr lang="en-US" sz="2400" spc="-1" dirty="0" smtClean="0">
                <a:latin typeface="Arial"/>
              </a:rPr>
              <a:t>403 – Forbidden (i.e.  Authentication required)</a:t>
            </a:r>
          </a:p>
          <a:p>
            <a:pPr marL="1143000" lvl="2" indent="-227520">
              <a:lnSpc>
                <a:spcPct val="85000"/>
              </a:lnSpc>
              <a:spcBef>
                <a:spcPts val="1001"/>
              </a:spcBef>
              <a:buClr>
                <a:srgbClr val="C4A97C"/>
              </a:buClr>
              <a:buFont typeface="Arial"/>
              <a:buChar char="•"/>
            </a:pPr>
            <a:r>
              <a:rPr lang="en-US" sz="2400" spc="-1" dirty="0" smtClean="0">
                <a:latin typeface="Arial"/>
              </a:rPr>
              <a:t>404 – Page not found</a:t>
            </a:r>
          </a:p>
          <a:p>
            <a:pPr marL="1143000" lvl="2" indent="-227520">
              <a:lnSpc>
                <a:spcPct val="85000"/>
              </a:lnSpc>
              <a:spcBef>
                <a:spcPts val="1001"/>
              </a:spcBef>
              <a:buClr>
                <a:srgbClr val="C4A97C"/>
              </a:buClr>
              <a:buFont typeface="Arial"/>
              <a:buChar char="•"/>
            </a:pPr>
            <a:r>
              <a:rPr lang="en-US" sz="2400" spc="-1" dirty="0" smtClean="0">
                <a:latin typeface="Arial"/>
              </a:rPr>
              <a:t>500 – Server Error</a:t>
            </a:r>
          </a:p>
          <a:p>
            <a:pPr marL="1143000" lvl="2" indent="-227520">
              <a:lnSpc>
                <a:spcPct val="85000"/>
              </a:lnSpc>
              <a:spcBef>
                <a:spcPts val="1001"/>
              </a:spcBef>
              <a:buClr>
                <a:srgbClr val="C4A97C"/>
              </a:buClr>
              <a:buFont typeface="Arial"/>
              <a:buChar char="•"/>
            </a:pPr>
            <a:endParaRPr lang="en-US" sz="2400" spc="-1" dirty="0" smtClean="0">
              <a:latin typeface="Arial"/>
            </a:endParaRPr>
          </a:p>
          <a:p>
            <a:pPr marL="685800" lvl="1" indent="-227520">
              <a:lnSpc>
                <a:spcPct val="85000"/>
              </a:lnSpc>
              <a:spcBef>
                <a:spcPts val="1001"/>
              </a:spcBef>
              <a:buClr>
                <a:srgbClr val="C4A97C"/>
              </a:buClr>
              <a:buFont typeface="Arial"/>
              <a:buChar char="•"/>
            </a:pPr>
            <a:endParaRPr lang="en-US" sz="2400" spc="-1" dirty="0">
              <a:latin typeface="Arial"/>
            </a:endParaRPr>
          </a:p>
          <a:p>
            <a:pPr marL="228600" indent="-227520">
              <a:lnSpc>
                <a:spcPct val="85000"/>
              </a:lnSpc>
              <a:spcBef>
                <a:spcPts val="1001"/>
              </a:spcBef>
              <a:buClr>
                <a:srgbClr val="C4A97C"/>
              </a:buClr>
              <a:buFont typeface="Arial"/>
              <a:buChar char="•"/>
            </a:pPr>
            <a:endParaRPr lang="en-US" sz="2400" b="0" strike="noStrike" spc="-1" dirty="0" smtClean="0">
              <a:latin typeface="Arial"/>
            </a:endParaRPr>
          </a:p>
          <a:p>
            <a:pPr marL="228600" indent="-227520">
              <a:lnSpc>
                <a:spcPct val="85000"/>
              </a:lnSpc>
              <a:spcBef>
                <a:spcPts val="1001"/>
              </a:spcBef>
              <a:buClr>
                <a:srgbClr val="C4A97C"/>
              </a:buClr>
              <a:buFont typeface="Arial"/>
              <a:buChar char="•"/>
            </a:pPr>
            <a:endParaRPr lang="en-US" sz="2400" b="0" strike="noStrike" spc="-1" dirty="0">
              <a:latin typeface="Arial"/>
            </a:endParaRPr>
          </a:p>
        </p:txBody>
      </p:sp>
    </p:spTree>
    <p:extLst>
      <p:ext uri="{BB962C8B-B14F-4D97-AF65-F5344CB8AC3E}">
        <p14:creationId xmlns:p14="http://schemas.microsoft.com/office/powerpoint/2010/main" val="5784301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Data, Data, Everywhere…</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spc="-1" dirty="0"/>
              <a:t>Rough estimate:  Excess of billion gigabytes</a:t>
            </a:r>
          </a:p>
          <a:p>
            <a:pPr marL="685800" lvl="1" indent="-227520">
              <a:lnSpc>
                <a:spcPct val="85000"/>
              </a:lnSpc>
              <a:spcBef>
                <a:spcPts val="1001"/>
              </a:spcBef>
              <a:buClr>
                <a:srgbClr val="C4A97C"/>
              </a:buClr>
              <a:buFont typeface="Arial"/>
              <a:buChar char="•"/>
            </a:pPr>
            <a:r>
              <a:rPr lang="en-US" sz="2000" spc="-1" dirty="0"/>
              <a:t>Likely even larger today</a:t>
            </a:r>
          </a:p>
          <a:p>
            <a:pPr marL="685800" lvl="1" indent="-227520">
              <a:lnSpc>
                <a:spcPct val="85000"/>
              </a:lnSpc>
              <a:spcBef>
                <a:spcPts val="1001"/>
              </a:spcBef>
              <a:buClr>
                <a:srgbClr val="C4A97C"/>
              </a:buClr>
              <a:buFont typeface="Arial"/>
              <a:buChar char="•"/>
            </a:pPr>
            <a:r>
              <a:rPr lang="en-US" sz="2000" spc="-1" dirty="0"/>
              <a:t>Examples:  Financials, unstructured textual, stats and scores, etc…</a:t>
            </a:r>
          </a:p>
          <a:p>
            <a:pPr marL="685800" lvl="1" indent="-227520">
              <a:lnSpc>
                <a:spcPct val="85000"/>
              </a:lnSpc>
              <a:spcBef>
                <a:spcPts val="1001"/>
              </a:spcBef>
              <a:buClr>
                <a:srgbClr val="C4A97C"/>
              </a:buClr>
              <a:buFont typeface="Arial"/>
              <a:buChar char="•"/>
            </a:pPr>
            <a:endParaRPr lang="en-US" spc="-1" dirty="0"/>
          </a:p>
          <a:p>
            <a:pPr marL="228600" indent="-227520">
              <a:lnSpc>
                <a:spcPct val="85000"/>
              </a:lnSpc>
              <a:spcBef>
                <a:spcPts val="1001"/>
              </a:spcBef>
              <a:buClr>
                <a:srgbClr val="C4A97C"/>
              </a:buClr>
              <a:buFont typeface="Arial"/>
              <a:buChar char="•"/>
            </a:pPr>
            <a:r>
              <a:rPr lang="en-US" sz="2400" spc="-1" dirty="0"/>
              <a:t>Most is accessible via a web browser</a:t>
            </a:r>
          </a:p>
          <a:p>
            <a:pPr marL="228600" indent="-227520">
              <a:lnSpc>
                <a:spcPct val="85000"/>
              </a:lnSpc>
              <a:spcBef>
                <a:spcPts val="1001"/>
              </a:spcBef>
              <a:buClr>
                <a:srgbClr val="C4A97C"/>
              </a:buClr>
              <a:buFont typeface="Arial"/>
              <a:buChar char="•"/>
            </a:pPr>
            <a:endParaRPr lang="en-US" sz="2400" spc="-1" dirty="0"/>
          </a:p>
          <a:p>
            <a:pPr marL="228600" indent="-227520">
              <a:lnSpc>
                <a:spcPct val="85000"/>
              </a:lnSpc>
              <a:spcBef>
                <a:spcPts val="1001"/>
              </a:spcBef>
              <a:buClr>
                <a:srgbClr val="C4A97C"/>
              </a:buClr>
              <a:buFont typeface="Arial"/>
              <a:buChar char="•"/>
            </a:pPr>
            <a:r>
              <a:rPr lang="en-US" sz="2400" spc="-1" dirty="0"/>
              <a:t>Question:  How do we programmatically access this large amount of data?</a:t>
            </a:r>
          </a:p>
          <a:p>
            <a:pPr marL="228600" indent="-227520">
              <a:lnSpc>
                <a:spcPct val="85000"/>
              </a:lnSpc>
              <a:spcBef>
                <a:spcPts val="1001"/>
              </a:spcBef>
              <a:buClr>
                <a:srgbClr val="C4A97C"/>
              </a:buClr>
              <a:buFont typeface="Arial"/>
              <a:buChar char="•"/>
            </a:pPr>
            <a:endParaRPr lang="en-US" sz="2400" b="0" strike="noStrike" spc="-1" dirty="0">
              <a:latin typeface="Arial"/>
            </a:endParaRPr>
          </a:p>
        </p:txBody>
      </p:sp>
    </p:spTree>
    <p:extLst>
      <p:ext uri="{BB962C8B-B14F-4D97-AF65-F5344CB8AC3E}">
        <p14:creationId xmlns:p14="http://schemas.microsoft.com/office/powerpoint/2010/main" val="17562063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smtClean="0">
                <a:solidFill>
                  <a:srgbClr val="CC0000"/>
                </a:solidFill>
                <a:latin typeface="Calibri Light"/>
              </a:rPr>
              <a:t>Python Downloader (Code)</a:t>
            </a:r>
            <a:endParaRPr lang="en-US" sz="4400" b="1" spc="-1" dirty="0">
              <a:solidFill>
                <a:srgbClr val="CC0000"/>
              </a:solidFill>
              <a:latin typeface="Calibri Light"/>
            </a:endParaRP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spc="-1" dirty="0" smtClean="0"/>
              <a:t>Let’s look at some basic web request in python</a:t>
            </a:r>
            <a:endParaRPr lang="en-US" spc="-1" dirty="0"/>
          </a:p>
          <a:p>
            <a:pPr marL="228600" indent="-227520">
              <a:lnSpc>
                <a:spcPct val="85000"/>
              </a:lnSpc>
              <a:spcBef>
                <a:spcPts val="1001"/>
              </a:spcBef>
              <a:buClr>
                <a:srgbClr val="C4A97C"/>
              </a:buClr>
              <a:buFont typeface="Arial"/>
              <a:buChar char="•"/>
            </a:pPr>
            <a:endParaRPr lang="en-US" sz="2400" b="0" strike="noStrike" spc="-1" dirty="0">
              <a:latin typeface="Arial"/>
            </a:endParaRPr>
          </a:p>
        </p:txBody>
      </p:sp>
    </p:spTree>
    <p:extLst>
      <p:ext uri="{BB962C8B-B14F-4D97-AF65-F5344CB8AC3E}">
        <p14:creationId xmlns:p14="http://schemas.microsoft.com/office/powerpoint/2010/main" val="13963136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smtClean="0">
                <a:solidFill>
                  <a:srgbClr val="CC0000"/>
                </a:solidFill>
                <a:latin typeface="Calibri Light"/>
              </a:rPr>
              <a:t>Recap</a:t>
            </a:r>
            <a:endParaRPr lang="en-US" sz="4400" b="1" spc="-1" dirty="0">
              <a:solidFill>
                <a:srgbClr val="CC0000"/>
              </a:solidFill>
              <a:latin typeface="Calibri Light"/>
            </a:endParaRP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spc="-1" dirty="0" smtClean="0"/>
              <a:t>Python can be used to download web pages</a:t>
            </a:r>
          </a:p>
          <a:p>
            <a:pPr marL="228600" indent="-227520">
              <a:lnSpc>
                <a:spcPct val="85000"/>
              </a:lnSpc>
              <a:spcBef>
                <a:spcPts val="1001"/>
              </a:spcBef>
              <a:buClr>
                <a:srgbClr val="C4A97C"/>
              </a:buClr>
              <a:buFont typeface="Arial"/>
              <a:buChar char="•"/>
            </a:pPr>
            <a:endParaRPr lang="en-US" sz="2400" spc="-1" dirty="0" smtClean="0"/>
          </a:p>
          <a:p>
            <a:pPr marL="228600" indent="-227520">
              <a:lnSpc>
                <a:spcPct val="85000"/>
              </a:lnSpc>
              <a:spcBef>
                <a:spcPts val="1001"/>
              </a:spcBef>
              <a:buClr>
                <a:srgbClr val="C4A97C"/>
              </a:buClr>
              <a:buFont typeface="Arial"/>
              <a:buChar char="•"/>
            </a:pPr>
            <a:r>
              <a:rPr lang="en-US" sz="2400" spc="-1" dirty="0" smtClean="0"/>
              <a:t>HTML pages can be downloaded in a variety of formats</a:t>
            </a:r>
          </a:p>
          <a:p>
            <a:pPr marL="228600" indent="-227520">
              <a:lnSpc>
                <a:spcPct val="85000"/>
              </a:lnSpc>
              <a:spcBef>
                <a:spcPts val="1001"/>
              </a:spcBef>
              <a:buClr>
                <a:srgbClr val="C4A97C"/>
              </a:buClr>
              <a:buFont typeface="Arial"/>
              <a:buChar char="•"/>
            </a:pPr>
            <a:endParaRPr lang="en-US" sz="2400" spc="-1" dirty="0" smtClean="0"/>
          </a:p>
          <a:p>
            <a:pPr marL="228600" indent="-227520">
              <a:lnSpc>
                <a:spcPct val="85000"/>
              </a:lnSpc>
              <a:spcBef>
                <a:spcPts val="1001"/>
              </a:spcBef>
              <a:buClr>
                <a:srgbClr val="C4A97C"/>
              </a:buClr>
              <a:buFont typeface="Arial"/>
              <a:buChar char="•"/>
            </a:pPr>
            <a:r>
              <a:rPr lang="en-US" sz="2400" spc="-1" dirty="0" smtClean="0"/>
              <a:t>Server status codes identify the “outcome” of the request</a:t>
            </a:r>
          </a:p>
          <a:p>
            <a:pPr marL="228600" indent="-227520">
              <a:lnSpc>
                <a:spcPct val="85000"/>
              </a:lnSpc>
              <a:spcBef>
                <a:spcPts val="1001"/>
              </a:spcBef>
              <a:buClr>
                <a:srgbClr val="C4A97C"/>
              </a:buClr>
              <a:buFont typeface="Arial"/>
              <a:buChar char="•"/>
            </a:pPr>
            <a:endParaRPr lang="en-US" sz="2400" spc="-1" dirty="0" smtClean="0"/>
          </a:p>
          <a:p>
            <a:pPr marL="228600" indent="-227520">
              <a:lnSpc>
                <a:spcPct val="85000"/>
              </a:lnSpc>
              <a:spcBef>
                <a:spcPts val="1001"/>
              </a:spcBef>
              <a:buClr>
                <a:srgbClr val="C4A97C"/>
              </a:buClr>
              <a:buFont typeface="Arial"/>
              <a:buChar char="•"/>
            </a:pPr>
            <a:r>
              <a:rPr lang="en-US" sz="2400" spc="-1" dirty="0" smtClean="0"/>
              <a:t>Server headers will reveal “potential” information about the server</a:t>
            </a:r>
          </a:p>
          <a:p>
            <a:pPr marL="228600" indent="-227520">
              <a:lnSpc>
                <a:spcPct val="85000"/>
              </a:lnSpc>
              <a:spcBef>
                <a:spcPts val="1001"/>
              </a:spcBef>
              <a:buClr>
                <a:srgbClr val="C4A97C"/>
              </a:buClr>
              <a:buFont typeface="Arial"/>
              <a:buChar char="•"/>
            </a:pPr>
            <a:endParaRPr lang="en-US" sz="2400" spc="-1" dirty="0" smtClean="0"/>
          </a:p>
          <a:p>
            <a:pPr marL="228600" indent="-227520">
              <a:lnSpc>
                <a:spcPct val="85000"/>
              </a:lnSpc>
              <a:spcBef>
                <a:spcPts val="1001"/>
              </a:spcBef>
              <a:buClr>
                <a:srgbClr val="C4A97C"/>
              </a:buClr>
              <a:buFont typeface="Arial"/>
              <a:buChar char="•"/>
            </a:pPr>
            <a:r>
              <a:rPr lang="en-US" sz="2400" spc="-1" dirty="0" smtClean="0"/>
              <a:t>The Requests library has a plethora of information available related to the request</a:t>
            </a:r>
          </a:p>
        </p:txBody>
      </p:sp>
    </p:spTree>
    <p:extLst>
      <p:ext uri="{BB962C8B-B14F-4D97-AF65-F5344CB8AC3E}">
        <p14:creationId xmlns:p14="http://schemas.microsoft.com/office/powerpoint/2010/main" val="31746116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What is Web Scraping?</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28600" indent="-227330">
              <a:lnSpc>
                <a:spcPct val="85000"/>
              </a:lnSpc>
              <a:spcBef>
                <a:spcPts val="1001"/>
              </a:spcBef>
              <a:buClr>
                <a:srgbClr val="C4A97C"/>
              </a:buClr>
              <a:buFont typeface="Arial"/>
              <a:buChar char="•"/>
            </a:pPr>
            <a:r>
              <a:rPr lang="en-US" sz="2400" spc="-1" dirty="0"/>
              <a:t>Simple definition:  downloading and parsing data from the web</a:t>
            </a:r>
            <a:endParaRPr lang="en-US"/>
          </a:p>
          <a:p>
            <a:pPr marL="685800" lvl="1" indent="-227330">
              <a:lnSpc>
                <a:spcPct val="85000"/>
              </a:lnSpc>
              <a:spcBef>
                <a:spcPts val="1001"/>
              </a:spcBef>
              <a:buClr>
                <a:srgbClr val="C4A97C"/>
              </a:buClr>
              <a:buFont typeface="Arial"/>
              <a:buChar char="•"/>
            </a:pPr>
            <a:r>
              <a:rPr lang="en-US" sz="2400" spc="-1" dirty="0"/>
              <a:t>Programmatically download the site to extract data</a:t>
            </a:r>
          </a:p>
          <a:p>
            <a:pPr marL="685800" lvl="1" indent="-227330">
              <a:lnSpc>
                <a:spcPct val="85000"/>
              </a:lnSpc>
              <a:spcBef>
                <a:spcPts val="1001"/>
              </a:spcBef>
              <a:buClr>
                <a:srgbClr val="C4A97C"/>
              </a:buClr>
              <a:buFont typeface="Arial"/>
              <a:buChar char="•"/>
            </a:pPr>
            <a:endParaRPr lang="en-US" sz="2400" spc="-1" dirty="0"/>
          </a:p>
          <a:p>
            <a:pPr marL="228600" indent="-227330">
              <a:lnSpc>
                <a:spcPct val="85000"/>
              </a:lnSpc>
              <a:spcBef>
                <a:spcPts val="1001"/>
              </a:spcBef>
              <a:buClr>
                <a:srgbClr val="C4A97C"/>
              </a:buClr>
              <a:buFont typeface="Arial"/>
              <a:buChar char="•"/>
            </a:pPr>
            <a:r>
              <a:rPr lang="en-US" sz="2400" spc="-1" dirty="0"/>
              <a:t>API vs. Scraping</a:t>
            </a:r>
          </a:p>
          <a:p>
            <a:pPr marL="685800" lvl="1" indent="-227330">
              <a:lnSpc>
                <a:spcPct val="85000"/>
              </a:lnSpc>
              <a:spcBef>
                <a:spcPts val="1001"/>
              </a:spcBef>
              <a:buClr>
                <a:srgbClr val="C4A97C"/>
              </a:buClr>
              <a:buFont typeface="Arial"/>
              <a:buChar char="•"/>
            </a:pPr>
            <a:endParaRPr lang="en-US" sz="2400" spc="-1" dirty="0"/>
          </a:p>
          <a:p>
            <a:pPr marL="228600" indent="-227330">
              <a:lnSpc>
                <a:spcPct val="85000"/>
              </a:lnSpc>
              <a:spcBef>
                <a:spcPts val="1001"/>
              </a:spcBef>
              <a:buClr>
                <a:srgbClr val="C4A97C"/>
              </a:buClr>
              <a:buFont typeface="Arial"/>
              <a:buChar char="•"/>
            </a:pPr>
            <a:r>
              <a:rPr lang="en-US" sz="2400" spc="-1" dirty="0"/>
              <a:t>Scraping involves multiple steps:</a:t>
            </a:r>
          </a:p>
          <a:p>
            <a:pPr marL="685800" lvl="1" indent="-227330">
              <a:lnSpc>
                <a:spcPct val="85000"/>
              </a:lnSpc>
              <a:spcBef>
                <a:spcPts val="1001"/>
              </a:spcBef>
              <a:buClr>
                <a:srgbClr val="C4A97C"/>
              </a:buClr>
              <a:buFont typeface="Arial"/>
              <a:buChar char="•"/>
            </a:pPr>
            <a:r>
              <a:rPr lang="en-US" sz="2400" spc="-1" dirty="0"/>
              <a:t>Accessing data</a:t>
            </a:r>
          </a:p>
          <a:p>
            <a:pPr marL="685800" lvl="1" indent="-227330">
              <a:lnSpc>
                <a:spcPct val="85000"/>
              </a:lnSpc>
              <a:spcBef>
                <a:spcPts val="1001"/>
              </a:spcBef>
              <a:buClr>
                <a:srgbClr val="C4A97C"/>
              </a:buClr>
              <a:buFont typeface="Arial"/>
              <a:buChar char="•"/>
            </a:pPr>
            <a:r>
              <a:rPr lang="en-US" sz="2400" spc="-1" dirty="0"/>
              <a:t>Downloading</a:t>
            </a:r>
          </a:p>
          <a:p>
            <a:pPr marL="685800" lvl="1" indent="-227330">
              <a:lnSpc>
                <a:spcPct val="85000"/>
              </a:lnSpc>
              <a:spcBef>
                <a:spcPts val="1001"/>
              </a:spcBef>
              <a:buClr>
                <a:srgbClr val="C4A97C"/>
              </a:buClr>
              <a:buFont typeface="Arial"/>
              <a:buChar char="•"/>
            </a:pPr>
            <a:r>
              <a:rPr lang="en-US" sz="2400" spc="-1" dirty="0"/>
              <a:t>Parsing</a:t>
            </a:r>
          </a:p>
          <a:p>
            <a:pPr marL="685800" lvl="1" indent="-227330">
              <a:lnSpc>
                <a:spcPct val="85000"/>
              </a:lnSpc>
              <a:spcBef>
                <a:spcPts val="1001"/>
              </a:spcBef>
              <a:buClr>
                <a:srgbClr val="C4A97C"/>
              </a:buClr>
              <a:buFont typeface="Arial"/>
              <a:buChar char="•"/>
            </a:pPr>
            <a:r>
              <a:rPr lang="en-US" sz="2400" spc="-1" dirty="0"/>
              <a:t>Extracting Value</a:t>
            </a:r>
          </a:p>
          <a:p>
            <a:pPr marL="228600" indent="-227330">
              <a:lnSpc>
                <a:spcPct val="85000"/>
              </a:lnSpc>
              <a:spcBef>
                <a:spcPts val="1001"/>
              </a:spcBef>
              <a:buClr>
                <a:srgbClr val="C4A97C"/>
              </a:buClr>
              <a:buFont typeface="Arial"/>
              <a:buChar char="•"/>
            </a:pPr>
            <a:endParaRPr lang="en-US" sz="2000" spc="-1" dirty="0"/>
          </a:p>
          <a:p>
            <a:pPr marL="228600" indent="-227330">
              <a:lnSpc>
                <a:spcPct val="85000"/>
              </a:lnSpc>
              <a:spcBef>
                <a:spcPts val="1001"/>
              </a:spcBef>
              <a:buClr>
                <a:srgbClr val="C4A97C"/>
              </a:buClr>
              <a:buFont typeface="Arial"/>
              <a:buChar char="•"/>
            </a:pPr>
            <a:endParaRPr lang="en-US" sz="2400" b="0" strike="noStrike" spc="-1" dirty="0">
              <a:latin typeface="Arial"/>
            </a:endParaRPr>
          </a:p>
        </p:txBody>
      </p:sp>
    </p:spTree>
    <p:extLst>
      <p:ext uri="{BB962C8B-B14F-4D97-AF65-F5344CB8AC3E}">
        <p14:creationId xmlns:p14="http://schemas.microsoft.com/office/powerpoint/2010/main" val="42143322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Web Browsers</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spc="-1" dirty="0"/>
              <a:t>Key component in Web Scraping:</a:t>
            </a:r>
          </a:p>
          <a:p>
            <a:pPr marL="685800" lvl="1" indent="-227520">
              <a:lnSpc>
                <a:spcPct val="85000"/>
              </a:lnSpc>
              <a:spcBef>
                <a:spcPts val="1001"/>
              </a:spcBef>
              <a:buClr>
                <a:srgbClr val="C4A97C"/>
              </a:buClr>
              <a:buFont typeface="Arial"/>
              <a:buChar char="•"/>
            </a:pPr>
            <a:r>
              <a:rPr lang="en-US" sz="2000" spc="-1" dirty="0"/>
              <a:t>Understanding how a Web Browser works</a:t>
            </a:r>
          </a:p>
          <a:p>
            <a:pPr marL="685800" lvl="1" indent="-227520">
              <a:lnSpc>
                <a:spcPct val="85000"/>
              </a:lnSpc>
              <a:spcBef>
                <a:spcPts val="1001"/>
              </a:spcBef>
              <a:buClr>
                <a:srgbClr val="C4A97C"/>
              </a:buClr>
              <a:buFont typeface="Arial"/>
              <a:buChar char="•"/>
            </a:pPr>
            <a:endParaRPr lang="en-US" sz="2000" spc="-1" dirty="0"/>
          </a:p>
          <a:p>
            <a:pPr marL="228600" indent="-227520">
              <a:lnSpc>
                <a:spcPct val="85000"/>
              </a:lnSpc>
              <a:spcBef>
                <a:spcPts val="1001"/>
              </a:spcBef>
              <a:buClr>
                <a:srgbClr val="C4A97C"/>
              </a:buClr>
              <a:buFont typeface="Arial"/>
              <a:buChar char="•"/>
            </a:pPr>
            <a:r>
              <a:rPr lang="en-US" sz="2000" spc="-1" dirty="0"/>
              <a:t>Standard steps in browser usage:</a:t>
            </a:r>
          </a:p>
          <a:p>
            <a:pPr marL="685800" lvl="1" indent="-227520">
              <a:lnSpc>
                <a:spcPct val="85000"/>
              </a:lnSpc>
              <a:spcBef>
                <a:spcPts val="1001"/>
              </a:spcBef>
              <a:buClr>
                <a:srgbClr val="C4A97C"/>
              </a:buClr>
              <a:buFont typeface="Arial"/>
              <a:buChar char="•"/>
            </a:pPr>
            <a:r>
              <a:rPr lang="en-US" sz="2000" spc="-1" dirty="0"/>
              <a:t>Open program </a:t>
            </a:r>
          </a:p>
          <a:p>
            <a:pPr marL="685800" lvl="1" indent="-227520">
              <a:lnSpc>
                <a:spcPct val="85000"/>
              </a:lnSpc>
              <a:spcBef>
                <a:spcPts val="1001"/>
              </a:spcBef>
              <a:buClr>
                <a:srgbClr val="C4A97C"/>
              </a:buClr>
              <a:buFont typeface="Arial"/>
              <a:buChar char="•"/>
            </a:pPr>
            <a:r>
              <a:rPr lang="en-US" sz="2000" spc="-1" dirty="0"/>
              <a:t>Type in URL (or just google it)</a:t>
            </a:r>
          </a:p>
          <a:p>
            <a:pPr marL="685800" lvl="1" indent="-227520">
              <a:lnSpc>
                <a:spcPct val="85000"/>
              </a:lnSpc>
              <a:spcBef>
                <a:spcPts val="1001"/>
              </a:spcBef>
              <a:buClr>
                <a:srgbClr val="C4A97C"/>
              </a:buClr>
              <a:buFont typeface="Arial"/>
              <a:buChar char="•"/>
            </a:pPr>
            <a:r>
              <a:rPr lang="en-US" sz="2000" spc="-1" dirty="0"/>
              <a:t>Page renders in program</a:t>
            </a:r>
          </a:p>
          <a:p>
            <a:pPr marL="228600" indent="-227520">
              <a:lnSpc>
                <a:spcPct val="85000"/>
              </a:lnSpc>
              <a:spcBef>
                <a:spcPts val="1001"/>
              </a:spcBef>
              <a:buClr>
                <a:srgbClr val="C4A97C"/>
              </a:buClr>
              <a:buFont typeface="Arial"/>
              <a:buChar char="•"/>
            </a:pPr>
            <a:endParaRPr lang="en-US" sz="2400" b="0" strike="noStrike" spc="-1" dirty="0">
              <a:latin typeface="Arial"/>
            </a:endParaRPr>
          </a:p>
          <a:p>
            <a:pPr marL="228600" indent="-227520">
              <a:lnSpc>
                <a:spcPct val="85000"/>
              </a:lnSpc>
              <a:spcBef>
                <a:spcPts val="1001"/>
              </a:spcBef>
              <a:buClr>
                <a:srgbClr val="C4A97C"/>
              </a:buClr>
              <a:buFont typeface="Arial"/>
              <a:buChar char="•"/>
            </a:pPr>
            <a:r>
              <a:rPr lang="en-US" sz="2400" spc="-1" dirty="0">
                <a:latin typeface="Arial"/>
              </a:rPr>
              <a:t>What is a browser actually doing?</a:t>
            </a:r>
            <a:endParaRPr lang="en-US" sz="2400" b="0" strike="noStrike" spc="-1" dirty="0">
              <a:latin typeface="Arial"/>
            </a:endParaRPr>
          </a:p>
        </p:txBody>
      </p:sp>
    </p:spTree>
    <p:extLst>
      <p:ext uri="{BB962C8B-B14F-4D97-AF65-F5344CB8AC3E}">
        <p14:creationId xmlns:p14="http://schemas.microsoft.com/office/powerpoint/2010/main" val="18545034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Web Browsers – What is actually happening…</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28600" indent="-227330">
              <a:lnSpc>
                <a:spcPct val="85000"/>
              </a:lnSpc>
              <a:spcBef>
                <a:spcPts val="1001"/>
              </a:spcBef>
              <a:buClr>
                <a:srgbClr val="C4A97C"/>
              </a:buClr>
              <a:buFont typeface="Arial"/>
              <a:buChar char="•"/>
            </a:pPr>
            <a:r>
              <a:rPr lang="en-US" sz="2400" spc="-1" dirty="0"/>
              <a:t>User types in a URL:</a:t>
            </a:r>
            <a:endParaRPr lang="en-US" dirty="0"/>
          </a:p>
          <a:p>
            <a:pPr marL="685800" lvl="1" indent="-227330">
              <a:lnSpc>
                <a:spcPct val="85000"/>
              </a:lnSpc>
              <a:spcBef>
                <a:spcPts val="1001"/>
              </a:spcBef>
              <a:buClr>
                <a:srgbClr val="C4A97C"/>
              </a:buClr>
              <a:buFont typeface="Arial"/>
              <a:buChar char="•"/>
            </a:pPr>
            <a:r>
              <a:rPr lang="en-US" sz="2400" b="0" strike="noStrike" spc="-1" dirty="0">
                <a:latin typeface="Arial"/>
              </a:rPr>
              <a:t>Browser resolves the URL to an IP </a:t>
            </a:r>
          </a:p>
          <a:p>
            <a:pPr marL="685800" lvl="1" indent="-227330">
              <a:lnSpc>
                <a:spcPct val="85000"/>
              </a:lnSpc>
              <a:spcBef>
                <a:spcPts val="1001"/>
              </a:spcBef>
              <a:buClr>
                <a:srgbClr val="C4A97C"/>
              </a:buClr>
              <a:buFont typeface="Arial"/>
              <a:buChar char="•"/>
            </a:pPr>
            <a:r>
              <a:rPr lang="en-US" sz="2400" spc="-1" dirty="0">
                <a:latin typeface="Arial"/>
              </a:rPr>
              <a:t>IP identifies a host server</a:t>
            </a:r>
          </a:p>
          <a:p>
            <a:pPr marL="685800" lvl="1" indent="-227330">
              <a:lnSpc>
                <a:spcPct val="85000"/>
              </a:lnSpc>
              <a:spcBef>
                <a:spcPts val="1001"/>
              </a:spcBef>
              <a:buClr>
                <a:srgbClr val="C4A97C"/>
              </a:buClr>
              <a:buFont typeface="Arial"/>
              <a:buChar char="•"/>
            </a:pPr>
            <a:r>
              <a:rPr lang="en-US" sz="2400" spc="-1" dirty="0">
                <a:latin typeface="Arial"/>
              </a:rPr>
              <a:t>Browser</a:t>
            </a:r>
            <a:r>
              <a:rPr lang="en-US" sz="2400" b="0" strike="noStrike" spc="-1" dirty="0">
                <a:latin typeface="Arial"/>
              </a:rPr>
              <a:t> makes a REQUEST to the server for a page</a:t>
            </a:r>
          </a:p>
          <a:p>
            <a:pPr marL="685800" lvl="1" indent="-227330">
              <a:lnSpc>
                <a:spcPct val="85000"/>
              </a:lnSpc>
              <a:spcBef>
                <a:spcPts val="1001"/>
              </a:spcBef>
              <a:buClr>
                <a:srgbClr val="C4A97C"/>
              </a:buClr>
              <a:buFont typeface="Arial"/>
              <a:buChar char="•"/>
            </a:pPr>
            <a:r>
              <a:rPr lang="en-US" sz="2400" spc="-1" dirty="0">
                <a:latin typeface="Arial"/>
              </a:rPr>
              <a:t>Server does some work and </a:t>
            </a:r>
          </a:p>
          <a:p>
            <a:pPr marL="1143000" lvl="2" indent="-227330">
              <a:lnSpc>
                <a:spcPct val="85000"/>
              </a:lnSpc>
              <a:spcBef>
                <a:spcPts val="1001"/>
              </a:spcBef>
              <a:buClr>
                <a:srgbClr val="C4A97C"/>
              </a:buClr>
              <a:buFont typeface="Arial"/>
              <a:buChar char="•"/>
            </a:pPr>
            <a:r>
              <a:rPr lang="en-US" sz="2400" b="0" strike="noStrike" spc="-1" dirty="0">
                <a:latin typeface="Arial"/>
              </a:rPr>
              <a:t>Sends back some HTML &amp; CSS</a:t>
            </a:r>
          </a:p>
          <a:p>
            <a:pPr marL="685800" lvl="1" indent="-227330">
              <a:lnSpc>
                <a:spcPct val="85000"/>
              </a:lnSpc>
              <a:spcBef>
                <a:spcPts val="1001"/>
              </a:spcBef>
              <a:buClr>
                <a:srgbClr val="C4A97C"/>
              </a:buClr>
              <a:buFont typeface="Arial"/>
              <a:buChar char="•"/>
            </a:pPr>
            <a:r>
              <a:rPr lang="en-US" sz="2400" spc="-1" dirty="0">
                <a:latin typeface="Arial"/>
              </a:rPr>
              <a:t>Browser begins parsing the HTML &amp; CSS for viewing</a:t>
            </a:r>
          </a:p>
          <a:p>
            <a:pPr marL="1143000" lvl="2" indent="-227330">
              <a:lnSpc>
                <a:spcPct val="85000"/>
              </a:lnSpc>
              <a:spcBef>
                <a:spcPts val="1001"/>
              </a:spcBef>
              <a:buClr>
                <a:srgbClr val="C4A97C"/>
              </a:buClr>
              <a:buFont typeface="Arial"/>
              <a:buChar char="•"/>
            </a:pPr>
            <a:r>
              <a:rPr lang="en-US" sz="2400" b="0" strike="noStrike" spc="-1" dirty="0">
                <a:latin typeface="Arial"/>
              </a:rPr>
              <a:t>May be prompted for scripting libraries or other files</a:t>
            </a:r>
          </a:p>
          <a:p>
            <a:pPr marL="1600200" lvl="3" indent="-227330">
              <a:lnSpc>
                <a:spcPct val="85000"/>
              </a:lnSpc>
              <a:spcBef>
                <a:spcPts val="1001"/>
              </a:spcBef>
              <a:buClr>
                <a:srgbClr val="C4A97C"/>
              </a:buClr>
              <a:buFont typeface="Arial"/>
              <a:buChar char="•"/>
            </a:pPr>
            <a:r>
              <a:rPr lang="en-US" sz="2400" spc="-1" dirty="0">
                <a:latin typeface="Arial"/>
              </a:rPr>
              <a:t>If so, makes another request for those assets</a:t>
            </a:r>
          </a:p>
          <a:p>
            <a:pPr marL="228600" indent="-227330">
              <a:lnSpc>
                <a:spcPct val="85000"/>
              </a:lnSpc>
              <a:spcBef>
                <a:spcPts val="1001"/>
              </a:spcBef>
              <a:buClr>
                <a:srgbClr val="C4A97C"/>
              </a:buClr>
              <a:buFont typeface="Arial"/>
              <a:buChar char="•"/>
            </a:pPr>
            <a:r>
              <a:rPr lang="en-US" sz="2400" b="0" strike="noStrike" spc="-1" dirty="0">
                <a:latin typeface="Arial"/>
              </a:rPr>
              <a:t>Renders Page to User</a:t>
            </a:r>
          </a:p>
        </p:txBody>
      </p:sp>
    </p:spTree>
    <p:extLst>
      <p:ext uri="{BB962C8B-B14F-4D97-AF65-F5344CB8AC3E}">
        <p14:creationId xmlns:p14="http://schemas.microsoft.com/office/powerpoint/2010/main" val="3860547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pc="-1" dirty="0">
                <a:solidFill>
                  <a:srgbClr val="CC0000"/>
                </a:solidFill>
                <a:latin typeface="Calibri Light"/>
              </a:rPr>
              <a:t>Recap</a:t>
            </a: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spc="-1" dirty="0"/>
              <a:t>Insurmountable amount of data exists on the web</a:t>
            </a:r>
          </a:p>
          <a:p>
            <a:pPr marL="228600" indent="-227520">
              <a:lnSpc>
                <a:spcPct val="85000"/>
              </a:lnSpc>
              <a:spcBef>
                <a:spcPts val="1001"/>
              </a:spcBef>
              <a:buClr>
                <a:srgbClr val="C4A97C"/>
              </a:buClr>
              <a:buFont typeface="Arial"/>
              <a:buChar char="•"/>
            </a:pPr>
            <a:r>
              <a:rPr lang="en-US" sz="2400" b="0" strike="noStrike" spc="-1" dirty="0">
                <a:latin typeface="Arial"/>
              </a:rPr>
              <a:t>Knowledge can be obtained from this data</a:t>
            </a:r>
          </a:p>
          <a:p>
            <a:pPr marL="228600" indent="-227520">
              <a:lnSpc>
                <a:spcPct val="85000"/>
              </a:lnSpc>
              <a:spcBef>
                <a:spcPts val="1001"/>
              </a:spcBef>
              <a:buClr>
                <a:srgbClr val="C4A97C"/>
              </a:buClr>
              <a:buFont typeface="Arial"/>
              <a:buChar char="•"/>
            </a:pPr>
            <a:r>
              <a:rPr lang="en-US" sz="2400" spc="-1" dirty="0">
                <a:latin typeface="Arial"/>
              </a:rPr>
              <a:t>Most websites do not provide APIs to access the data</a:t>
            </a:r>
          </a:p>
          <a:p>
            <a:pPr marL="228600" indent="-227520">
              <a:lnSpc>
                <a:spcPct val="85000"/>
              </a:lnSpc>
              <a:spcBef>
                <a:spcPts val="1001"/>
              </a:spcBef>
              <a:buClr>
                <a:srgbClr val="C4A97C"/>
              </a:buClr>
              <a:buFont typeface="Arial"/>
              <a:buChar char="•"/>
            </a:pPr>
            <a:r>
              <a:rPr lang="en-US" sz="2400" b="0" strike="noStrike" spc="-1" dirty="0">
                <a:latin typeface="Arial"/>
              </a:rPr>
              <a:t>Web scraping allows access by simulating a browser</a:t>
            </a:r>
          </a:p>
          <a:p>
            <a:pPr marL="228600" indent="-227520">
              <a:lnSpc>
                <a:spcPct val="85000"/>
              </a:lnSpc>
              <a:spcBef>
                <a:spcPts val="1001"/>
              </a:spcBef>
              <a:buClr>
                <a:srgbClr val="C4A97C"/>
              </a:buClr>
              <a:buFont typeface="Arial"/>
              <a:buChar char="•"/>
            </a:pPr>
            <a:r>
              <a:rPr lang="en-US" sz="2400" spc="-1" dirty="0">
                <a:latin typeface="Arial"/>
              </a:rPr>
              <a:t>More to a web request than type in a URL </a:t>
            </a:r>
            <a:r>
              <a:rPr lang="en-US" sz="2400" spc="-1">
                <a:latin typeface="Arial"/>
              </a:rPr>
              <a:t>and navigate page</a:t>
            </a:r>
            <a:endParaRPr lang="en-US" sz="2400" b="0" strike="noStrike" spc="-1" dirty="0">
              <a:latin typeface="Arial"/>
            </a:endParaRPr>
          </a:p>
        </p:txBody>
      </p:sp>
    </p:spTree>
    <p:extLst>
      <p:ext uri="{BB962C8B-B14F-4D97-AF65-F5344CB8AC3E}">
        <p14:creationId xmlns:p14="http://schemas.microsoft.com/office/powerpoint/2010/main" val="32738694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1378080" y="1122480"/>
            <a:ext cx="980748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pPr>
            <a:r>
              <a:rPr lang="en-US" sz="4400" b="1" strike="noStrike" cap="small" spc="-1" dirty="0">
                <a:solidFill>
                  <a:srgbClr val="CC0000"/>
                </a:solidFill>
                <a:latin typeface="Calibri Light"/>
                <a:ea typeface="DejaVu Sans"/>
              </a:rPr>
              <a:t>ISQS 6339:  Business Intelligence</a:t>
            </a:r>
            <a:r>
              <a:rPr dirty="0"/>
              <a:t/>
            </a:r>
            <a:br>
              <a:rPr dirty="0"/>
            </a:br>
            <a:r>
              <a:rPr dirty="0"/>
              <a:t/>
            </a:r>
            <a:br>
              <a:rPr dirty="0"/>
            </a:br>
            <a:r>
              <a:rPr lang="en-US" sz="4000" b="1" strike="noStrike" cap="small" spc="-1" dirty="0">
                <a:solidFill>
                  <a:srgbClr val="CC0000"/>
                </a:solidFill>
                <a:latin typeface="Calibri Light"/>
                <a:ea typeface="DejaVu Sans"/>
              </a:rPr>
              <a:t>Lecture 1.0 – Web Scraping &amp; Legal Concerns</a:t>
            </a:r>
          </a:p>
          <a:p>
            <a:pPr>
              <a:lnSpc>
                <a:spcPct val="90000"/>
              </a:lnSpc>
            </a:pPr>
            <a:r>
              <a:rPr lang="en-US" sz="4000" b="1" cap="small" spc="-1" dirty="0">
                <a:solidFill>
                  <a:srgbClr val="CC0000"/>
                </a:solidFill>
                <a:latin typeface="Calibri Light"/>
              </a:rPr>
              <a:t>	Part 2 – Legal Issues and Concerns</a:t>
            </a:r>
            <a:endParaRPr lang="en-US" sz="4000" b="0" strike="noStrike" spc="-1" dirty="0">
              <a:latin typeface="Arial"/>
            </a:endParaRPr>
          </a:p>
        </p:txBody>
      </p:sp>
      <p:sp>
        <p:nvSpPr>
          <p:cNvPr id="79" name="CustomShape 2"/>
          <p:cNvSpPr/>
          <p:nvPr/>
        </p:nvSpPr>
        <p:spPr>
          <a:xfrm>
            <a:off x="1523880" y="3602160"/>
            <a:ext cx="9142920" cy="16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endParaRPr lang="en-US" sz="1800" b="0" strike="noStrike" spc="-1">
              <a:latin typeface="Arial"/>
            </a:endParaRPr>
          </a:p>
          <a:p>
            <a:pPr>
              <a:lnSpc>
                <a:spcPct val="90000"/>
              </a:lnSpc>
              <a:spcBef>
                <a:spcPts val="1001"/>
              </a:spcBef>
            </a:pPr>
            <a:endParaRPr lang="en-US" sz="1800" b="0" strike="noStrike" spc="-1">
              <a:latin typeface="Arial"/>
            </a:endParaRPr>
          </a:p>
          <a:p>
            <a:pPr>
              <a:lnSpc>
                <a:spcPct val="90000"/>
              </a:lnSpc>
              <a:spcBef>
                <a:spcPts val="1001"/>
              </a:spcBef>
            </a:pPr>
            <a:r>
              <a:rPr lang="en-US" sz="2400" b="0" strike="noStrike" spc="-1">
                <a:solidFill>
                  <a:srgbClr val="000000"/>
                </a:solidFill>
                <a:latin typeface="Calibri"/>
                <a:ea typeface="DejaVu Sans"/>
              </a:rPr>
              <a:t>David J. Lucus, Ph.D.</a:t>
            </a:r>
            <a:endParaRPr lang="en-US" sz="2400" b="0" strike="noStrike" spc="-1">
              <a:latin typeface="Arial"/>
            </a:endParaRPr>
          </a:p>
          <a:p>
            <a:pPr>
              <a:lnSpc>
                <a:spcPct val="90000"/>
              </a:lnSpc>
              <a:spcBef>
                <a:spcPts val="1001"/>
              </a:spcBef>
            </a:pPr>
            <a:r>
              <a:rPr lang="en-US" sz="2400" b="0" strike="noStrike" spc="-1">
                <a:solidFill>
                  <a:srgbClr val="000000"/>
                </a:solidFill>
                <a:latin typeface="Calibri"/>
                <a:ea typeface="DejaVu Sans"/>
              </a:rPr>
              <a:t>Assistant Professor of Practice</a:t>
            </a:r>
            <a:endParaRPr lang="en-US" sz="2400" b="0" strike="noStrike" spc="-1">
              <a:latin typeface="Arial"/>
            </a:endParaRPr>
          </a:p>
        </p:txBody>
      </p:sp>
      <p:sp>
        <p:nvSpPr>
          <p:cNvPr id="80" name="Line 3"/>
          <p:cNvSpPr/>
          <p:nvPr/>
        </p:nvSpPr>
        <p:spPr>
          <a:xfrm>
            <a:off x="1523880" y="3996000"/>
            <a:ext cx="9144000" cy="360"/>
          </a:xfrm>
          <a:prstGeom prst="line">
            <a:avLst/>
          </a:prstGeom>
          <a:ln w="19080">
            <a:solidFill>
              <a:schemeClr val="tx1"/>
            </a:solidFill>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4674956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a:solidFill>
                  <a:srgbClr val="CC0000"/>
                </a:solidFill>
                <a:latin typeface="Calibri Light"/>
                <a:ea typeface="DejaVu Sans"/>
              </a:rPr>
              <a:t>Agenda</a:t>
            </a:r>
            <a:endParaRPr lang="en-US" sz="4400" b="0" strike="noStrike" spc="-1">
              <a:latin typeface="Arial"/>
            </a:endParaRPr>
          </a:p>
        </p:txBody>
      </p:sp>
      <p:sp>
        <p:nvSpPr>
          <p:cNvPr id="8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85000"/>
              </a:lnSpc>
              <a:spcBef>
                <a:spcPts val="1001"/>
              </a:spcBef>
              <a:buClr>
                <a:srgbClr val="C4A97C"/>
              </a:buClr>
              <a:buFont typeface="Arial"/>
              <a:buChar char="•"/>
            </a:pPr>
            <a:r>
              <a:rPr lang="en-US" sz="2400" spc="-1" dirty="0">
                <a:latin typeface="Arial"/>
              </a:rPr>
              <a:t>Ethics as a Data Scientist</a:t>
            </a:r>
          </a:p>
          <a:p>
            <a:pPr marL="228600" indent="-227520">
              <a:lnSpc>
                <a:spcPct val="85000"/>
              </a:lnSpc>
              <a:spcBef>
                <a:spcPts val="1001"/>
              </a:spcBef>
              <a:buClr>
                <a:srgbClr val="C4A97C"/>
              </a:buClr>
              <a:buFont typeface="Arial"/>
              <a:buChar char="•"/>
            </a:pPr>
            <a:r>
              <a:rPr lang="en-US" sz="2400" spc="-1" dirty="0">
                <a:latin typeface="Arial"/>
              </a:rPr>
              <a:t>Legal Issues</a:t>
            </a:r>
          </a:p>
          <a:p>
            <a:pPr marL="228600" indent="-227520">
              <a:lnSpc>
                <a:spcPct val="85000"/>
              </a:lnSpc>
              <a:spcBef>
                <a:spcPts val="1001"/>
              </a:spcBef>
              <a:buClr>
                <a:srgbClr val="C4A97C"/>
              </a:buClr>
              <a:buFont typeface="Arial"/>
              <a:buChar char="•"/>
            </a:pPr>
            <a:r>
              <a:rPr lang="en-US" sz="2400" b="0" strike="noStrike" spc="-1" dirty="0">
                <a:latin typeface="Arial"/>
              </a:rPr>
              <a:t>What data is available on a site</a:t>
            </a:r>
          </a:p>
          <a:p>
            <a:pPr marL="228600" indent="-227520">
              <a:lnSpc>
                <a:spcPct val="85000"/>
              </a:lnSpc>
              <a:spcBef>
                <a:spcPts val="1001"/>
              </a:spcBef>
              <a:buClr>
                <a:srgbClr val="C4A97C"/>
              </a:buClr>
              <a:buFont typeface="Arial"/>
              <a:buChar char="•"/>
            </a:pPr>
            <a:r>
              <a:rPr lang="en-US" sz="2400" b="0" strike="noStrike" spc="-1" dirty="0">
                <a:latin typeface="Arial"/>
              </a:rPr>
              <a:t>Being a </a:t>
            </a:r>
            <a:r>
              <a:rPr lang="en-US" sz="2400" b="0" strike="noStrike" spc="-1">
                <a:latin typeface="Arial"/>
              </a:rPr>
              <a:t>good citizen</a:t>
            </a:r>
            <a:endParaRPr lang="en-US" sz="2400" b="0" strike="noStrike" spc="-1" dirty="0">
              <a:latin typeface="Arial"/>
            </a:endParaRPr>
          </a:p>
        </p:txBody>
      </p:sp>
    </p:spTree>
    <p:extLst>
      <p:ext uri="{BB962C8B-B14F-4D97-AF65-F5344CB8AC3E}">
        <p14:creationId xmlns:p14="http://schemas.microsoft.com/office/powerpoint/2010/main" val="6217734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2015</TotalTime>
  <Words>1138</Words>
  <Application>Microsoft Office PowerPoint</Application>
  <PresentationFormat>Widescreen</PresentationFormat>
  <Paragraphs>265</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DejaVu Sans</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 ISQS 5330 Fall 2017</dc:title>
  <dc:subject/>
  <dc:creator>Mitchell, Benjamin</dc:creator>
  <dc:description/>
  <cp:lastModifiedBy>David J. Lucus</cp:lastModifiedBy>
  <cp:revision>42</cp:revision>
  <dcterms:created xsi:type="dcterms:W3CDTF">2017-10-16T18:57:44Z</dcterms:created>
  <dcterms:modified xsi:type="dcterms:W3CDTF">2019-03-18T20:01:39Z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