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57" r:id="rId12"/>
    <p:sldId id="260" r:id="rId13"/>
    <p:sldId id="258" r:id="rId14"/>
    <p:sldId id="259" r:id="rId15"/>
  </p:sldIdLst>
  <p:sldSz cx="12801600" cy="9601200" type="A3"/>
  <p:notesSz cx="6889750" cy="10018713"/>
  <p:defaultTextStyle>
    <a:defPPr>
      <a:defRPr lang="en-US"/>
    </a:defPPr>
    <a:lvl1pPr marL="0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610956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6910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121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485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72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4" y="2393637"/>
            <a:ext cx="11041380" cy="39938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4" y="6425252"/>
            <a:ext cx="11041380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272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1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1" y="2555875"/>
            <a:ext cx="5440680" cy="6091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164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11179"/>
            <a:ext cx="11041380" cy="185578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41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148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244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1382399"/>
            <a:ext cx="6480811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044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8" y="1382399"/>
            <a:ext cx="6480811" cy="682307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74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9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1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2016D-BEC0-49DB-9EEE-9042EF4EABBC}" type="datetimeFigureOut">
              <a:rPr lang="de-CH" smtClean="0"/>
              <a:t>08.10.2020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1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96FDF-BEFA-4728-9BDC-F525BAAC507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358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hteck 128">
            <a:extLst>
              <a:ext uri="{FF2B5EF4-FFF2-40B4-BE49-F238E27FC236}">
                <a16:creationId xmlns:a16="http://schemas.microsoft.com/office/drawing/2014/main" id="{D5A3F611-0BF1-4DBC-B42B-975A5108EA9C}"/>
              </a:ext>
            </a:extLst>
          </p:cNvPr>
          <p:cNvSpPr/>
          <p:nvPr/>
        </p:nvSpPr>
        <p:spPr>
          <a:xfrm>
            <a:off x="6429296" y="3867571"/>
            <a:ext cx="992257" cy="2052310"/>
          </a:xfrm>
          <a:prstGeom prst="rect">
            <a:avLst/>
          </a:prstGeom>
          <a:gradFill>
            <a:gsLst>
              <a:gs pos="0">
                <a:srgbClr val="FF0000">
                  <a:alpha val="84000"/>
                  <a:lumMod val="76000"/>
                  <a:lumOff val="24000"/>
                </a:srgbClr>
              </a:gs>
              <a:gs pos="1000">
                <a:srgbClr val="FF0000">
                  <a:lumMod val="100000"/>
                  <a:alpha val="24000"/>
                </a:srgbClr>
              </a:gs>
              <a:gs pos="33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AA846865-A53B-42FC-BF07-C8CCE895C0AF}"/>
              </a:ext>
            </a:extLst>
          </p:cNvPr>
          <p:cNvSpPr/>
          <p:nvPr/>
        </p:nvSpPr>
        <p:spPr>
          <a:xfrm>
            <a:off x="1837975" y="3706656"/>
            <a:ext cx="2543283" cy="195434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932AECD8-20B1-4B43-A3A8-030C31502095}"/>
              </a:ext>
            </a:extLst>
          </p:cNvPr>
          <p:cNvSpPr/>
          <p:nvPr/>
        </p:nvSpPr>
        <p:spPr>
          <a:xfrm rot="16200000">
            <a:off x="7091005" y="7037267"/>
            <a:ext cx="183262" cy="27106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CD3B121-D59A-4A64-BB95-6B0B72424DEC}"/>
              </a:ext>
            </a:extLst>
          </p:cNvPr>
          <p:cNvSpPr/>
          <p:nvPr/>
        </p:nvSpPr>
        <p:spPr>
          <a:xfrm>
            <a:off x="5434613" y="6040320"/>
            <a:ext cx="647700" cy="6223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412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Komp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5DDCC4-EE1B-48E6-A3B6-07A8EC04E878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>
            <a:off x="5529466" y="6131454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B0426-3988-458A-9861-C143A8223F0B}"/>
              </a:ext>
            </a:extLst>
          </p:cNvPr>
          <p:cNvCxnSpPr>
            <a:cxnSpLocks/>
            <a:stCxn id="27" idx="3"/>
            <a:endCxn id="27" idx="5"/>
          </p:cNvCxnSpPr>
          <p:nvPr/>
        </p:nvCxnSpPr>
        <p:spPr>
          <a:xfrm>
            <a:off x="5529466" y="6571486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3D3D81E-D885-45FF-AC94-04B3D586E92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6082313" y="6351470"/>
            <a:ext cx="165100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45A13B5-6820-46CA-BB58-809D7A8A9F51}"/>
              </a:ext>
            </a:extLst>
          </p:cNvPr>
          <p:cNvSpPr/>
          <p:nvPr/>
        </p:nvSpPr>
        <p:spPr>
          <a:xfrm>
            <a:off x="6558562" y="4874452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Freihandform: Form 45">
            <a:extLst>
              <a:ext uri="{FF2B5EF4-FFF2-40B4-BE49-F238E27FC236}">
                <a16:creationId xmlns:a16="http://schemas.microsoft.com/office/drawing/2014/main" id="{796A6CF4-2D59-4B80-BFE1-060D4C74FB52}"/>
              </a:ext>
            </a:extLst>
          </p:cNvPr>
          <p:cNvSpPr/>
          <p:nvPr/>
        </p:nvSpPr>
        <p:spPr>
          <a:xfrm>
            <a:off x="6589518" y="4916523"/>
            <a:ext cx="711994" cy="419100"/>
          </a:xfrm>
          <a:custGeom>
            <a:avLst/>
            <a:gdLst>
              <a:gd name="connsiteX0" fmla="*/ 2382 w 459582"/>
              <a:gd name="connsiteY0" fmla="*/ 238125 h 238125"/>
              <a:gd name="connsiteX1" fmla="*/ 459582 w 459582"/>
              <a:gd name="connsiteY1" fmla="*/ 192881 h 238125"/>
              <a:gd name="connsiteX2" fmla="*/ 1 w 459582"/>
              <a:gd name="connsiteY2" fmla="*/ 157162 h 238125"/>
              <a:gd name="connsiteX3" fmla="*/ 454819 w 459582"/>
              <a:gd name="connsiteY3" fmla="*/ 121444 h 238125"/>
              <a:gd name="connsiteX4" fmla="*/ 2382 w 459582"/>
              <a:gd name="connsiteY4" fmla="*/ 92869 h 238125"/>
              <a:gd name="connsiteX5" fmla="*/ 457201 w 459582"/>
              <a:gd name="connsiteY5" fmla="*/ 57150 h 238125"/>
              <a:gd name="connsiteX6" fmla="*/ 1 w 459582"/>
              <a:gd name="connsiteY6" fmla="*/ 21431 h 238125"/>
              <a:gd name="connsiteX7" fmla="*/ 454819 w 459582"/>
              <a:gd name="connsiteY7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582" h="238125">
                <a:moveTo>
                  <a:pt x="2382" y="238125"/>
                </a:moveTo>
                <a:cubicBezTo>
                  <a:pt x="231180" y="222250"/>
                  <a:pt x="459979" y="206375"/>
                  <a:pt x="459582" y="192881"/>
                </a:cubicBezTo>
                <a:cubicBezTo>
                  <a:pt x="459185" y="179387"/>
                  <a:pt x="795" y="169068"/>
                  <a:pt x="1" y="157162"/>
                </a:cubicBezTo>
                <a:cubicBezTo>
                  <a:pt x="-793" y="145256"/>
                  <a:pt x="454422" y="132159"/>
                  <a:pt x="454819" y="121444"/>
                </a:cubicBezTo>
                <a:cubicBezTo>
                  <a:pt x="455216" y="110729"/>
                  <a:pt x="1985" y="103585"/>
                  <a:pt x="2382" y="92869"/>
                </a:cubicBezTo>
                <a:cubicBezTo>
                  <a:pt x="2779" y="82153"/>
                  <a:pt x="457598" y="69056"/>
                  <a:pt x="457201" y="57150"/>
                </a:cubicBezTo>
                <a:cubicBezTo>
                  <a:pt x="456804" y="45244"/>
                  <a:pt x="398" y="30956"/>
                  <a:pt x="1" y="21431"/>
                </a:cubicBezTo>
                <a:cubicBezTo>
                  <a:pt x="-396" y="11906"/>
                  <a:pt x="382588" y="1587"/>
                  <a:pt x="454819" y="0"/>
                </a:cubicBezTo>
              </a:path>
            </a:pathLst>
          </a:custGeom>
          <a:ln w="2540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A45987E7-BE01-4D97-A5CC-2BE4AC63A29E}"/>
              </a:ext>
            </a:extLst>
          </p:cNvPr>
          <p:cNvSpPr/>
          <p:nvPr/>
        </p:nvSpPr>
        <p:spPr>
          <a:xfrm rot="5400000">
            <a:off x="6054741" y="7041959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37D8622-B882-4D96-A400-608C726BBC76}"/>
              </a:ext>
            </a:extLst>
          </p:cNvPr>
          <p:cNvSpPr/>
          <p:nvPr/>
        </p:nvSpPr>
        <p:spPr>
          <a:xfrm rot="16200000">
            <a:off x="6308741" y="7041959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03ED7CB-FC3E-410B-9ECE-C282F4B11627}"/>
              </a:ext>
            </a:extLst>
          </p:cNvPr>
          <p:cNvCxnSpPr>
            <a:cxnSpLocks/>
          </p:cNvCxnSpPr>
          <p:nvPr/>
        </p:nvCxnSpPr>
        <p:spPr>
          <a:xfrm flipH="1">
            <a:off x="7301512" y="4916523"/>
            <a:ext cx="442355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7DB4539-3159-40E9-9C4E-54C680470024}"/>
              </a:ext>
            </a:extLst>
          </p:cNvPr>
          <p:cNvCxnSpPr>
            <a:cxnSpLocks/>
          </p:cNvCxnSpPr>
          <p:nvPr/>
        </p:nvCxnSpPr>
        <p:spPr>
          <a:xfrm>
            <a:off x="3732574" y="7153011"/>
            <a:ext cx="2377731" cy="29107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ylinder 65">
            <a:extLst>
              <a:ext uri="{FF2B5EF4-FFF2-40B4-BE49-F238E27FC236}">
                <a16:creationId xmlns:a16="http://schemas.microsoft.com/office/drawing/2014/main" id="{75D5D261-4E86-4F37-9667-ECC54FE10A68}"/>
              </a:ext>
            </a:extLst>
          </p:cNvPr>
          <p:cNvSpPr/>
          <p:nvPr/>
        </p:nvSpPr>
        <p:spPr>
          <a:xfrm rot="16200000">
            <a:off x="7392798" y="7052155"/>
            <a:ext cx="135337" cy="2412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1F10AF4-8296-41B6-8A63-47BFDD6E6258}"/>
              </a:ext>
            </a:extLst>
          </p:cNvPr>
          <p:cNvCxnSpPr>
            <a:cxnSpLocks/>
          </p:cNvCxnSpPr>
          <p:nvPr/>
        </p:nvCxnSpPr>
        <p:spPr>
          <a:xfrm flipH="1">
            <a:off x="6626243" y="7168956"/>
            <a:ext cx="1117624" cy="3844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8F5AC79A-F7AE-4565-A92B-664338D3AE6E}"/>
              </a:ext>
            </a:extLst>
          </p:cNvPr>
          <p:cNvCxnSpPr>
            <a:cxnSpLocks/>
          </p:cNvCxnSpPr>
          <p:nvPr/>
        </p:nvCxnSpPr>
        <p:spPr>
          <a:xfrm flipH="1">
            <a:off x="6241063" y="5329914"/>
            <a:ext cx="6350" cy="1021556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F55E9D00-93B2-433F-A9E9-A4BCADE3E74C}"/>
              </a:ext>
            </a:extLst>
          </p:cNvPr>
          <p:cNvCxnSpPr>
            <a:cxnSpLocks/>
          </p:cNvCxnSpPr>
          <p:nvPr/>
        </p:nvCxnSpPr>
        <p:spPr>
          <a:xfrm flipV="1">
            <a:off x="6247413" y="5329914"/>
            <a:ext cx="342105" cy="5709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F8D3B2-41B0-4942-935C-3AEB4FF4465F}"/>
              </a:ext>
            </a:extLst>
          </p:cNvPr>
          <p:cNvSpPr/>
          <p:nvPr/>
        </p:nvSpPr>
        <p:spPr>
          <a:xfrm rot="10800000">
            <a:off x="7405512" y="7125174"/>
            <a:ext cx="97632" cy="952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4B8A1876-1A2F-4D5E-BD10-8AC0A73BB887}"/>
              </a:ext>
            </a:extLst>
          </p:cNvPr>
          <p:cNvSpPr/>
          <p:nvPr/>
        </p:nvSpPr>
        <p:spPr>
          <a:xfrm rot="10800000">
            <a:off x="6296836" y="7168956"/>
            <a:ext cx="142875" cy="118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F96CEF4B-4553-421B-9827-EC0BA5F4700C}"/>
              </a:ext>
            </a:extLst>
          </p:cNvPr>
          <p:cNvSpPr/>
          <p:nvPr/>
        </p:nvSpPr>
        <p:spPr>
          <a:xfrm rot="16200000">
            <a:off x="3609475" y="4158647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02958E42-5B07-44CA-9691-3F47F5394958}"/>
              </a:ext>
            </a:extLst>
          </p:cNvPr>
          <p:cNvCxnSpPr>
            <a:cxnSpLocks/>
          </p:cNvCxnSpPr>
          <p:nvPr/>
        </p:nvCxnSpPr>
        <p:spPr>
          <a:xfrm flipH="1">
            <a:off x="4205978" y="4795155"/>
            <a:ext cx="1" cy="1556315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162D7A6-D117-4DE5-B7F5-ABA88038B9F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4201837" y="6351470"/>
            <a:ext cx="1232776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Zylinder 95">
            <a:extLst>
              <a:ext uri="{FF2B5EF4-FFF2-40B4-BE49-F238E27FC236}">
                <a16:creationId xmlns:a16="http://schemas.microsoft.com/office/drawing/2014/main" id="{8E34DDD7-7027-4D31-8C7D-F08B7F0FA525}"/>
              </a:ext>
            </a:extLst>
          </p:cNvPr>
          <p:cNvSpPr/>
          <p:nvPr/>
        </p:nvSpPr>
        <p:spPr>
          <a:xfrm rot="5400000">
            <a:off x="4772673" y="6170820"/>
            <a:ext cx="95245" cy="26605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30F29FB-CCD8-4B65-9B33-94701E367380}"/>
              </a:ext>
            </a:extLst>
          </p:cNvPr>
          <p:cNvCxnSpPr>
            <a:cxnSpLocks/>
          </p:cNvCxnSpPr>
          <p:nvPr/>
        </p:nvCxnSpPr>
        <p:spPr>
          <a:xfrm flipH="1" flipV="1">
            <a:off x="7743867" y="4916523"/>
            <a:ext cx="7371" cy="225243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91429D99-47DB-4180-B01B-C44E2D418FC1}"/>
              </a:ext>
            </a:extLst>
          </p:cNvPr>
          <p:cNvSpPr/>
          <p:nvPr/>
        </p:nvSpPr>
        <p:spPr>
          <a:xfrm>
            <a:off x="3760512" y="4031655"/>
            <a:ext cx="441325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6" name="Gerader Verbinder 125">
            <a:extLst>
              <a:ext uri="{FF2B5EF4-FFF2-40B4-BE49-F238E27FC236}">
                <a16:creationId xmlns:a16="http://schemas.microsoft.com/office/drawing/2014/main" id="{EB1D1011-20FE-4FA5-B140-1CD9697271F3}"/>
              </a:ext>
            </a:extLst>
          </p:cNvPr>
          <p:cNvCxnSpPr>
            <a:cxnSpLocks/>
          </p:cNvCxnSpPr>
          <p:nvPr/>
        </p:nvCxnSpPr>
        <p:spPr>
          <a:xfrm flipH="1">
            <a:off x="3732574" y="4791705"/>
            <a:ext cx="23797" cy="2339938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0" name="Pfeil: gestreift nach rechts 129">
            <a:extLst>
              <a:ext uri="{FF2B5EF4-FFF2-40B4-BE49-F238E27FC236}">
                <a16:creationId xmlns:a16="http://schemas.microsoft.com/office/drawing/2014/main" id="{A2CF1D83-240F-4ABE-8A6C-BE4965E0A475}"/>
              </a:ext>
            </a:extLst>
          </p:cNvPr>
          <p:cNvSpPr/>
          <p:nvPr/>
        </p:nvSpPr>
        <p:spPr>
          <a:xfrm rot="16200000">
            <a:off x="3498416" y="3333223"/>
            <a:ext cx="954611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Fortluft</a:t>
            </a:r>
          </a:p>
        </p:txBody>
      </p:sp>
      <p:sp>
        <p:nvSpPr>
          <p:cNvPr id="132" name="Pfeil: gestreift nach rechts 131">
            <a:extLst>
              <a:ext uri="{FF2B5EF4-FFF2-40B4-BE49-F238E27FC236}">
                <a16:creationId xmlns:a16="http://schemas.microsoft.com/office/drawing/2014/main" id="{31C06A91-9C5D-46C2-8CB2-7870FE6B2B15}"/>
              </a:ext>
            </a:extLst>
          </p:cNvPr>
          <p:cNvSpPr/>
          <p:nvPr/>
        </p:nvSpPr>
        <p:spPr>
          <a:xfrm rot="2035658">
            <a:off x="3009973" y="5261272"/>
            <a:ext cx="594923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Pfeil: gebogen 132">
            <a:extLst>
              <a:ext uri="{FF2B5EF4-FFF2-40B4-BE49-F238E27FC236}">
                <a16:creationId xmlns:a16="http://schemas.microsoft.com/office/drawing/2014/main" id="{EBA526C8-BC76-4530-A6E3-F618D2505DC8}"/>
              </a:ext>
            </a:extLst>
          </p:cNvPr>
          <p:cNvSpPr/>
          <p:nvPr/>
        </p:nvSpPr>
        <p:spPr>
          <a:xfrm rot="16200000" flipV="1">
            <a:off x="3449187" y="4983724"/>
            <a:ext cx="801588" cy="513410"/>
          </a:xfrm>
          <a:prstGeom prst="bentArrow">
            <a:avLst>
              <a:gd name="adj1" fmla="val 25000"/>
              <a:gd name="adj2" fmla="val 29635"/>
              <a:gd name="adj3" fmla="val 35050"/>
              <a:gd name="adj4" fmla="val 4375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6" name="Trapezoid 135">
            <a:extLst>
              <a:ext uri="{FF2B5EF4-FFF2-40B4-BE49-F238E27FC236}">
                <a16:creationId xmlns:a16="http://schemas.microsoft.com/office/drawing/2014/main" id="{DA6FB20C-45D2-4CA4-9B6F-EE2DF221A2FB}"/>
              </a:ext>
            </a:extLst>
          </p:cNvPr>
          <p:cNvSpPr/>
          <p:nvPr/>
        </p:nvSpPr>
        <p:spPr>
          <a:xfrm rot="10800000">
            <a:off x="2071453" y="4759204"/>
            <a:ext cx="1236830" cy="882019"/>
          </a:xfrm>
          <a:prstGeom prst="trapezoid">
            <a:avLst>
              <a:gd name="adj" fmla="val 59756"/>
            </a:avLst>
          </a:prstGeom>
          <a:gradFill>
            <a:gsLst>
              <a:gs pos="36000">
                <a:srgbClr val="0070C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Trapezoid 137">
            <a:extLst>
              <a:ext uri="{FF2B5EF4-FFF2-40B4-BE49-F238E27FC236}">
                <a16:creationId xmlns:a16="http://schemas.microsoft.com/office/drawing/2014/main" id="{C08816BD-9EC6-4369-92E6-CFC1F949F64B}"/>
              </a:ext>
            </a:extLst>
          </p:cNvPr>
          <p:cNvSpPr/>
          <p:nvPr/>
        </p:nvSpPr>
        <p:spPr>
          <a:xfrm>
            <a:off x="2071453" y="3823485"/>
            <a:ext cx="1236830" cy="882019"/>
          </a:xfrm>
          <a:prstGeom prst="trapezoid">
            <a:avLst>
              <a:gd name="adj" fmla="val 59756"/>
            </a:avLst>
          </a:prstGeom>
          <a:gradFill flip="none" rotWithShape="1">
            <a:gsLst>
              <a:gs pos="40000">
                <a:schemeClr val="accent4"/>
              </a:gs>
              <a:gs pos="100000">
                <a:srgbClr val="FF0000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Pfeil: gestreift nach rechts 139">
            <a:extLst>
              <a:ext uri="{FF2B5EF4-FFF2-40B4-BE49-F238E27FC236}">
                <a16:creationId xmlns:a16="http://schemas.microsoft.com/office/drawing/2014/main" id="{A17745DF-8F0A-4927-BD58-CB2FBB215D5B}"/>
              </a:ext>
            </a:extLst>
          </p:cNvPr>
          <p:cNvSpPr/>
          <p:nvPr/>
        </p:nvSpPr>
        <p:spPr>
          <a:xfrm rot="3101481">
            <a:off x="1904702" y="3849819"/>
            <a:ext cx="512389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Pfeil: gestreift nach rechts 141">
            <a:extLst>
              <a:ext uri="{FF2B5EF4-FFF2-40B4-BE49-F238E27FC236}">
                <a16:creationId xmlns:a16="http://schemas.microsoft.com/office/drawing/2014/main" id="{DE608DF7-F80B-4937-928B-3FFBEA21B86A}"/>
              </a:ext>
            </a:extLst>
          </p:cNvPr>
          <p:cNvSpPr/>
          <p:nvPr/>
        </p:nvSpPr>
        <p:spPr>
          <a:xfrm rot="18822654">
            <a:off x="1882257" y="5222982"/>
            <a:ext cx="512389" cy="338640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Pfeil: gestreift nach rechts 143">
            <a:extLst>
              <a:ext uri="{FF2B5EF4-FFF2-40B4-BE49-F238E27FC236}">
                <a16:creationId xmlns:a16="http://schemas.microsoft.com/office/drawing/2014/main" id="{38C0D7E7-2283-4E7D-AA86-AECF5970C2A8}"/>
              </a:ext>
            </a:extLst>
          </p:cNvPr>
          <p:cNvSpPr/>
          <p:nvPr/>
        </p:nvSpPr>
        <p:spPr>
          <a:xfrm rot="18782803">
            <a:off x="2963172" y="3802350"/>
            <a:ext cx="615811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Pfeil: gestreift nach rechts 149">
            <a:extLst>
              <a:ext uri="{FF2B5EF4-FFF2-40B4-BE49-F238E27FC236}">
                <a16:creationId xmlns:a16="http://schemas.microsoft.com/office/drawing/2014/main" id="{3872AE19-C4C9-40AE-855D-7733F40747E3}"/>
              </a:ext>
            </a:extLst>
          </p:cNvPr>
          <p:cNvSpPr/>
          <p:nvPr/>
        </p:nvSpPr>
        <p:spPr>
          <a:xfrm rot="16200000">
            <a:off x="3109929" y="3131136"/>
            <a:ext cx="681187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Zuluft</a:t>
            </a:r>
          </a:p>
        </p:txBody>
      </p:sp>
      <p:sp>
        <p:nvSpPr>
          <p:cNvPr id="152" name="Pfeil: gestreift nach rechts 151">
            <a:extLst>
              <a:ext uri="{FF2B5EF4-FFF2-40B4-BE49-F238E27FC236}">
                <a16:creationId xmlns:a16="http://schemas.microsoft.com/office/drawing/2014/main" id="{2D8CABAB-C52B-4704-A6C7-FB2C50CE5740}"/>
              </a:ext>
            </a:extLst>
          </p:cNvPr>
          <p:cNvSpPr/>
          <p:nvPr/>
        </p:nvSpPr>
        <p:spPr>
          <a:xfrm rot="5400000">
            <a:off x="1676692" y="3137091"/>
            <a:ext cx="693093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Abluft</a:t>
            </a:r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DAF9F9B3-3799-4220-81B1-9990E6271308}"/>
              </a:ext>
            </a:extLst>
          </p:cNvPr>
          <p:cNvSpPr/>
          <p:nvPr/>
        </p:nvSpPr>
        <p:spPr>
          <a:xfrm>
            <a:off x="4369214" y="6321050"/>
            <a:ext cx="2056601" cy="1335146"/>
          </a:xfrm>
          <a:custGeom>
            <a:avLst/>
            <a:gdLst>
              <a:gd name="connsiteX0" fmla="*/ 299786 w 2056601"/>
              <a:gd name="connsiteY0" fmla="*/ 0 h 1335146"/>
              <a:gd name="connsiteX1" fmla="*/ 118811 w 2056601"/>
              <a:gd name="connsiteY1" fmla="*/ 1181100 h 1335146"/>
              <a:gd name="connsiteX2" fmla="*/ 1871411 w 2056601"/>
              <a:gd name="connsiteY2" fmla="*/ 1295400 h 1335146"/>
              <a:gd name="connsiteX3" fmla="*/ 2004761 w 2056601"/>
              <a:gd name="connsiteY3" fmla="*/ 942975 h 13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601" h="1335146">
                <a:moveTo>
                  <a:pt x="299786" y="0"/>
                </a:moveTo>
                <a:cubicBezTo>
                  <a:pt x="78329" y="482600"/>
                  <a:pt x="-143127" y="965200"/>
                  <a:pt x="118811" y="1181100"/>
                </a:cubicBezTo>
                <a:cubicBezTo>
                  <a:pt x="380749" y="1397000"/>
                  <a:pt x="1557086" y="1335087"/>
                  <a:pt x="1871411" y="1295400"/>
                </a:cubicBezTo>
                <a:cubicBezTo>
                  <a:pt x="2185736" y="1255713"/>
                  <a:pt x="2004761" y="942975"/>
                  <a:pt x="2004761" y="942975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5E161920-3AF6-4454-9B4F-BD836C0294AB}"/>
              </a:ext>
            </a:extLst>
          </p:cNvPr>
          <p:cNvSpPr txBox="1"/>
          <p:nvPr/>
        </p:nvSpPr>
        <p:spPr>
          <a:xfrm rot="16200000">
            <a:off x="4141042" y="4214188"/>
            <a:ext cx="865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Verdampfer Luft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D5BB065D-A87E-4CCD-9A22-01C3F567BD59}"/>
              </a:ext>
            </a:extLst>
          </p:cNvPr>
          <p:cNvSpPr txBox="1"/>
          <p:nvPr/>
        </p:nvSpPr>
        <p:spPr>
          <a:xfrm>
            <a:off x="6394658" y="5367212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Kondensator</a:t>
            </a:r>
          </a:p>
          <a:p>
            <a:pPr algn="ctr"/>
            <a:r>
              <a:rPr lang="de-CH" sz="1000" dirty="0"/>
              <a:t>Wasser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EC2D4588-3459-4B4B-B42F-40FF2DE72B82}"/>
              </a:ext>
            </a:extLst>
          </p:cNvPr>
          <p:cNvSpPr txBox="1"/>
          <p:nvPr/>
        </p:nvSpPr>
        <p:spPr>
          <a:xfrm>
            <a:off x="5910396" y="6701017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9B1CE1-8B0C-4D7F-8578-143014EA9120}"/>
              </a:ext>
            </a:extLst>
          </p:cNvPr>
          <p:cNvSpPr txBox="1"/>
          <p:nvPr/>
        </p:nvSpPr>
        <p:spPr>
          <a:xfrm>
            <a:off x="6881944" y="7264209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Filtertrockner</a:t>
            </a:r>
          </a:p>
          <a:p>
            <a:pPr algn="ctr"/>
            <a:r>
              <a:rPr lang="de-CH" sz="1000" dirty="0"/>
              <a:t>Schauglas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9A3F7F4-A5B4-44F0-AFA1-450BEE85CA06}"/>
              </a:ext>
            </a:extLst>
          </p:cNvPr>
          <p:cNvSpPr txBox="1"/>
          <p:nvPr/>
        </p:nvSpPr>
        <p:spPr>
          <a:xfrm>
            <a:off x="2150897" y="4346774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Wärmetauscher</a:t>
            </a:r>
          </a:p>
          <a:p>
            <a:pPr algn="ctr"/>
            <a:r>
              <a:rPr lang="de-CH" sz="1000" dirty="0"/>
              <a:t>Luft-Luft</a:t>
            </a:r>
          </a:p>
        </p:txBody>
      </p:sp>
      <p:sp>
        <p:nvSpPr>
          <p:cNvPr id="165" name="Pfeil: gestreift nach rechts 164">
            <a:extLst>
              <a:ext uri="{FF2B5EF4-FFF2-40B4-BE49-F238E27FC236}">
                <a16:creationId xmlns:a16="http://schemas.microsoft.com/office/drawing/2014/main" id="{E1B7A3A8-D8DE-47AB-9ACB-F44C06B590A7}"/>
              </a:ext>
            </a:extLst>
          </p:cNvPr>
          <p:cNvSpPr/>
          <p:nvPr/>
        </p:nvSpPr>
        <p:spPr>
          <a:xfrm rot="16200000">
            <a:off x="1467228" y="6041140"/>
            <a:ext cx="992430" cy="327321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Aussenluft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1F5EEFEB-4FA4-4702-82F1-3754C26010D4}"/>
              </a:ext>
            </a:extLst>
          </p:cNvPr>
          <p:cNvSpPr txBox="1"/>
          <p:nvPr/>
        </p:nvSpPr>
        <p:spPr>
          <a:xfrm>
            <a:off x="4362419" y="5911563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 Fühler</a:t>
            </a:r>
          </a:p>
        </p:txBody>
      </p:sp>
      <p:pic>
        <p:nvPicPr>
          <p:cNvPr id="168" name="Grafik 167">
            <a:extLst>
              <a:ext uri="{FF2B5EF4-FFF2-40B4-BE49-F238E27FC236}">
                <a16:creationId xmlns:a16="http://schemas.microsoft.com/office/drawing/2014/main" id="{C2D3691E-4647-4C3C-8217-6E6C5A698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sp>
        <p:nvSpPr>
          <p:cNvPr id="169" name="Titel 1">
            <a:extLst>
              <a:ext uri="{FF2B5EF4-FFF2-40B4-BE49-F238E27FC236}">
                <a16:creationId xmlns:a16="http://schemas.microsoft.com/office/drawing/2014/main" id="{161B18AB-F758-49F4-AB0F-0125875AAECB}"/>
              </a:ext>
            </a:extLst>
          </p:cNvPr>
          <p:cNvSpPr txBox="1">
            <a:spLocks/>
          </p:cNvSpPr>
          <p:nvPr/>
        </p:nvSpPr>
        <p:spPr>
          <a:xfrm>
            <a:off x="556369" y="391809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Ist-Situation</a:t>
            </a:r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1FF06C78-7E6F-4064-B20E-CBD2F76E00D6}"/>
              </a:ext>
            </a:extLst>
          </p:cNvPr>
          <p:cNvSpPr txBox="1"/>
          <p:nvPr/>
        </p:nvSpPr>
        <p:spPr>
          <a:xfrm>
            <a:off x="10514375" y="504690"/>
            <a:ext cx="166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Thermos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457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5B5C801-7D03-443C-9287-7CF152417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31" y="625821"/>
            <a:ext cx="9351503" cy="8349557"/>
          </a:xfrm>
        </p:spPr>
      </p:pic>
    </p:spTree>
    <p:extLst>
      <p:ext uri="{BB962C8B-B14F-4D97-AF65-F5344CB8AC3E}">
        <p14:creationId xmlns:p14="http://schemas.microsoft.com/office/powerpoint/2010/main" val="134366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342DD6E-A820-47B7-B553-0855CBE5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214437"/>
            <a:ext cx="11020425" cy="71723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FFA080D-8C9A-41D4-A926-3839B3BE4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828251F-25A1-4C34-95D6-06320B9BBC76}"/>
              </a:ext>
            </a:extLst>
          </p:cNvPr>
          <p:cNvSpPr txBox="1">
            <a:spLocks/>
          </p:cNvSpPr>
          <p:nvPr/>
        </p:nvSpPr>
        <p:spPr>
          <a:xfrm>
            <a:off x="556369" y="391809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Ist-Situation Thermos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8F5F3EA-EF43-48AC-967C-44821B9F3755}"/>
              </a:ext>
            </a:extLst>
          </p:cNvPr>
          <p:cNvSpPr txBox="1"/>
          <p:nvPr/>
        </p:nvSpPr>
        <p:spPr>
          <a:xfrm>
            <a:off x="10514375" y="504690"/>
            <a:ext cx="166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Thermos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830682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5D5B744-A725-4C2E-9DA6-C54625296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271587"/>
            <a:ext cx="11210925" cy="70580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CE82ECB-5978-46F9-B3B1-A5868F7F4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0A0B567F-19F7-446F-9445-378AD235268C}"/>
              </a:ext>
            </a:extLst>
          </p:cNvPr>
          <p:cNvSpPr txBox="1">
            <a:spLocks/>
          </p:cNvSpPr>
          <p:nvPr/>
        </p:nvSpPr>
        <p:spPr>
          <a:xfrm>
            <a:off x="556369" y="391809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Ist-Situation Thermos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55F6E9-C35A-4F73-A17B-F23818842AB7}"/>
              </a:ext>
            </a:extLst>
          </p:cNvPr>
          <p:cNvSpPr txBox="1"/>
          <p:nvPr/>
        </p:nvSpPr>
        <p:spPr>
          <a:xfrm>
            <a:off x="10514375" y="504690"/>
            <a:ext cx="166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Thermos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200719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B80B2E9-E17D-4C8E-9376-9AB6B3DD5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49" y="1134532"/>
            <a:ext cx="10242551" cy="682836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ED1EA0B3-5BEB-490A-8840-872F73AFB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3CE89FC7-A1BC-42C9-9B82-87DF4E0DEC0F}"/>
              </a:ext>
            </a:extLst>
          </p:cNvPr>
          <p:cNvSpPr txBox="1">
            <a:spLocks/>
          </p:cNvSpPr>
          <p:nvPr/>
        </p:nvSpPr>
        <p:spPr>
          <a:xfrm>
            <a:off x="556369" y="391809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Ist-Situation Thermos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3CFAB3-4721-4F10-A04F-EEF5E737F3A7}"/>
              </a:ext>
            </a:extLst>
          </p:cNvPr>
          <p:cNvSpPr txBox="1"/>
          <p:nvPr/>
        </p:nvSpPr>
        <p:spPr>
          <a:xfrm>
            <a:off x="10514375" y="504690"/>
            <a:ext cx="166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Thermos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129501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12C7659-EF11-41D5-AE0C-1142B7B54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803400"/>
            <a:ext cx="9588499" cy="639233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5E4250E-D559-49E7-A518-4B5A3B487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E9A65E0C-4450-4D7C-8349-F56B30E75B66}"/>
              </a:ext>
            </a:extLst>
          </p:cNvPr>
          <p:cNvSpPr txBox="1">
            <a:spLocks/>
          </p:cNvSpPr>
          <p:nvPr/>
        </p:nvSpPr>
        <p:spPr>
          <a:xfrm>
            <a:off x="556369" y="391809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Ist-Situation Thermos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7D1329D-9430-4DAA-801E-9B15B4999699}"/>
              </a:ext>
            </a:extLst>
          </p:cNvPr>
          <p:cNvSpPr txBox="1"/>
          <p:nvPr/>
        </p:nvSpPr>
        <p:spPr>
          <a:xfrm>
            <a:off x="10514375" y="504690"/>
            <a:ext cx="166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Thermos</a:t>
            </a:r>
            <a:endParaRPr lang="de-CH" sz="1800" dirty="0"/>
          </a:p>
        </p:txBody>
      </p:sp>
    </p:spTree>
    <p:extLst>
      <p:ext uri="{BB962C8B-B14F-4D97-AF65-F5344CB8AC3E}">
        <p14:creationId xmlns:p14="http://schemas.microsoft.com/office/powerpoint/2010/main" val="304086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>
            <a:extLst>
              <a:ext uri="{FF2B5EF4-FFF2-40B4-BE49-F238E27FC236}">
                <a16:creationId xmlns:a16="http://schemas.microsoft.com/office/drawing/2014/main" id="{AA846865-A53B-42FC-BF07-C8CCE895C0AF}"/>
              </a:ext>
            </a:extLst>
          </p:cNvPr>
          <p:cNvSpPr/>
          <p:nvPr/>
        </p:nvSpPr>
        <p:spPr>
          <a:xfrm>
            <a:off x="1853276" y="3706656"/>
            <a:ext cx="2543283" cy="195434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932AECD8-20B1-4B43-A3A8-030C31502095}"/>
              </a:ext>
            </a:extLst>
          </p:cNvPr>
          <p:cNvSpPr/>
          <p:nvPr/>
        </p:nvSpPr>
        <p:spPr>
          <a:xfrm rot="16200000">
            <a:off x="10128407" y="6948100"/>
            <a:ext cx="183262" cy="27106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CD3B121-D59A-4A64-BB95-6B0B72424DEC}"/>
              </a:ext>
            </a:extLst>
          </p:cNvPr>
          <p:cNvSpPr/>
          <p:nvPr/>
        </p:nvSpPr>
        <p:spPr>
          <a:xfrm>
            <a:off x="7170896" y="5959276"/>
            <a:ext cx="647700" cy="6223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412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Komp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5DDCC4-EE1B-48E6-A3B6-07A8EC04E878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>
            <a:off x="7265749" y="6050410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B0426-3988-458A-9861-C143A8223F0B}"/>
              </a:ext>
            </a:extLst>
          </p:cNvPr>
          <p:cNvCxnSpPr>
            <a:cxnSpLocks/>
            <a:stCxn id="27" idx="3"/>
            <a:endCxn id="27" idx="5"/>
          </p:cNvCxnSpPr>
          <p:nvPr/>
        </p:nvCxnSpPr>
        <p:spPr>
          <a:xfrm>
            <a:off x="7265749" y="6490442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3D3D81E-D885-45FF-AC94-04B3D586E92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818596" y="6270426"/>
            <a:ext cx="711850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A45987E7-BE01-4D97-A5CC-2BE4AC63A29E}"/>
              </a:ext>
            </a:extLst>
          </p:cNvPr>
          <p:cNvSpPr/>
          <p:nvPr/>
        </p:nvSpPr>
        <p:spPr>
          <a:xfrm rot="5400000">
            <a:off x="7791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37D8622-B882-4D96-A400-608C726BBC76}"/>
              </a:ext>
            </a:extLst>
          </p:cNvPr>
          <p:cNvSpPr/>
          <p:nvPr/>
        </p:nvSpPr>
        <p:spPr>
          <a:xfrm rot="16200000">
            <a:off x="8045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7DB4539-3159-40E9-9C4E-54C680470024}"/>
              </a:ext>
            </a:extLst>
          </p:cNvPr>
          <p:cNvCxnSpPr>
            <a:cxnSpLocks/>
          </p:cNvCxnSpPr>
          <p:nvPr/>
        </p:nvCxnSpPr>
        <p:spPr>
          <a:xfrm>
            <a:off x="4835256" y="7082542"/>
            <a:ext cx="3025000" cy="499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ylinder 65">
            <a:extLst>
              <a:ext uri="{FF2B5EF4-FFF2-40B4-BE49-F238E27FC236}">
                <a16:creationId xmlns:a16="http://schemas.microsoft.com/office/drawing/2014/main" id="{75D5D261-4E86-4F37-9667-ECC54FE10A68}"/>
              </a:ext>
            </a:extLst>
          </p:cNvPr>
          <p:cNvSpPr/>
          <p:nvPr/>
        </p:nvSpPr>
        <p:spPr>
          <a:xfrm rot="16200000">
            <a:off x="10430200" y="6962988"/>
            <a:ext cx="135337" cy="2412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1F10AF4-8296-41B6-8A63-47BFDD6E625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8362524" y="7087915"/>
            <a:ext cx="2788787" cy="13159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F8D3B2-41B0-4942-935C-3AEB4FF4465F}"/>
              </a:ext>
            </a:extLst>
          </p:cNvPr>
          <p:cNvSpPr/>
          <p:nvPr/>
        </p:nvSpPr>
        <p:spPr>
          <a:xfrm rot="10800000">
            <a:off x="10442914" y="7036007"/>
            <a:ext cx="97632" cy="952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4B8A1876-1A2F-4D5E-BD10-8AC0A73BB887}"/>
              </a:ext>
            </a:extLst>
          </p:cNvPr>
          <p:cNvSpPr/>
          <p:nvPr/>
        </p:nvSpPr>
        <p:spPr>
          <a:xfrm rot="10800000">
            <a:off x="8033119" y="7087912"/>
            <a:ext cx="142875" cy="118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02958E42-5B07-44CA-9691-3F47F5394958}"/>
              </a:ext>
            </a:extLst>
          </p:cNvPr>
          <p:cNvCxnSpPr>
            <a:cxnSpLocks/>
          </p:cNvCxnSpPr>
          <p:nvPr/>
        </p:nvCxnSpPr>
        <p:spPr>
          <a:xfrm flipH="1">
            <a:off x="5651526" y="4156478"/>
            <a:ext cx="23382" cy="2099431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162D7A6-D117-4DE5-B7F5-ABA88038B9F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675586" y="6270426"/>
            <a:ext cx="1495310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Zylinder 95">
            <a:extLst>
              <a:ext uri="{FF2B5EF4-FFF2-40B4-BE49-F238E27FC236}">
                <a16:creationId xmlns:a16="http://schemas.microsoft.com/office/drawing/2014/main" id="{8E34DDD7-7027-4D31-8C7D-F08B7F0FA525}"/>
              </a:ext>
            </a:extLst>
          </p:cNvPr>
          <p:cNvSpPr/>
          <p:nvPr/>
        </p:nvSpPr>
        <p:spPr>
          <a:xfrm rot="5400000">
            <a:off x="6332872" y="6088491"/>
            <a:ext cx="95245" cy="26605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Pfeil: gestreift nach rechts 129">
            <a:extLst>
              <a:ext uri="{FF2B5EF4-FFF2-40B4-BE49-F238E27FC236}">
                <a16:creationId xmlns:a16="http://schemas.microsoft.com/office/drawing/2014/main" id="{A2CF1D83-240F-4ABE-8A6C-BE4965E0A475}"/>
              </a:ext>
            </a:extLst>
          </p:cNvPr>
          <p:cNvSpPr/>
          <p:nvPr/>
        </p:nvSpPr>
        <p:spPr>
          <a:xfrm rot="16200000">
            <a:off x="3513717" y="3333223"/>
            <a:ext cx="954611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Fortluft</a:t>
            </a:r>
          </a:p>
        </p:txBody>
      </p:sp>
      <p:sp>
        <p:nvSpPr>
          <p:cNvPr id="132" name="Pfeil: gestreift nach rechts 131">
            <a:extLst>
              <a:ext uri="{FF2B5EF4-FFF2-40B4-BE49-F238E27FC236}">
                <a16:creationId xmlns:a16="http://schemas.microsoft.com/office/drawing/2014/main" id="{31C06A91-9C5D-46C2-8CB2-7870FE6B2B15}"/>
              </a:ext>
            </a:extLst>
          </p:cNvPr>
          <p:cNvSpPr/>
          <p:nvPr/>
        </p:nvSpPr>
        <p:spPr>
          <a:xfrm rot="2035658">
            <a:off x="3025274" y="5261272"/>
            <a:ext cx="594923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Pfeil: gebogen 132">
            <a:extLst>
              <a:ext uri="{FF2B5EF4-FFF2-40B4-BE49-F238E27FC236}">
                <a16:creationId xmlns:a16="http://schemas.microsoft.com/office/drawing/2014/main" id="{EBA526C8-BC76-4530-A6E3-F618D2505DC8}"/>
              </a:ext>
            </a:extLst>
          </p:cNvPr>
          <p:cNvSpPr/>
          <p:nvPr/>
        </p:nvSpPr>
        <p:spPr>
          <a:xfrm rot="16200000" flipV="1">
            <a:off x="3464488" y="4983724"/>
            <a:ext cx="801588" cy="513410"/>
          </a:xfrm>
          <a:prstGeom prst="bentArrow">
            <a:avLst>
              <a:gd name="adj1" fmla="val 25000"/>
              <a:gd name="adj2" fmla="val 29635"/>
              <a:gd name="adj3" fmla="val 35050"/>
              <a:gd name="adj4" fmla="val 4375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6" name="Trapezoid 135">
            <a:extLst>
              <a:ext uri="{FF2B5EF4-FFF2-40B4-BE49-F238E27FC236}">
                <a16:creationId xmlns:a16="http://schemas.microsoft.com/office/drawing/2014/main" id="{DA6FB20C-45D2-4CA4-9B6F-EE2DF221A2FB}"/>
              </a:ext>
            </a:extLst>
          </p:cNvPr>
          <p:cNvSpPr/>
          <p:nvPr/>
        </p:nvSpPr>
        <p:spPr>
          <a:xfrm rot="10800000">
            <a:off x="2086754" y="4759204"/>
            <a:ext cx="1236830" cy="882019"/>
          </a:xfrm>
          <a:prstGeom prst="trapezoid">
            <a:avLst>
              <a:gd name="adj" fmla="val 59756"/>
            </a:avLst>
          </a:prstGeom>
          <a:gradFill>
            <a:gsLst>
              <a:gs pos="36000">
                <a:srgbClr val="0070C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Trapezoid 137">
            <a:extLst>
              <a:ext uri="{FF2B5EF4-FFF2-40B4-BE49-F238E27FC236}">
                <a16:creationId xmlns:a16="http://schemas.microsoft.com/office/drawing/2014/main" id="{C08816BD-9EC6-4369-92E6-CFC1F949F64B}"/>
              </a:ext>
            </a:extLst>
          </p:cNvPr>
          <p:cNvSpPr/>
          <p:nvPr/>
        </p:nvSpPr>
        <p:spPr>
          <a:xfrm>
            <a:off x="2086754" y="3823485"/>
            <a:ext cx="1236830" cy="882019"/>
          </a:xfrm>
          <a:prstGeom prst="trapezoid">
            <a:avLst>
              <a:gd name="adj" fmla="val 59756"/>
            </a:avLst>
          </a:prstGeom>
          <a:gradFill flip="none" rotWithShape="1">
            <a:gsLst>
              <a:gs pos="40000">
                <a:schemeClr val="accent4"/>
              </a:gs>
              <a:gs pos="100000">
                <a:srgbClr val="FF0000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Pfeil: gestreift nach rechts 139">
            <a:extLst>
              <a:ext uri="{FF2B5EF4-FFF2-40B4-BE49-F238E27FC236}">
                <a16:creationId xmlns:a16="http://schemas.microsoft.com/office/drawing/2014/main" id="{A17745DF-8F0A-4927-BD58-CB2FBB215D5B}"/>
              </a:ext>
            </a:extLst>
          </p:cNvPr>
          <p:cNvSpPr/>
          <p:nvPr/>
        </p:nvSpPr>
        <p:spPr>
          <a:xfrm rot="3101481">
            <a:off x="1920003" y="3849819"/>
            <a:ext cx="512389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Pfeil: gestreift nach rechts 141">
            <a:extLst>
              <a:ext uri="{FF2B5EF4-FFF2-40B4-BE49-F238E27FC236}">
                <a16:creationId xmlns:a16="http://schemas.microsoft.com/office/drawing/2014/main" id="{DE608DF7-F80B-4937-928B-3FFBEA21B86A}"/>
              </a:ext>
            </a:extLst>
          </p:cNvPr>
          <p:cNvSpPr/>
          <p:nvPr/>
        </p:nvSpPr>
        <p:spPr>
          <a:xfrm rot="18822654">
            <a:off x="1897558" y="5222982"/>
            <a:ext cx="512389" cy="338640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Pfeil: gestreift nach rechts 143">
            <a:extLst>
              <a:ext uri="{FF2B5EF4-FFF2-40B4-BE49-F238E27FC236}">
                <a16:creationId xmlns:a16="http://schemas.microsoft.com/office/drawing/2014/main" id="{38C0D7E7-2283-4E7D-AA86-AECF5970C2A8}"/>
              </a:ext>
            </a:extLst>
          </p:cNvPr>
          <p:cNvSpPr/>
          <p:nvPr/>
        </p:nvSpPr>
        <p:spPr>
          <a:xfrm rot="18782803">
            <a:off x="2978473" y="3802350"/>
            <a:ext cx="615811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Pfeil: gestreift nach rechts 149">
            <a:extLst>
              <a:ext uri="{FF2B5EF4-FFF2-40B4-BE49-F238E27FC236}">
                <a16:creationId xmlns:a16="http://schemas.microsoft.com/office/drawing/2014/main" id="{3872AE19-C4C9-40AE-855D-7733F40747E3}"/>
              </a:ext>
            </a:extLst>
          </p:cNvPr>
          <p:cNvSpPr/>
          <p:nvPr/>
        </p:nvSpPr>
        <p:spPr>
          <a:xfrm rot="16200000">
            <a:off x="3125230" y="3131136"/>
            <a:ext cx="681187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Zuluft</a:t>
            </a:r>
          </a:p>
        </p:txBody>
      </p:sp>
      <p:sp>
        <p:nvSpPr>
          <p:cNvPr id="152" name="Pfeil: gestreift nach rechts 151">
            <a:extLst>
              <a:ext uri="{FF2B5EF4-FFF2-40B4-BE49-F238E27FC236}">
                <a16:creationId xmlns:a16="http://schemas.microsoft.com/office/drawing/2014/main" id="{2D8CABAB-C52B-4704-A6C7-FB2C50CE5740}"/>
              </a:ext>
            </a:extLst>
          </p:cNvPr>
          <p:cNvSpPr/>
          <p:nvPr/>
        </p:nvSpPr>
        <p:spPr>
          <a:xfrm rot="5400000">
            <a:off x="1691993" y="3137091"/>
            <a:ext cx="693093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Abluft</a:t>
            </a:r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DAF9F9B3-3799-4220-81B1-9990E6271308}"/>
              </a:ext>
            </a:extLst>
          </p:cNvPr>
          <p:cNvSpPr/>
          <p:nvPr/>
        </p:nvSpPr>
        <p:spPr>
          <a:xfrm>
            <a:off x="6105497" y="6240006"/>
            <a:ext cx="2056601" cy="1335146"/>
          </a:xfrm>
          <a:custGeom>
            <a:avLst/>
            <a:gdLst>
              <a:gd name="connsiteX0" fmla="*/ 299786 w 2056601"/>
              <a:gd name="connsiteY0" fmla="*/ 0 h 1335146"/>
              <a:gd name="connsiteX1" fmla="*/ 118811 w 2056601"/>
              <a:gd name="connsiteY1" fmla="*/ 1181100 h 1335146"/>
              <a:gd name="connsiteX2" fmla="*/ 1871411 w 2056601"/>
              <a:gd name="connsiteY2" fmla="*/ 1295400 h 1335146"/>
              <a:gd name="connsiteX3" fmla="*/ 2004761 w 2056601"/>
              <a:gd name="connsiteY3" fmla="*/ 942975 h 13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601" h="1335146">
                <a:moveTo>
                  <a:pt x="299786" y="0"/>
                </a:moveTo>
                <a:cubicBezTo>
                  <a:pt x="78329" y="482600"/>
                  <a:pt x="-143127" y="965200"/>
                  <a:pt x="118811" y="1181100"/>
                </a:cubicBezTo>
                <a:cubicBezTo>
                  <a:pt x="380749" y="1397000"/>
                  <a:pt x="1557086" y="1335087"/>
                  <a:pt x="1871411" y="1295400"/>
                </a:cubicBezTo>
                <a:cubicBezTo>
                  <a:pt x="2185736" y="1255713"/>
                  <a:pt x="2004761" y="942975"/>
                  <a:pt x="2004761" y="942975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EC2D4588-3459-4B4B-B42F-40FF2DE72B82}"/>
              </a:ext>
            </a:extLst>
          </p:cNvPr>
          <p:cNvSpPr txBox="1"/>
          <p:nvPr/>
        </p:nvSpPr>
        <p:spPr>
          <a:xfrm>
            <a:off x="7664912" y="6621113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9B1CE1-8B0C-4D7F-8578-143014EA9120}"/>
              </a:ext>
            </a:extLst>
          </p:cNvPr>
          <p:cNvSpPr txBox="1"/>
          <p:nvPr/>
        </p:nvSpPr>
        <p:spPr>
          <a:xfrm>
            <a:off x="9919346" y="7175042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Filtertrockner</a:t>
            </a:r>
          </a:p>
          <a:p>
            <a:pPr algn="ctr"/>
            <a:r>
              <a:rPr lang="de-CH" sz="1000" dirty="0"/>
              <a:t>Schauglas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9A3F7F4-A5B4-44F0-AFA1-450BEE85CA06}"/>
              </a:ext>
            </a:extLst>
          </p:cNvPr>
          <p:cNvSpPr txBox="1"/>
          <p:nvPr/>
        </p:nvSpPr>
        <p:spPr>
          <a:xfrm>
            <a:off x="2166198" y="4346774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Wärmetauscher</a:t>
            </a:r>
          </a:p>
          <a:p>
            <a:pPr algn="ctr"/>
            <a:r>
              <a:rPr lang="de-CH" sz="1000" dirty="0"/>
              <a:t>Luft-Luft</a:t>
            </a:r>
          </a:p>
        </p:txBody>
      </p:sp>
      <p:sp>
        <p:nvSpPr>
          <p:cNvPr id="165" name="Pfeil: gestreift nach rechts 164">
            <a:extLst>
              <a:ext uri="{FF2B5EF4-FFF2-40B4-BE49-F238E27FC236}">
                <a16:creationId xmlns:a16="http://schemas.microsoft.com/office/drawing/2014/main" id="{E1B7A3A8-D8DE-47AB-9ACB-F44C06B590A7}"/>
              </a:ext>
            </a:extLst>
          </p:cNvPr>
          <p:cNvSpPr/>
          <p:nvPr/>
        </p:nvSpPr>
        <p:spPr>
          <a:xfrm rot="16200000">
            <a:off x="1482529" y="6041140"/>
            <a:ext cx="992430" cy="327321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Aussenluft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1F5EEFEB-4FA4-4702-82F1-3754C26010D4}"/>
              </a:ext>
            </a:extLst>
          </p:cNvPr>
          <p:cNvSpPr txBox="1"/>
          <p:nvPr/>
        </p:nvSpPr>
        <p:spPr>
          <a:xfrm>
            <a:off x="6098702" y="5830519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 Fühler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597BBD1-DE8C-44D5-8E1B-651A27B9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128994-9227-4375-BEF7-65C6A4B51B40}"/>
              </a:ext>
            </a:extLst>
          </p:cNvPr>
          <p:cNvCxnSpPr>
            <a:cxnSpLocks/>
          </p:cNvCxnSpPr>
          <p:nvPr/>
        </p:nvCxnSpPr>
        <p:spPr>
          <a:xfrm flipH="1">
            <a:off x="4304358" y="4627084"/>
            <a:ext cx="574949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241BE61-2670-4A81-9D6A-9FFE7C990547}"/>
              </a:ext>
            </a:extLst>
          </p:cNvPr>
          <p:cNvCxnSpPr>
            <a:cxnSpLocks/>
          </p:cNvCxnSpPr>
          <p:nvPr/>
        </p:nvCxnSpPr>
        <p:spPr>
          <a:xfrm flipH="1">
            <a:off x="11886595" y="2613625"/>
            <a:ext cx="8738" cy="515368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F21E1C9-9D76-46A4-B480-4C72A36A5F45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3865282" y="2613625"/>
            <a:ext cx="1692183" cy="394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Bogen 107">
            <a:extLst>
              <a:ext uri="{FF2B5EF4-FFF2-40B4-BE49-F238E27FC236}">
                <a16:creationId xmlns:a16="http://schemas.microsoft.com/office/drawing/2014/main" id="{A406C6BF-B63B-4903-8BA9-C60DBB2E20CD}"/>
              </a:ext>
            </a:extLst>
          </p:cNvPr>
          <p:cNvSpPr/>
          <p:nvPr/>
        </p:nvSpPr>
        <p:spPr>
          <a:xfrm rot="16200000">
            <a:off x="5551038" y="2476962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B9EA7EB0-6E7A-48E4-86AA-A6D03C6A73DD}"/>
              </a:ext>
            </a:extLst>
          </p:cNvPr>
          <p:cNvCxnSpPr>
            <a:cxnSpLocks/>
          </p:cNvCxnSpPr>
          <p:nvPr/>
        </p:nvCxnSpPr>
        <p:spPr>
          <a:xfrm flipH="1" flipV="1">
            <a:off x="5870973" y="2634356"/>
            <a:ext cx="6015622" cy="1240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03F7E15E-525A-4C0B-9FD4-9632BA35D061}"/>
              </a:ext>
            </a:extLst>
          </p:cNvPr>
          <p:cNvCxnSpPr>
            <a:cxnSpLocks/>
          </p:cNvCxnSpPr>
          <p:nvPr/>
        </p:nvCxnSpPr>
        <p:spPr>
          <a:xfrm flipV="1">
            <a:off x="5297066" y="4623965"/>
            <a:ext cx="24259" cy="20043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00F0733-9DB7-4471-894D-7C69D528058F}"/>
              </a:ext>
            </a:extLst>
          </p:cNvPr>
          <p:cNvSpPr/>
          <p:nvPr/>
        </p:nvSpPr>
        <p:spPr>
          <a:xfrm>
            <a:off x="3544750" y="4144677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EFBC7E7-F656-4F71-9DCF-2F8669A6E9D5}"/>
              </a:ext>
            </a:extLst>
          </p:cNvPr>
          <p:cNvSpPr/>
          <p:nvPr/>
        </p:nvSpPr>
        <p:spPr>
          <a:xfrm rot="16200000">
            <a:off x="3701107" y="4026124"/>
            <a:ext cx="441325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Verbotsymbol 40">
            <a:extLst>
              <a:ext uri="{FF2B5EF4-FFF2-40B4-BE49-F238E27FC236}">
                <a16:creationId xmlns:a16="http://schemas.microsoft.com/office/drawing/2014/main" id="{913B6457-3119-4492-B78A-BD853A15D718}"/>
              </a:ext>
            </a:extLst>
          </p:cNvPr>
          <p:cNvSpPr/>
          <p:nvPr/>
        </p:nvSpPr>
        <p:spPr>
          <a:xfrm>
            <a:off x="4680812" y="7288096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6DB787A8-99A7-45B0-8972-DE1F3895962E}"/>
              </a:ext>
            </a:extLst>
          </p:cNvPr>
          <p:cNvCxnSpPr>
            <a:cxnSpLocks/>
          </p:cNvCxnSpPr>
          <p:nvPr/>
        </p:nvCxnSpPr>
        <p:spPr>
          <a:xfrm flipH="1">
            <a:off x="5691367" y="2617250"/>
            <a:ext cx="6701" cy="1259607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CB10B1F-9C9F-409D-B692-AD3BFD220047}"/>
              </a:ext>
            </a:extLst>
          </p:cNvPr>
          <p:cNvCxnSpPr>
            <a:cxnSpLocks/>
          </p:cNvCxnSpPr>
          <p:nvPr/>
        </p:nvCxnSpPr>
        <p:spPr>
          <a:xfrm>
            <a:off x="3864739" y="1973068"/>
            <a:ext cx="1810169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B650C0B-82EA-41FB-927C-AFD635AF5265}"/>
              </a:ext>
            </a:extLst>
          </p:cNvPr>
          <p:cNvCxnSpPr>
            <a:cxnSpLocks/>
          </p:cNvCxnSpPr>
          <p:nvPr/>
        </p:nvCxnSpPr>
        <p:spPr>
          <a:xfrm>
            <a:off x="5674908" y="1973068"/>
            <a:ext cx="0" cy="4250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FB0F94B-DDF1-4822-82F4-7A4C5E95AD74}"/>
              </a:ext>
            </a:extLst>
          </p:cNvPr>
          <p:cNvCxnSpPr>
            <a:cxnSpLocks/>
          </p:cNvCxnSpPr>
          <p:nvPr/>
        </p:nvCxnSpPr>
        <p:spPr>
          <a:xfrm flipV="1">
            <a:off x="8521659" y="4193090"/>
            <a:ext cx="10528" cy="207605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5E9980F-B0B1-489F-85FA-B91F41A79F6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279945" y="4179857"/>
            <a:ext cx="1254360" cy="1323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AF750F85-3A34-4116-9EC3-2E72D6C1CF84}"/>
              </a:ext>
            </a:extLst>
          </p:cNvPr>
          <p:cNvCxnSpPr>
            <a:cxnSpLocks/>
          </p:cNvCxnSpPr>
          <p:nvPr/>
        </p:nvCxnSpPr>
        <p:spPr>
          <a:xfrm flipH="1" flipV="1">
            <a:off x="5297066" y="6608407"/>
            <a:ext cx="5838673" cy="7049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210ECC5-0370-495B-9D43-3B34C6F5DD94}"/>
              </a:ext>
            </a:extLst>
          </p:cNvPr>
          <p:cNvCxnSpPr>
            <a:cxnSpLocks/>
          </p:cNvCxnSpPr>
          <p:nvPr/>
        </p:nvCxnSpPr>
        <p:spPr>
          <a:xfrm flipV="1">
            <a:off x="11135739" y="6664233"/>
            <a:ext cx="0" cy="43684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DB46101-39E9-4D97-8337-CD8B3DACB20F}"/>
              </a:ext>
            </a:extLst>
          </p:cNvPr>
          <p:cNvCxnSpPr>
            <a:cxnSpLocks/>
          </p:cNvCxnSpPr>
          <p:nvPr/>
        </p:nvCxnSpPr>
        <p:spPr>
          <a:xfrm flipV="1">
            <a:off x="4835256" y="7094495"/>
            <a:ext cx="0" cy="66094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08887AC-270B-437E-9FC7-6561D720348F}"/>
              </a:ext>
            </a:extLst>
          </p:cNvPr>
          <p:cNvCxnSpPr>
            <a:cxnSpLocks/>
          </p:cNvCxnSpPr>
          <p:nvPr/>
        </p:nvCxnSpPr>
        <p:spPr>
          <a:xfrm flipH="1" flipV="1">
            <a:off x="4835256" y="7755440"/>
            <a:ext cx="7060888" cy="2373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Bogen 33">
            <a:extLst>
              <a:ext uri="{FF2B5EF4-FFF2-40B4-BE49-F238E27FC236}">
                <a16:creationId xmlns:a16="http://schemas.microsoft.com/office/drawing/2014/main" id="{57D18F11-A02B-47AA-9B8F-EC2EFEBBE810}"/>
              </a:ext>
            </a:extLst>
          </p:cNvPr>
          <p:cNvSpPr/>
          <p:nvPr/>
        </p:nvSpPr>
        <p:spPr>
          <a:xfrm rot="16200000">
            <a:off x="5527878" y="4052485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64E42E98-4D24-42FA-BAFD-DF926CEB49C3}"/>
              </a:ext>
            </a:extLst>
          </p:cNvPr>
          <p:cNvCxnSpPr>
            <a:cxnSpLocks/>
          </p:cNvCxnSpPr>
          <p:nvPr/>
        </p:nvCxnSpPr>
        <p:spPr>
          <a:xfrm flipH="1">
            <a:off x="5815512" y="4193089"/>
            <a:ext cx="2721505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B50A2DF7-CCFB-443A-AC2E-C7A4050AF659}"/>
              </a:ext>
            </a:extLst>
          </p:cNvPr>
          <p:cNvSpPr/>
          <p:nvPr/>
        </p:nvSpPr>
        <p:spPr>
          <a:xfrm>
            <a:off x="9310858" y="3778209"/>
            <a:ext cx="992257" cy="2052310"/>
          </a:xfrm>
          <a:prstGeom prst="rect">
            <a:avLst/>
          </a:prstGeom>
          <a:gradFill>
            <a:gsLst>
              <a:gs pos="0">
                <a:srgbClr val="FF0000">
                  <a:alpha val="84000"/>
                  <a:lumMod val="76000"/>
                  <a:lumOff val="24000"/>
                </a:srgbClr>
              </a:gs>
              <a:gs pos="1000">
                <a:srgbClr val="FF0000">
                  <a:lumMod val="100000"/>
                  <a:alpha val="24000"/>
                </a:srgbClr>
              </a:gs>
              <a:gs pos="33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42C63C7-CFC5-4340-A7B5-CB3FD8AB8E96}"/>
              </a:ext>
            </a:extLst>
          </p:cNvPr>
          <p:cNvCxnSpPr>
            <a:cxnSpLocks/>
          </p:cNvCxnSpPr>
          <p:nvPr/>
        </p:nvCxnSpPr>
        <p:spPr>
          <a:xfrm flipV="1">
            <a:off x="8566825" y="4186473"/>
            <a:ext cx="575625" cy="6615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F0102326-0122-4122-A263-932AA0443F8D}"/>
              </a:ext>
            </a:extLst>
          </p:cNvPr>
          <p:cNvSpPr/>
          <p:nvPr/>
        </p:nvSpPr>
        <p:spPr>
          <a:xfrm>
            <a:off x="9440124" y="4785090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F9997197-3ED7-46E3-A9C5-5339F7C2E69D}"/>
              </a:ext>
            </a:extLst>
          </p:cNvPr>
          <p:cNvSpPr/>
          <p:nvPr/>
        </p:nvSpPr>
        <p:spPr>
          <a:xfrm>
            <a:off x="9471080" y="4827161"/>
            <a:ext cx="711994" cy="419100"/>
          </a:xfrm>
          <a:custGeom>
            <a:avLst/>
            <a:gdLst>
              <a:gd name="connsiteX0" fmla="*/ 2382 w 459582"/>
              <a:gd name="connsiteY0" fmla="*/ 238125 h 238125"/>
              <a:gd name="connsiteX1" fmla="*/ 459582 w 459582"/>
              <a:gd name="connsiteY1" fmla="*/ 192881 h 238125"/>
              <a:gd name="connsiteX2" fmla="*/ 1 w 459582"/>
              <a:gd name="connsiteY2" fmla="*/ 157162 h 238125"/>
              <a:gd name="connsiteX3" fmla="*/ 454819 w 459582"/>
              <a:gd name="connsiteY3" fmla="*/ 121444 h 238125"/>
              <a:gd name="connsiteX4" fmla="*/ 2382 w 459582"/>
              <a:gd name="connsiteY4" fmla="*/ 92869 h 238125"/>
              <a:gd name="connsiteX5" fmla="*/ 457201 w 459582"/>
              <a:gd name="connsiteY5" fmla="*/ 57150 h 238125"/>
              <a:gd name="connsiteX6" fmla="*/ 1 w 459582"/>
              <a:gd name="connsiteY6" fmla="*/ 21431 h 238125"/>
              <a:gd name="connsiteX7" fmla="*/ 454819 w 459582"/>
              <a:gd name="connsiteY7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582" h="238125">
                <a:moveTo>
                  <a:pt x="2382" y="238125"/>
                </a:moveTo>
                <a:cubicBezTo>
                  <a:pt x="231180" y="222250"/>
                  <a:pt x="459979" y="206375"/>
                  <a:pt x="459582" y="192881"/>
                </a:cubicBezTo>
                <a:cubicBezTo>
                  <a:pt x="459185" y="179387"/>
                  <a:pt x="795" y="169068"/>
                  <a:pt x="1" y="157162"/>
                </a:cubicBezTo>
                <a:cubicBezTo>
                  <a:pt x="-793" y="145256"/>
                  <a:pt x="454422" y="132159"/>
                  <a:pt x="454819" y="121444"/>
                </a:cubicBezTo>
                <a:cubicBezTo>
                  <a:pt x="455216" y="110729"/>
                  <a:pt x="1985" y="103585"/>
                  <a:pt x="2382" y="92869"/>
                </a:cubicBezTo>
                <a:cubicBezTo>
                  <a:pt x="2779" y="82153"/>
                  <a:pt x="457598" y="69056"/>
                  <a:pt x="457201" y="57150"/>
                </a:cubicBezTo>
                <a:cubicBezTo>
                  <a:pt x="456804" y="45244"/>
                  <a:pt x="398" y="30956"/>
                  <a:pt x="1" y="21431"/>
                </a:cubicBezTo>
                <a:cubicBezTo>
                  <a:pt x="-396" y="11906"/>
                  <a:pt x="382588" y="1587"/>
                  <a:pt x="454819" y="0"/>
                </a:cubicBezTo>
              </a:path>
            </a:pathLst>
          </a:custGeom>
          <a:ln w="2540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CE51C45D-AAD1-4A78-BA41-D490FEF62A1A}"/>
              </a:ext>
            </a:extLst>
          </p:cNvPr>
          <p:cNvCxnSpPr>
            <a:cxnSpLocks/>
          </p:cNvCxnSpPr>
          <p:nvPr/>
        </p:nvCxnSpPr>
        <p:spPr>
          <a:xfrm flipH="1">
            <a:off x="10183076" y="4827161"/>
            <a:ext cx="952663" cy="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B6A383CC-35AF-4BDA-BF83-6F628038C938}"/>
              </a:ext>
            </a:extLst>
          </p:cNvPr>
          <p:cNvCxnSpPr>
            <a:cxnSpLocks/>
          </p:cNvCxnSpPr>
          <p:nvPr/>
        </p:nvCxnSpPr>
        <p:spPr>
          <a:xfrm flipV="1">
            <a:off x="9128975" y="4218763"/>
            <a:ext cx="13475" cy="1021789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4BF80E65-5CDB-4B94-ACDB-75D37F287E8F}"/>
              </a:ext>
            </a:extLst>
          </p:cNvPr>
          <p:cNvCxnSpPr>
            <a:cxnSpLocks/>
          </p:cNvCxnSpPr>
          <p:nvPr/>
        </p:nvCxnSpPr>
        <p:spPr>
          <a:xfrm flipV="1">
            <a:off x="9128975" y="5240553"/>
            <a:ext cx="342105" cy="570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08F11CB0-43A2-4238-A12D-C585562B7DD8}"/>
              </a:ext>
            </a:extLst>
          </p:cNvPr>
          <p:cNvSpPr txBox="1"/>
          <p:nvPr/>
        </p:nvSpPr>
        <p:spPr>
          <a:xfrm>
            <a:off x="9276220" y="5277850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Kondensator</a:t>
            </a:r>
          </a:p>
          <a:p>
            <a:pPr algn="ctr"/>
            <a:r>
              <a:rPr lang="de-CH" sz="1000" dirty="0"/>
              <a:t>Wasser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DF2BF66-B476-4802-BC30-3DC802D0589D}"/>
              </a:ext>
            </a:extLst>
          </p:cNvPr>
          <p:cNvCxnSpPr>
            <a:cxnSpLocks/>
          </p:cNvCxnSpPr>
          <p:nvPr/>
        </p:nvCxnSpPr>
        <p:spPr>
          <a:xfrm flipV="1">
            <a:off x="11154614" y="4827162"/>
            <a:ext cx="0" cy="183707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Verbotsymbol 70">
            <a:extLst>
              <a:ext uri="{FF2B5EF4-FFF2-40B4-BE49-F238E27FC236}">
                <a16:creationId xmlns:a16="http://schemas.microsoft.com/office/drawing/2014/main" id="{61F4F272-40F1-4769-97FA-29B9209FC5C1}"/>
              </a:ext>
            </a:extLst>
          </p:cNvPr>
          <p:cNvSpPr/>
          <p:nvPr/>
        </p:nvSpPr>
        <p:spPr>
          <a:xfrm>
            <a:off x="4961907" y="4521625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2" name="Titel 1">
            <a:extLst>
              <a:ext uri="{FF2B5EF4-FFF2-40B4-BE49-F238E27FC236}">
                <a16:creationId xmlns:a16="http://schemas.microsoft.com/office/drawing/2014/main" id="{6E192DE6-2FE8-4CFB-A749-FE5935927E20}"/>
              </a:ext>
            </a:extLst>
          </p:cNvPr>
          <p:cNvSpPr txBox="1">
            <a:spLocks/>
          </p:cNvSpPr>
          <p:nvPr/>
        </p:nvSpPr>
        <p:spPr>
          <a:xfrm>
            <a:off x="556369" y="391809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Ist-Situation Erweitert </a:t>
            </a:r>
          </a:p>
        </p:txBody>
      </p:sp>
      <p:sp>
        <p:nvSpPr>
          <p:cNvPr id="74" name="Verbotsymbol 73">
            <a:extLst>
              <a:ext uri="{FF2B5EF4-FFF2-40B4-BE49-F238E27FC236}">
                <a16:creationId xmlns:a16="http://schemas.microsoft.com/office/drawing/2014/main" id="{822E865B-CED4-484B-B175-83BB56EDDE2C}"/>
              </a:ext>
            </a:extLst>
          </p:cNvPr>
          <p:cNvSpPr/>
          <p:nvPr/>
        </p:nvSpPr>
        <p:spPr>
          <a:xfrm>
            <a:off x="8152485" y="4042986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41C10DA8-42E9-4D9D-A638-226D3F9A0366}"/>
              </a:ext>
            </a:extLst>
          </p:cNvPr>
          <p:cNvCxnSpPr>
            <a:cxnSpLocks/>
          </p:cNvCxnSpPr>
          <p:nvPr/>
        </p:nvCxnSpPr>
        <p:spPr>
          <a:xfrm>
            <a:off x="4376496" y="4312264"/>
            <a:ext cx="1327821" cy="12868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DAD7A22F-109B-405B-8BE5-1BF38C363BBA}"/>
              </a:ext>
            </a:extLst>
          </p:cNvPr>
          <p:cNvCxnSpPr>
            <a:cxnSpLocks/>
          </p:cNvCxnSpPr>
          <p:nvPr/>
        </p:nvCxnSpPr>
        <p:spPr>
          <a:xfrm flipH="1">
            <a:off x="4835234" y="4601230"/>
            <a:ext cx="44073" cy="2458577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5BB02E1-107F-4BB8-B187-DAE394914595}"/>
              </a:ext>
            </a:extLst>
          </p:cNvPr>
          <p:cNvCxnSpPr>
            <a:cxnSpLocks/>
          </p:cNvCxnSpPr>
          <p:nvPr/>
        </p:nvCxnSpPr>
        <p:spPr>
          <a:xfrm flipV="1">
            <a:off x="4958265" y="4623965"/>
            <a:ext cx="383352" cy="2028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Rechteck 121">
            <a:extLst>
              <a:ext uri="{FF2B5EF4-FFF2-40B4-BE49-F238E27FC236}">
                <a16:creationId xmlns:a16="http://schemas.microsoft.com/office/drawing/2014/main" id="{BC2B93B5-B6BD-4FBB-BCB0-E40AF19A9B77}"/>
              </a:ext>
            </a:extLst>
          </p:cNvPr>
          <p:cNvSpPr/>
          <p:nvPr/>
        </p:nvSpPr>
        <p:spPr>
          <a:xfrm rot="10800000">
            <a:off x="3071148" y="1893644"/>
            <a:ext cx="759607" cy="925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3" name="Freihandform: Form 122">
            <a:extLst>
              <a:ext uri="{FF2B5EF4-FFF2-40B4-BE49-F238E27FC236}">
                <a16:creationId xmlns:a16="http://schemas.microsoft.com/office/drawing/2014/main" id="{49FDD034-2FE2-495B-A8AA-7E48320B0E10}"/>
              </a:ext>
            </a:extLst>
          </p:cNvPr>
          <p:cNvSpPr/>
          <p:nvPr/>
        </p:nvSpPr>
        <p:spPr>
          <a:xfrm rot="16200000">
            <a:off x="3038324" y="1995005"/>
            <a:ext cx="809049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A92C2B4C-DE72-45C9-BC7D-70DF13833029}"/>
              </a:ext>
            </a:extLst>
          </p:cNvPr>
          <p:cNvSpPr txBox="1"/>
          <p:nvPr/>
        </p:nvSpPr>
        <p:spPr>
          <a:xfrm>
            <a:off x="3349851" y="4638832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Verdampfer</a:t>
            </a:r>
          </a:p>
        </p:txBody>
      </p:sp>
      <p:sp>
        <p:nvSpPr>
          <p:cNvPr id="147" name="Verbotsymbol 146">
            <a:extLst>
              <a:ext uri="{FF2B5EF4-FFF2-40B4-BE49-F238E27FC236}">
                <a16:creationId xmlns:a16="http://schemas.microsoft.com/office/drawing/2014/main" id="{17E0F5EE-1B60-4FA0-8E70-E7473E30A269}"/>
              </a:ext>
            </a:extLst>
          </p:cNvPr>
          <p:cNvSpPr/>
          <p:nvPr/>
        </p:nvSpPr>
        <p:spPr>
          <a:xfrm>
            <a:off x="3223476" y="2118206"/>
            <a:ext cx="484693" cy="441326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4" name="Verbotsymbol 163">
            <a:extLst>
              <a:ext uri="{FF2B5EF4-FFF2-40B4-BE49-F238E27FC236}">
                <a16:creationId xmlns:a16="http://schemas.microsoft.com/office/drawing/2014/main" id="{2FB3B60D-78ED-4CDF-AD53-4888AA51E633}"/>
              </a:ext>
            </a:extLst>
          </p:cNvPr>
          <p:cNvSpPr/>
          <p:nvPr/>
        </p:nvSpPr>
        <p:spPr>
          <a:xfrm>
            <a:off x="5562954" y="3599318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6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>
            <a:extLst>
              <a:ext uri="{FF2B5EF4-FFF2-40B4-BE49-F238E27FC236}">
                <a16:creationId xmlns:a16="http://schemas.microsoft.com/office/drawing/2014/main" id="{AA846865-A53B-42FC-BF07-C8CCE895C0AF}"/>
              </a:ext>
            </a:extLst>
          </p:cNvPr>
          <p:cNvSpPr/>
          <p:nvPr/>
        </p:nvSpPr>
        <p:spPr>
          <a:xfrm>
            <a:off x="1853276" y="3706656"/>
            <a:ext cx="2543283" cy="195434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932AECD8-20B1-4B43-A3A8-030C31502095}"/>
              </a:ext>
            </a:extLst>
          </p:cNvPr>
          <p:cNvSpPr/>
          <p:nvPr/>
        </p:nvSpPr>
        <p:spPr>
          <a:xfrm rot="16200000">
            <a:off x="10128407" y="6948100"/>
            <a:ext cx="183262" cy="27106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CD3B121-D59A-4A64-BB95-6B0B72424DEC}"/>
              </a:ext>
            </a:extLst>
          </p:cNvPr>
          <p:cNvSpPr/>
          <p:nvPr/>
        </p:nvSpPr>
        <p:spPr>
          <a:xfrm>
            <a:off x="7170896" y="5959276"/>
            <a:ext cx="647700" cy="6223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412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Komp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5DDCC4-EE1B-48E6-A3B6-07A8EC04E878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>
            <a:off x="7265749" y="6050410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B0426-3988-458A-9861-C143A8223F0B}"/>
              </a:ext>
            </a:extLst>
          </p:cNvPr>
          <p:cNvCxnSpPr>
            <a:cxnSpLocks/>
            <a:stCxn id="27" idx="3"/>
            <a:endCxn id="27" idx="5"/>
          </p:cNvCxnSpPr>
          <p:nvPr/>
        </p:nvCxnSpPr>
        <p:spPr>
          <a:xfrm>
            <a:off x="7265749" y="6490442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3D3D81E-D885-45FF-AC94-04B3D586E92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818596" y="6270426"/>
            <a:ext cx="711850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A45987E7-BE01-4D97-A5CC-2BE4AC63A29E}"/>
              </a:ext>
            </a:extLst>
          </p:cNvPr>
          <p:cNvSpPr/>
          <p:nvPr/>
        </p:nvSpPr>
        <p:spPr>
          <a:xfrm rot="5400000">
            <a:off x="7791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37D8622-B882-4D96-A400-608C726BBC76}"/>
              </a:ext>
            </a:extLst>
          </p:cNvPr>
          <p:cNvSpPr/>
          <p:nvPr/>
        </p:nvSpPr>
        <p:spPr>
          <a:xfrm rot="16200000">
            <a:off x="8045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7DB4539-3159-40E9-9C4E-54C680470024}"/>
              </a:ext>
            </a:extLst>
          </p:cNvPr>
          <p:cNvCxnSpPr>
            <a:cxnSpLocks/>
          </p:cNvCxnSpPr>
          <p:nvPr/>
        </p:nvCxnSpPr>
        <p:spPr>
          <a:xfrm>
            <a:off x="4835256" y="7082542"/>
            <a:ext cx="3025000" cy="499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ylinder 65">
            <a:extLst>
              <a:ext uri="{FF2B5EF4-FFF2-40B4-BE49-F238E27FC236}">
                <a16:creationId xmlns:a16="http://schemas.microsoft.com/office/drawing/2014/main" id="{75D5D261-4E86-4F37-9667-ECC54FE10A68}"/>
              </a:ext>
            </a:extLst>
          </p:cNvPr>
          <p:cNvSpPr/>
          <p:nvPr/>
        </p:nvSpPr>
        <p:spPr>
          <a:xfrm rot="16200000">
            <a:off x="10430200" y="6962988"/>
            <a:ext cx="135337" cy="2412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1F10AF4-8296-41B6-8A63-47BFDD6E625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8362524" y="7087915"/>
            <a:ext cx="2788787" cy="13159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F8D3B2-41B0-4942-935C-3AEB4FF4465F}"/>
              </a:ext>
            </a:extLst>
          </p:cNvPr>
          <p:cNvSpPr/>
          <p:nvPr/>
        </p:nvSpPr>
        <p:spPr>
          <a:xfrm rot="10800000">
            <a:off x="10442914" y="7036007"/>
            <a:ext cx="97632" cy="952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4B8A1876-1A2F-4D5E-BD10-8AC0A73BB887}"/>
              </a:ext>
            </a:extLst>
          </p:cNvPr>
          <p:cNvSpPr/>
          <p:nvPr/>
        </p:nvSpPr>
        <p:spPr>
          <a:xfrm rot="10800000">
            <a:off x="8033119" y="7087912"/>
            <a:ext cx="142875" cy="118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02958E42-5B07-44CA-9691-3F47F5394958}"/>
              </a:ext>
            </a:extLst>
          </p:cNvPr>
          <p:cNvCxnSpPr>
            <a:cxnSpLocks/>
          </p:cNvCxnSpPr>
          <p:nvPr/>
        </p:nvCxnSpPr>
        <p:spPr>
          <a:xfrm flipH="1">
            <a:off x="5651526" y="4156478"/>
            <a:ext cx="23382" cy="2099431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162D7A6-D117-4DE5-B7F5-ABA88038B9F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675586" y="6270426"/>
            <a:ext cx="1495310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Zylinder 95">
            <a:extLst>
              <a:ext uri="{FF2B5EF4-FFF2-40B4-BE49-F238E27FC236}">
                <a16:creationId xmlns:a16="http://schemas.microsoft.com/office/drawing/2014/main" id="{8E34DDD7-7027-4D31-8C7D-F08B7F0FA525}"/>
              </a:ext>
            </a:extLst>
          </p:cNvPr>
          <p:cNvSpPr/>
          <p:nvPr/>
        </p:nvSpPr>
        <p:spPr>
          <a:xfrm rot="5400000">
            <a:off x="6332872" y="6088491"/>
            <a:ext cx="95245" cy="26605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Pfeil: gestreift nach rechts 129">
            <a:extLst>
              <a:ext uri="{FF2B5EF4-FFF2-40B4-BE49-F238E27FC236}">
                <a16:creationId xmlns:a16="http://schemas.microsoft.com/office/drawing/2014/main" id="{A2CF1D83-240F-4ABE-8A6C-BE4965E0A475}"/>
              </a:ext>
            </a:extLst>
          </p:cNvPr>
          <p:cNvSpPr/>
          <p:nvPr/>
        </p:nvSpPr>
        <p:spPr>
          <a:xfrm rot="16200000">
            <a:off x="3513717" y="3333223"/>
            <a:ext cx="954611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Fortluft</a:t>
            </a:r>
          </a:p>
        </p:txBody>
      </p:sp>
      <p:sp>
        <p:nvSpPr>
          <p:cNvPr id="132" name="Pfeil: gestreift nach rechts 131">
            <a:extLst>
              <a:ext uri="{FF2B5EF4-FFF2-40B4-BE49-F238E27FC236}">
                <a16:creationId xmlns:a16="http://schemas.microsoft.com/office/drawing/2014/main" id="{31C06A91-9C5D-46C2-8CB2-7870FE6B2B15}"/>
              </a:ext>
            </a:extLst>
          </p:cNvPr>
          <p:cNvSpPr/>
          <p:nvPr/>
        </p:nvSpPr>
        <p:spPr>
          <a:xfrm rot="2035658">
            <a:off x="3025274" y="5261272"/>
            <a:ext cx="594923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Pfeil: gebogen 132">
            <a:extLst>
              <a:ext uri="{FF2B5EF4-FFF2-40B4-BE49-F238E27FC236}">
                <a16:creationId xmlns:a16="http://schemas.microsoft.com/office/drawing/2014/main" id="{EBA526C8-BC76-4530-A6E3-F618D2505DC8}"/>
              </a:ext>
            </a:extLst>
          </p:cNvPr>
          <p:cNvSpPr/>
          <p:nvPr/>
        </p:nvSpPr>
        <p:spPr>
          <a:xfrm rot="16200000" flipV="1">
            <a:off x="3464488" y="4983724"/>
            <a:ext cx="801588" cy="513410"/>
          </a:xfrm>
          <a:prstGeom prst="bentArrow">
            <a:avLst>
              <a:gd name="adj1" fmla="val 25000"/>
              <a:gd name="adj2" fmla="val 29635"/>
              <a:gd name="adj3" fmla="val 35050"/>
              <a:gd name="adj4" fmla="val 4375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6" name="Trapezoid 135">
            <a:extLst>
              <a:ext uri="{FF2B5EF4-FFF2-40B4-BE49-F238E27FC236}">
                <a16:creationId xmlns:a16="http://schemas.microsoft.com/office/drawing/2014/main" id="{DA6FB20C-45D2-4CA4-9B6F-EE2DF221A2FB}"/>
              </a:ext>
            </a:extLst>
          </p:cNvPr>
          <p:cNvSpPr/>
          <p:nvPr/>
        </p:nvSpPr>
        <p:spPr>
          <a:xfrm rot="10800000">
            <a:off x="2086754" y="4759204"/>
            <a:ext cx="1236830" cy="882019"/>
          </a:xfrm>
          <a:prstGeom prst="trapezoid">
            <a:avLst>
              <a:gd name="adj" fmla="val 59756"/>
            </a:avLst>
          </a:prstGeom>
          <a:gradFill>
            <a:gsLst>
              <a:gs pos="36000">
                <a:srgbClr val="0070C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Trapezoid 137">
            <a:extLst>
              <a:ext uri="{FF2B5EF4-FFF2-40B4-BE49-F238E27FC236}">
                <a16:creationId xmlns:a16="http://schemas.microsoft.com/office/drawing/2014/main" id="{C08816BD-9EC6-4369-92E6-CFC1F949F64B}"/>
              </a:ext>
            </a:extLst>
          </p:cNvPr>
          <p:cNvSpPr/>
          <p:nvPr/>
        </p:nvSpPr>
        <p:spPr>
          <a:xfrm>
            <a:off x="2086754" y="3823485"/>
            <a:ext cx="1236830" cy="882019"/>
          </a:xfrm>
          <a:prstGeom prst="trapezoid">
            <a:avLst>
              <a:gd name="adj" fmla="val 59756"/>
            </a:avLst>
          </a:prstGeom>
          <a:gradFill flip="none" rotWithShape="1">
            <a:gsLst>
              <a:gs pos="40000">
                <a:schemeClr val="accent4"/>
              </a:gs>
              <a:gs pos="100000">
                <a:srgbClr val="FF0000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Pfeil: gestreift nach rechts 139">
            <a:extLst>
              <a:ext uri="{FF2B5EF4-FFF2-40B4-BE49-F238E27FC236}">
                <a16:creationId xmlns:a16="http://schemas.microsoft.com/office/drawing/2014/main" id="{A17745DF-8F0A-4927-BD58-CB2FBB215D5B}"/>
              </a:ext>
            </a:extLst>
          </p:cNvPr>
          <p:cNvSpPr/>
          <p:nvPr/>
        </p:nvSpPr>
        <p:spPr>
          <a:xfrm rot="3101481">
            <a:off x="1920003" y="3849819"/>
            <a:ext cx="512389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Pfeil: gestreift nach rechts 141">
            <a:extLst>
              <a:ext uri="{FF2B5EF4-FFF2-40B4-BE49-F238E27FC236}">
                <a16:creationId xmlns:a16="http://schemas.microsoft.com/office/drawing/2014/main" id="{DE608DF7-F80B-4937-928B-3FFBEA21B86A}"/>
              </a:ext>
            </a:extLst>
          </p:cNvPr>
          <p:cNvSpPr/>
          <p:nvPr/>
        </p:nvSpPr>
        <p:spPr>
          <a:xfrm rot="18822654">
            <a:off x="1897558" y="5222982"/>
            <a:ext cx="512389" cy="338640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Pfeil: gestreift nach rechts 143">
            <a:extLst>
              <a:ext uri="{FF2B5EF4-FFF2-40B4-BE49-F238E27FC236}">
                <a16:creationId xmlns:a16="http://schemas.microsoft.com/office/drawing/2014/main" id="{38C0D7E7-2283-4E7D-AA86-AECF5970C2A8}"/>
              </a:ext>
            </a:extLst>
          </p:cNvPr>
          <p:cNvSpPr/>
          <p:nvPr/>
        </p:nvSpPr>
        <p:spPr>
          <a:xfrm rot="18782803">
            <a:off x="2978473" y="3802350"/>
            <a:ext cx="615811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Pfeil: gestreift nach rechts 149">
            <a:extLst>
              <a:ext uri="{FF2B5EF4-FFF2-40B4-BE49-F238E27FC236}">
                <a16:creationId xmlns:a16="http://schemas.microsoft.com/office/drawing/2014/main" id="{3872AE19-C4C9-40AE-855D-7733F40747E3}"/>
              </a:ext>
            </a:extLst>
          </p:cNvPr>
          <p:cNvSpPr/>
          <p:nvPr/>
        </p:nvSpPr>
        <p:spPr>
          <a:xfrm rot="16200000">
            <a:off x="3125230" y="3131136"/>
            <a:ext cx="681187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Zuluft</a:t>
            </a:r>
          </a:p>
        </p:txBody>
      </p:sp>
      <p:sp>
        <p:nvSpPr>
          <p:cNvPr id="152" name="Pfeil: gestreift nach rechts 151">
            <a:extLst>
              <a:ext uri="{FF2B5EF4-FFF2-40B4-BE49-F238E27FC236}">
                <a16:creationId xmlns:a16="http://schemas.microsoft.com/office/drawing/2014/main" id="{2D8CABAB-C52B-4704-A6C7-FB2C50CE5740}"/>
              </a:ext>
            </a:extLst>
          </p:cNvPr>
          <p:cNvSpPr/>
          <p:nvPr/>
        </p:nvSpPr>
        <p:spPr>
          <a:xfrm rot="5400000">
            <a:off x="1691993" y="3137091"/>
            <a:ext cx="693093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Abluft</a:t>
            </a:r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DAF9F9B3-3799-4220-81B1-9990E6271308}"/>
              </a:ext>
            </a:extLst>
          </p:cNvPr>
          <p:cNvSpPr/>
          <p:nvPr/>
        </p:nvSpPr>
        <p:spPr>
          <a:xfrm>
            <a:off x="6105497" y="6240006"/>
            <a:ext cx="2056601" cy="1335146"/>
          </a:xfrm>
          <a:custGeom>
            <a:avLst/>
            <a:gdLst>
              <a:gd name="connsiteX0" fmla="*/ 299786 w 2056601"/>
              <a:gd name="connsiteY0" fmla="*/ 0 h 1335146"/>
              <a:gd name="connsiteX1" fmla="*/ 118811 w 2056601"/>
              <a:gd name="connsiteY1" fmla="*/ 1181100 h 1335146"/>
              <a:gd name="connsiteX2" fmla="*/ 1871411 w 2056601"/>
              <a:gd name="connsiteY2" fmla="*/ 1295400 h 1335146"/>
              <a:gd name="connsiteX3" fmla="*/ 2004761 w 2056601"/>
              <a:gd name="connsiteY3" fmla="*/ 942975 h 13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601" h="1335146">
                <a:moveTo>
                  <a:pt x="299786" y="0"/>
                </a:moveTo>
                <a:cubicBezTo>
                  <a:pt x="78329" y="482600"/>
                  <a:pt x="-143127" y="965200"/>
                  <a:pt x="118811" y="1181100"/>
                </a:cubicBezTo>
                <a:cubicBezTo>
                  <a:pt x="380749" y="1397000"/>
                  <a:pt x="1557086" y="1335087"/>
                  <a:pt x="1871411" y="1295400"/>
                </a:cubicBezTo>
                <a:cubicBezTo>
                  <a:pt x="2185736" y="1255713"/>
                  <a:pt x="2004761" y="942975"/>
                  <a:pt x="2004761" y="942975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EC2D4588-3459-4B4B-B42F-40FF2DE72B82}"/>
              </a:ext>
            </a:extLst>
          </p:cNvPr>
          <p:cNvSpPr txBox="1"/>
          <p:nvPr/>
        </p:nvSpPr>
        <p:spPr>
          <a:xfrm>
            <a:off x="7664912" y="6621113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9B1CE1-8B0C-4D7F-8578-143014EA9120}"/>
              </a:ext>
            </a:extLst>
          </p:cNvPr>
          <p:cNvSpPr txBox="1"/>
          <p:nvPr/>
        </p:nvSpPr>
        <p:spPr>
          <a:xfrm>
            <a:off x="9919346" y="7175042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Filtertrockner</a:t>
            </a:r>
          </a:p>
          <a:p>
            <a:pPr algn="ctr"/>
            <a:r>
              <a:rPr lang="de-CH" sz="1000" dirty="0"/>
              <a:t>Schauglas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9A3F7F4-A5B4-44F0-AFA1-450BEE85CA06}"/>
              </a:ext>
            </a:extLst>
          </p:cNvPr>
          <p:cNvSpPr txBox="1"/>
          <p:nvPr/>
        </p:nvSpPr>
        <p:spPr>
          <a:xfrm>
            <a:off x="2166198" y="4346774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Wärmetauscher</a:t>
            </a:r>
          </a:p>
          <a:p>
            <a:pPr algn="ctr"/>
            <a:r>
              <a:rPr lang="de-CH" sz="1000" dirty="0"/>
              <a:t>Luft-Luft</a:t>
            </a:r>
          </a:p>
        </p:txBody>
      </p:sp>
      <p:sp>
        <p:nvSpPr>
          <p:cNvPr id="165" name="Pfeil: gestreift nach rechts 164">
            <a:extLst>
              <a:ext uri="{FF2B5EF4-FFF2-40B4-BE49-F238E27FC236}">
                <a16:creationId xmlns:a16="http://schemas.microsoft.com/office/drawing/2014/main" id="{E1B7A3A8-D8DE-47AB-9ACB-F44C06B590A7}"/>
              </a:ext>
            </a:extLst>
          </p:cNvPr>
          <p:cNvSpPr/>
          <p:nvPr/>
        </p:nvSpPr>
        <p:spPr>
          <a:xfrm rot="16200000">
            <a:off x="1482529" y="6041140"/>
            <a:ext cx="992430" cy="327321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Aussenluft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1F5EEFEB-4FA4-4702-82F1-3754C26010D4}"/>
              </a:ext>
            </a:extLst>
          </p:cNvPr>
          <p:cNvSpPr txBox="1"/>
          <p:nvPr/>
        </p:nvSpPr>
        <p:spPr>
          <a:xfrm>
            <a:off x="6098702" y="5830519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 Fühler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597BBD1-DE8C-44D5-8E1B-651A27B9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128994-9227-4375-BEF7-65C6A4B51B40}"/>
              </a:ext>
            </a:extLst>
          </p:cNvPr>
          <p:cNvCxnSpPr>
            <a:cxnSpLocks/>
          </p:cNvCxnSpPr>
          <p:nvPr/>
        </p:nvCxnSpPr>
        <p:spPr>
          <a:xfrm flipH="1">
            <a:off x="4304358" y="4627084"/>
            <a:ext cx="574949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241BE61-2670-4A81-9D6A-9FFE7C990547}"/>
              </a:ext>
            </a:extLst>
          </p:cNvPr>
          <p:cNvCxnSpPr>
            <a:cxnSpLocks/>
          </p:cNvCxnSpPr>
          <p:nvPr/>
        </p:nvCxnSpPr>
        <p:spPr>
          <a:xfrm flipH="1">
            <a:off x="11886595" y="2613625"/>
            <a:ext cx="8738" cy="515368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F21E1C9-9D76-46A4-B480-4C72A36A5F45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3865282" y="2613625"/>
            <a:ext cx="1692183" cy="394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Bogen 107">
            <a:extLst>
              <a:ext uri="{FF2B5EF4-FFF2-40B4-BE49-F238E27FC236}">
                <a16:creationId xmlns:a16="http://schemas.microsoft.com/office/drawing/2014/main" id="{A406C6BF-B63B-4903-8BA9-C60DBB2E20CD}"/>
              </a:ext>
            </a:extLst>
          </p:cNvPr>
          <p:cNvSpPr/>
          <p:nvPr/>
        </p:nvSpPr>
        <p:spPr>
          <a:xfrm rot="16200000">
            <a:off x="5551038" y="2476962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B9EA7EB0-6E7A-48E4-86AA-A6D03C6A73DD}"/>
              </a:ext>
            </a:extLst>
          </p:cNvPr>
          <p:cNvCxnSpPr>
            <a:cxnSpLocks/>
          </p:cNvCxnSpPr>
          <p:nvPr/>
        </p:nvCxnSpPr>
        <p:spPr>
          <a:xfrm flipH="1" flipV="1">
            <a:off x="5870973" y="2634356"/>
            <a:ext cx="6015622" cy="1240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03F7E15E-525A-4C0B-9FD4-9632BA35D061}"/>
              </a:ext>
            </a:extLst>
          </p:cNvPr>
          <p:cNvCxnSpPr>
            <a:cxnSpLocks/>
          </p:cNvCxnSpPr>
          <p:nvPr/>
        </p:nvCxnSpPr>
        <p:spPr>
          <a:xfrm flipV="1">
            <a:off x="5297066" y="4623965"/>
            <a:ext cx="24259" cy="20043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00F0733-9DB7-4471-894D-7C69D528058F}"/>
              </a:ext>
            </a:extLst>
          </p:cNvPr>
          <p:cNvSpPr/>
          <p:nvPr/>
        </p:nvSpPr>
        <p:spPr>
          <a:xfrm>
            <a:off x="3544750" y="4144677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EFBC7E7-F656-4F71-9DCF-2F8669A6E9D5}"/>
              </a:ext>
            </a:extLst>
          </p:cNvPr>
          <p:cNvSpPr/>
          <p:nvPr/>
        </p:nvSpPr>
        <p:spPr>
          <a:xfrm rot="16200000">
            <a:off x="3701107" y="4026124"/>
            <a:ext cx="441325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Verbotsymbol 40">
            <a:extLst>
              <a:ext uri="{FF2B5EF4-FFF2-40B4-BE49-F238E27FC236}">
                <a16:creationId xmlns:a16="http://schemas.microsoft.com/office/drawing/2014/main" id="{913B6457-3119-4492-B78A-BD853A15D718}"/>
              </a:ext>
            </a:extLst>
          </p:cNvPr>
          <p:cNvSpPr/>
          <p:nvPr/>
        </p:nvSpPr>
        <p:spPr>
          <a:xfrm>
            <a:off x="4743812" y="4839340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6DB787A8-99A7-45B0-8972-DE1F3895962E}"/>
              </a:ext>
            </a:extLst>
          </p:cNvPr>
          <p:cNvCxnSpPr>
            <a:cxnSpLocks/>
          </p:cNvCxnSpPr>
          <p:nvPr/>
        </p:nvCxnSpPr>
        <p:spPr>
          <a:xfrm flipH="1">
            <a:off x="5691367" y="2617250"/>
            <a:ext cx="6701" cy="1259607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CB10B1F-9C9F-409D-B692-AD3BFD220047}"/>
              </a:ext>
            </a:extLst>
          </p:cNvPr>
          <p:cNvCxnSpPr>
            <a:cxnSpLocks/>
          </p:cNvCxnSpPr>
          <p:nvPr/>
        </p:nvCxnSpPr>
        <p:spPr>
          <a:xfrm>
            <a:off x="3841357" y="1973068"/>
            <a:ext cx="1810169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B650C0B-82EA-41FB-927C-AFD635AF5265}"/>
              </a:ext>
            </a:extLst>
          </p:cNvPr>
          <p:cNvCxnSpPr>
            <a:cxnSpLocks/>
          </p:cNvCxnSpPr>
          <p:nvPr/>
        </p:nvCxnSpPr>
        <p:spPr>
          <a:xfrm>
            <a:off x="5674908" y="1973068"/>
            <a:ext cx="0" cy="4250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FB0F94B-DDF1-4822-82F4-7A4C5E95AD74}"/>
              </a:ext>
            </a:extLst>
          </p:cNvPr>
          <p:cNvCxnSpPr>
            <a:cxnSpLocks/>
          </p:cNvCxnSpPr>
          <p:nvPr/>
        </p:nvCxnSpPr>
        <p:spPr>
          <a:xfrm flipV="1">
            <a:off x="8521659" y="4193090"/>
            <a:ext cx="10528" cy="207605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5E9980F-B0B1-489F-85FA-B91F41A79F6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279945" y="4179857"/>
            <a:ext cx="1254360" cy="1323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AF750F85-3A34-4116-9EC3-2E72D6C1CF84}"/>
              </a:ext>
            </a:extLst>
          </p:cNvPr>
          <p:cNvCxnSpPr>
            <a:cxnSpLocks/>
          </p:cNvCxnSpPr>
          <p:nvPr/>
        </p:nvCxnSpPr>
        <p:spPr>
          <a:xfrm flipH="1" flipV="1">
            <a:off x="5297066" y="6608407"/>
            <a:ext cx="5838673" cy="7049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210ECC5-0370-495B-9D43-3B34C6F5DD94}"/>
              </a:ext>
            </a:extLst>
          </p:cNvPr>
          <p:cNvCxnSpPr>
            <a:cxnSpLocks/>
          </p:cNvCxnSpPr>
          <p:nvPr/>
        </p:nvCxnSpPr>
        <p:spPr>
          <a:xfrm flipV="1">
            <a:off x="11135739" y="6664233"/>
            <a:ext cx="0" cy="43684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DB46101-39E9-4D97-8337-CD8B3DACB20F}"/>
              </a:ext>
            </a:extLst>
          </p:cNvPr>
          <p:cNvCxnSpPr>
            <a:cxnSpLocks/>
          </p:cNvCxnSpPr>
          <p:nvPr/>
        </p:nvCxnSpPr>
        <p:spPr>
          <a:xfrm flipV="1">
            <a:off x="4835256" y="7094495"/>
            <a:ext cx="0" cy="66094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08887AC-270B-437E-9FC7-6561D720348F}"/>
              </a:ext>
            </a:extLst>
          </p:cNvPr>
          <p:cNvCxnSpPr>
            <a:cxnSpLocks/>
          </p:cNvCxnSpPr>
          <p:nvPr/>
        </p:nvCxnSpPr>
        <p:spPr>
          <a:xfrm flipH="1" flipV="1">
            <a:off x="4835256" y="7755440"/>
            <a:ext cx="7060888" cy="2373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Bogen 33">
            <a:extLst>
              <a:ext uri="{FF2B5EF4-FFF2-40B4-BE49-F238E27FC236}">
                <a16:creationId xmlns:a16="http://schemas.microsoft.com/office/drawing/2014/main" id="{57D18F11-A02B-47AA-9B8F-EC2EFEBBE810}"/>
              </a:ext>
            </a:extLst>
          </p:cNvPr>
          <p:cNvSpPr/>
          <p:nvPr/>
        </p:nvSpPr>
        <p:spPr>
          <a:xfrm rot="16200000">
            <a:off x="5527878" y="4052485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64E42E98-4D24-42FA-BAFD-DF926CEB49C3}"/>
              </a:ext>
            </a:extLst>
          </p:cNvPr>
          <p:cNvCxnSpPr>
            <a:cxnSpLocks/>
          </p:cNvCxnSpPr>
          <p:nvPr/>
        </p:nvCxnSpPr>
        <p:spPr>
          <a:xfrm flipH="1">
            <a:off x="5815512" y="4193089"/>
            <a:ext cx="2721505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B50A2DF7-CCFB-443A-AC2E-C7A4050AF659}"/>
              </a:ext>
            </a:extLst>
          </p:cNvPr>
          <p:cNvSpPr/>
          <p:nvPr/>
        </p:nvSpPr>
        <p:spPr>
          <a:xfrm>
            <a:off x="9310858" y="3778209"/>
            <a:ext cx="992257" cy="2052310"/>
          </a:xfrm>
          <a:prstGeom prst="rect">
            <a:avLst/>
          </a:prstGeom>
          <a:gradFill>
            <a:gsLst>
              <a:gs pos="0">
                <a:srgbClr val="FF0000">
                  <a:alpha val="84000"/>
                  <a:lumMod val="76000"/>
                  <a:lumOff val="24000"/>
                </a:srgbClr>
              </a:gs>
              <a:gs pos="90000">
                <a:srgbClr val="FF0000">
                  <a:lumMod val="100000"/>
                  <a:alpha val="24000"/>
                </a:srgbClr>
              </a:gs>
              <a:gs pos="100000">
                <a:srgbClr val="0070C0"/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42C63C7-CFC5-4340-A7B5-CB3FD8AB8E96}"/>
              </a:ext>
            </a:extLst>
          </p:cNvPr>
          <p:cNvCxnSpPr>
            <a:cxnSpLocks/>
          </p:cNvCxnSpPr>
          <p:nvPr/>
        </p:nvCxnSpPr>
        <p:spPr>
          <a:xfrm flipV="1">
            <a:off x="8542768" y="4175277"/>
            <a:ext cx="586207" cy="1191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F0102326-0122-4122-A263-932AA0443F8D}"/>
              </a:ext>
            </a:extLst>
          </p:cNvPr>
          <p:cNvSpPr/>
          <p:nvPr/>
        </p:nvSpPr>
        <p:spPr>
          <a:xfrm>
            <a:off x="9440124" y="4785090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F9997197-3ED7-46E3-A9C5-5339F7C2E69D}"/>
              </a:ext>
            </a:extLst>
          </p:cNvPr>
          <p:cNvSpPr/>
          <p:nvPr/>
        </p:nvSpPr>
        <p:spPr>
          <a:xfrm>
            <a:off x="9471080" y="4827161"/>
            <a:ext cx="711994" cy="419100"/>
          </a:xfrm>
          <a:custGeom>
            <a:avLst/>
            <a:gdLst>
              <a:gd name="connsiteX0" fmla="*/ 2382 w 459582"/>
              <a:gd name="connsiteY0" fmla="*/ 238125 h 238125"/>
              <a:gd name="connsiteX1" fmla="*/ 459582 w 459582"/>
              <a:gd name="connsiteY1" fmla="*/ 192881 h 238125"/>
              <a:gd name="connsiteX2" fmla="*/ 1 w 459582"/>
              <a:gd name="connsiteY2" fmla="*/ 157162 h 238125"/>
              <a:gd name="connsiteX3" fmla="*/ 454819 w 459582"/>
              <a:gd name="connsiteY3" fmla="*/ 121444 h 238125"/>
              <a:gd name="connsiteX4" fmla="*/ 2382 w 459582"/>
              <a:gd name="connsiteY4" fmla="*/ 92869 h 238125"/>
              <a:gd name="connsiteX5" fmla="*/ 457201 w 459582"/>
              <a:gd name="connsiteY5" fmla="*/ 57150 h 238125"/>
              <a:gd name="connsiteX6" fmla="*/ 1 w 459582"/>
              <a:gd name="connsiteY6" fmla="*/ 21431 h 238125"/>
              <a:gd name="connsiteX7" fmla="*/ 454819 w 459582"/>
              <a:gd name="connsiteY7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582" h="238125">
                <a:moveTo>
                  <a:pt x="2382" y="238125"/>
                </a:moveTo>
                <a:cubicBezTo>
                  <a:pt x="231180" y="222250"/>
                  <a:pt x="459979" y="206375"/>
                  <a:pt x="459582" y="192881"/>
                </a:cubicBezTo>
                <a:cubicBezTo>
                  <a:pt x="459185" y="179387"/>
                  <a:pt x="795" y="169068"/>
                  <a:pt x="1" y="157162"/>
                </a:cubicBezTo>
                <a:cubicBezTo>
                  <a:pt x="-793" y="145256"/>
                  <a:pt x="454422" y="132159"/>
                  <a:pt x="454819" y="121444"/>
                </a:cubicBezTo>
                <a:cubicBezTo>
                  <a:pt x="455216" y="110729"/>
                  <a:pt x="1985" y="103585"/>
                  <a:pt x="2382" y="92869"/>
                </a:cubicBezTo>
                <a:cubicBezTo>
                  <a:pt x="2779" y="82153"/>
                  <a:pt x="457598" y="69056"/>
                  <a:pt x="457201" y="57150"/>
                </a:cubicBezTo>
                <a:cubicBezTo>
                  <a:pt x="456804" y="45244"/>
                  <a:pt x="398" y="30956"/>
                  <a:pt x="1" y="21431"/>
                </a:cubicBezTo>
                <a:cubicBezTo>
                  <a:pt x="-396" y="11906"/>
                  <a:pt x="382588" y="1587"/>
                  <a:pt x="454819" y="0"/>
                </a:cubicBezTo>
              </a:path>
            </a:pathLst>
          </a:custGeom>
          <a:ln w="2540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CE51C45D-AAD1-4A78-BA41-D490FEF62A1A}"/>
              </a:ext>
            </a:extLst>
          </p:cNvPr>
          <p:cNvCxnSpPr>
            <a:cxnSpLocks/>
          </p:cNvCxnSpPr>
          <p:nvPr/>
        </p:nvCxnSpPr>
        <p:spPr>
          <a:xfrm flipH="1">
            <a:off x="10183076" y="4827161"/>
            <a:ext cx="952663" cy="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B6A383CC-35AF-4BDA-BF83-6F628038C938}"/>
              </a:ext>
            </a:extLst>
          </p:cNvPr>
          <p:cNvCxnSpPr>
            <a:cxnSpLocks/>
          </p:cNvCxnSpPr>
          <p:nvPr/>
        </p:nvCxnSpPr>
        <p:spPr>
          <a:xfrm flipV="1">
            <a:off x="9128975" y="4179857"/>
            <a:ext cx="0" cy="1060696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4BF80E65-5CDB-4B94-ACDB-75D37F287E8F}"/>
              </a:ext>
            </a:extLst>
          </p:cNvPr>
          <p:cNvCxnSpPr>
            <a:cxnSpLocks/>
          </p:cNvCxnSpPr>
          <p:nvPr/>
        </p:nvCxnSpPr>
        <p:spPr>
          <a:xfrm flipV="1">
            <a:off x="9128975" y="5240553"/>
            <a:ext cx="342105" cy="570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08F11CB0-43A2-4238-A12D-C585562B7DD8}"/>
              </a:ext>
            </a:extLst>
          </p:cNvPr>
          <p:cNvSpPr txBox="1"/>
          <p:nvPr/>
        </p:nvSpPr>
        <p:spPr>
          <a:xfrm>
            <a:off x="9276220" y="5277850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Kondensator</a:t>
            </a:r>
          </a:p>
          <a:p>
            <a:pPr algn="ctr"/>
            <a:r>
              <a:rPr lang="de-CH" sz="1000" dirty="0"/>
              <a:t>Wasser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DF2BF66-B476-4802-BC30-3DC802D0589D}"/>
              </a:ext>
            </a:extLst>
          </p:cNvPr>
          <p:cNvCxnSpPr>
            <a:cxnSpLocks/>
          </p:cNvCxnSpPr>
          <p:nvPr/>
        </p:nvCxnSpPr>
        <p:spPr>
          <a:xfrm flipV="1">
            <a:off x="11154614" y="4827162"/>
            <a:ext cx="0" cy="183707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Verbotsymbol 70">
            <a:extLst>
              <a:ext uri="{FF2B5EF4-FFF2-40B4-BE49-F238E27FC236}">
                <a16:creationId xmlns:a16="http://schemas.microsoft.com/office/drawing/2014/main" id="{61F4F272-40F1-4769-97FA-29B9209FC5C1}"/>
              </a:ext>
            </a:extLst>
          </p:cNvPr>
          <p:cNvSpPr/>
          <p:nvPr/>
        </p:nvSpPr>
        <p:spPr>
          <a:xfrm>
            <a:off x="8682872" y="4046058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4" name="Verbotsymbol 73">
            <a:extLst>
              <a:ext uri="{FF2B5EF4-FFF2-40B4-BE49-F238E27FC236}">
                <a16:creationId xmlns:a16="http://schemas.microsoft.com/office/drawing/2014/main" id="{822E865B-CED4-484B-B175-83BB56EDDE2C}"/>
              </a:ext>
            </a:extLst>
          </p:cNvPr>
          <p:cNvSpPr/>
          <p:nvPr/>
        </p:nvSpPr>
        <p:spPr>
          <a:xfrm>
            <a:off x="11025032" y="6201330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41C10DA8-42E9-4D9D-A638-226D3F9A0366}"/>
              </a:ext>
            </a:extLst>
          </p:cNvPr>
          <p:cNvCxnSpPr>
            <a:cxnSpLocks/>
          </p:cNvCxnSpPr>
          <p:nvPr/>
        </p:nvCxnSpPr>
        <p:spPr>
          <a:xfrm>
            <a:off x="4376496" y="4312264"/>
            <a:ext cx="1327821" cy="12868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DAD7A22F-109B-405B-8BE5-1BF38C363BBA}"/>
              </a:ext>
            </a:extLst>
          </p:cNvPr>
          <p:cNvCxnSpPr>
            <a:cxnSpLocks/>
          </p:cNvCxnSpPr>
          <p:nvPr/>
        </p:nvCxnSpPr>
        <p:spPr>
          <a:xfrm flipH="1">
            <a:off x="4835234" y="4601230"/>
            <a:ext cx="44073" cy="2458577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5BB02E1-107F-4BB8-B187-DAE394914595}"/>
              </a:ext>
            </a:extLst>
          </p:cNvPr>
          <p:cNvCxnSpPr>
            <a:cxnSpLocks/>
          </p:cNvCxnSpPr>
          <p:nvPr/>
        </p:nvCxnSpPr>
        <p:spPr>
          <a:xfrm>
            <a:off x="4950437" y="4623965"/>
            <a:ext cx="37088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1A860A21-DB0E-4BCB-840C-8FEB70B9FF2E}"/>
              </a:ext>
            </a:extLst>
          </p:cNvPr>
          <p:cNvSpPr txBox="1">
            <a:spLocks/>
          </p:cNvSpPr>
          <p:nvPr/>
        </p:nvSpPr>
        <p:spPr>
          <a:xfrm>
            <a:off x="601144" y="390488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Kühlen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wenn Speicher voll</a:t>
            </a:r>
          </a:p>
        </p:txBody>
      </p:sp>
      <p:sp>
        <p:nvSpPr>
          <p:cNvPr id="5" name="Verbotsymbol 4">
            <a:extLst>
              <a:ext uri="{FF2B5EF4-FFF2-40B4-BE49-F238E27FC236}">
                <a16:creationId xmlns:a16="http://schemas.microsoft.com/office/drawing/2014/main" id="{9ABBAC2D-3AD7-4F76-BFE4-9E9983AC0BB1}"/>
              </a:ext>
            </a:extLst>
          </p:cNvPr>
          <p:cNvSpPr/>
          <p:nvPr/>
        </p:nvSpPr>
        <p:spPr>
          <a:xfrm>
            <a:off x="5235167" y="4213352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Pfeil: gebogen 5">
            <a:extLst>
              <a:ext uri="{FF2B5EF4-FFF2-40B4-BE49-F238E27FC236}">
                <a16:creationId xmlns:a16="http://schemas.microsoft.com/office/drawing/2014/main" id="{118763D2-A6DB-477E-9D54-97F0F055DE9F}"/>
              </a:ext>
            </a:extLst>
          </p:cNvPr>
          <p:cNvSpPr/>
          <p:nvPr/>
        </p:nvSpPr>
        <p:spPr>
          <a:xfrm rot="5400000" flipV="1">
            <a:off x="4764117" y="7250711"/>
            <a:ext cx="568743" cy="3082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96394471-6DAF-4510-AC9F-383A49D8EDFD}"/>
              </a:ext>
            </a:extLst>
          </p:cNvPr>
          <p:cNvSpPr/>
          <p:nvPr/>
        </p:nvSpPr>
        <p:spPr>
          <a:xfrm rot="5400000">
            <a:off x="4863552" y="4835239"/>
            <a:ext cx="568743" cy="2980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D98699D4-69EC-45E0-9D18-B93C96BB2B4B}"/>
              </a:ext>
            </a:extLst>
          </p:cNvPr>
          <p:cNvSpPr/>
          <p:nvPr/>
        </p:nvSpPr>
        <p:spPr>
          <a:xfrm rot="10800000" flipV="1">
            <a:off x="7877573" y="4250099"/>
            <a:ext cx="568743" cy="291682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E774FA-003C-4EF5-A88F-BC9B88DA0694}"/>
              </a:ext>
            </a:extLst>
          </p:cNvPr>
          <p:cNvSpPr/>
          <p:nvPr/>
        </p:nvSpPr>
        <p:spPr>
          <a:xfrm rot="10800000">
            <a:off x="3071148" y="1893644"/>
            <a:ext cx="759607" cy="925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250A3AFC-A323-489E-B7F4-8973836E8823}"/>
              </a:ext>
            </a:extLst>
          </p:cNvPr>
          <p:cNvSpPr/>
          <p:nvPr/>
        </p:nvSpPr>
        <p:spPr>
          <a:xfrm rot="16200000">
            <a:off x="3038324" y="1995005"/>
            <a:ext cx="809049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507103-7F43-4157-BDA3-E27AF724D7CC}"/>
              </a:ext>
            </a:extLst>
          </p:cNvPr>
          <p:cNvSpPr txBox="1"/>
          <p:nvPr/>
        </p:nvSpPr>
        <p:spPr>
          <a:xfrm>
            <a:off x="3349851" y="4638832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Kondensator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9F9288-4BD5-4C1A-B2A1-118F4CBEFFF0}"/>
              </a:ext>
            </a:extLst>
          </p:cNvPr>
          <p:cNvSpPr txBox="1"/>
          <p:nvPr/>
        </p:nvSpPr>
        <p:spPr>
          <a:xfrm>
            <a:off x="2860238" y="1628343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Verdampfer</a:t>
            </a:r>
          </a:p>
        </p:txBody>
      </p:sp>
      <p:sp>
        <p:nvSpPr>
          <p:cNvPr id="14" name="Verbotsymbol 13">
            <a:extLst>
              <a:ext uri="{FF2B5EF4-FFF2-40B4-BE49-F238E27FC236}">
                <a16:creationId xmlns:a16="http://schemas.microsoft.com/office/drawing/2014/main" id="{D5DFF8AE-B92B-4956-ABFF-1D8EF5AEBCED}"/>
              </a:ext>
            </a:extLst>
          </p:cNvPr>
          <p:cNvSpPr/>
          <p:nvPr/>
        </p:nvSpPr>
        <p:spPr>
          <a:xfrm>
            <a:off x="9601054" y="4774039"/>
            <a:ext cx="484693" cy="441326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5" name="Pfeil: 180-Grad 14">
            <a:extLst>
              <a:ext uri="{FF2B5EF4-FFF2-40B4-BE49-F238E27FC236}">
                <a16:creationId xmlns:a16="http://schemas.microsoft.com/office/drawing/2014/main" id="{5E2C80D7-FFC0-4F67-BBB8-E40BA9508300}"/>
              </a:ext>
            </a:extLst>
          </p:cNvPr>
          <p:cNvSpPr/>
          <p:nvPr/>
        </p:nvSpPr>
        <p:spPr>
          <a:xfrm rot="5400000">
            <a:off x="10712292" y="6747707"/>
            <a:ext cx="366447" cy="328406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3CBD9091-41EC-4536-A2B9-BB788C86891E}"/>
              </a:ext>
            </a:extLst>
          </p:cNvPr>
          <p:cNvSpPr/>
          <p:nvPr/>
        </p:nvSpPr>
        <p:spPr>
          <a:xfrm rot="5400000">
            <a:off x="5322082" y="1937285"/>
            <a:ext cx="255455" cy="429287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6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>
            <a:extLst>
              <a:ext uri="{FF2B5EF4-FFF2-40B4-BE49-F238E27FC236}">
                <a16:creationId xmlns:a16="http://schemas.microsoft.com/office/drawing/2014/main" id="{AA846865-A53B-42FC-BF07-C8CCE895C0AF}"/>
              </a:ext>
            </a:extLst>
          </p:cNvPr>
          <p:cNvSpPr/>
          <p:nvPr/>
        </p:nvSpPr>
        <p:spPr>
          <a:xfrm>
            <a:off x="1853276" y="3706656"/>
            <a:ext cx="2543283" cy="195434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932AECD8-20B1-4B43-A3A8-030C31502095}"/>
              </a:ext>
            </a:extLst>
          </p:cNvPr>
          <p:cNvSpPr/>
          <p:nvPr/>
        </p:nvSpPr>
        <p:spPr>
          <a:xfrm rot="16200000">
            <a:off x="10128407" y="6948100"/>
            <a:ext cx="183262" cy="27106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CD3B121-D59A-4A64-BB95-6B0B72424DEC}"/>
              </a:ext>
            </a:extLst>
          </p:cNvPr>
          <p:cNvSpPr/>
          <p:nvPr/>
        </p:nvSpPr>
        <p:spPr>
          <a:xfrm>
            <a:off x="7170896" y="5959276"/>
            <a:ext cx="647700" cy="6223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412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Komp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5DDCC4-EE1B-48E6-A3B6-07A8EC04E878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>
            <a:off x="7265749" y="6050410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B0426-3988-458A-9861-C143A8223F0B}"/>
              </a:ext>
            </a:extLst>
          </p:cNvPr>
          <p:cNvCxnSpPr>
            <a:cxnSpLocks/>
            <a:stCxn id="27" idx="3"/>
            <a:endCxn id="27" idx="5"/>
          </p:cNvCxnSpPr>
          <p:nvPr/>
        </p:nvCxnSpPr>
        <p:spPr>
          <a:xfrm>
            <a:off x="7265749" y="6490442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3D3D81E-D885-45FF-AC94-04B3D586E92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818596" y="6270426"/>
            <a:ext cx="711850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A45987E7-BE01-4D97-A5CC-2BE4AC63A29E}"/>
              </a:ext>
            </a:extLst>
          </p:cNvPr>
          <p:cNvSpPr/>
          <p:nvPr/>
        </p:nvSpPr>
        <p:spPr>
          <a:xfrm rot="5400000">
            <a:off x="7791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37D8622-B882-4D96-A400-608C726BBC76}"/>
              </a:ext>
            </a:extLst>
          </p:cNvPr>
          <p:cNvSpPr/>
          <p:nvPr/>
        </p:nvSpPr>
        <p:spPr>
          <a:xfrm rot="16200000">
            <a:off x="8045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7DB4539-3159-40E9-9C4E-54C680470024}"/>
              </a:ext>
            </a:extLst>
          </p:cNvPr>
          <p:cNvCxnSpPr>
            <a:cxnSpLocks/>
          </p:cNvCxnSpPr>
          <p:nvPr/>
        </p:nvCxnSpPr>
        <p:spPr>
          <a:xfrm>
            <a:off x="4835256" y="7082542"/>
            <a:ext cx="3025000" cy="499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ylinder 65">
            <a:extLst>
              <a:ext uri="{FF2B5EF4-FFF2-40B4-BE49-F238E27FC236}">
                <a16:creationId xmlns:a16="http://schemas.microsoft.com/office/drawing/2014/main" id="{75D5D261-4E86-4F37-9667-ECC54FE10A68}"/>
              </a:ext>
            </a:extLst>
          </p:cNvPr>
          <p:cNvSpPr/>
          <p:nvPr/>
        </p:nvSpPr>
        <p:spPr>
          <a:xfrm rot="16200000">
            <a:off x="10430200" y="6962988"/>
            <a:ext cx="135337" cy="2412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1F10AF4-8296-41B6-8A63-47BFDD6E625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8362524" y="7087915"/>
            <a:ext cx="2788787" cy="13159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F8D3B2-41B0-4942-935C-3AEB4FF4465F}"/>
              </a:ext>
            </a:extLst>
          </p:cNvPr>
          <p:cNvSpPr/>
          <p:nvPr/>
        </p:nvSpPr>
        <p:spPr>
          <a:xfrm rot="10800000">
            <a:off x="10442914" y="7036007"/>
            <a:ext cx="97632" cy="952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4B8A1876-1A2F-4D5E-BD10-8AC0A73BB887}"/>
              </a:ext>
            </a:extLst>
          </p:cNvPr>
          <p:cNvSpPr/>
          <p:nvPr/>
        </p:nvSpPr>
        <p:spPr>
          <a:xfrm rot="10800000">
            <a:off x="8033119" y="7087912"/>
            <a:ext cx="142875" cy="118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02958E42-5B07-44CA-9691-3F47F5394958}"/>
              </a:ext>
            </a:extLst>
          </p:cNvPr>
          <p:cNvCxnSpPr>
            <a:cxnSpLocks/>
          </p:cNvCxnSpPr>
          <p:nvPr/>
        </p:nvCxnSpPr>
        <p:spPr>
          <a:xfrm flipH="1">
            <a:off x="5651526" y="4156478"/>
            <a:ext cx="23382" cy="2099431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162D7A6-D117-4DE5-B7F5-ABA88038B9F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675586" y="6270426"/>
            <a:ext cx="1495310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Zylinder 95">
            <a:extLst>
              <a:ext uri="{FF2B5EF4-FFF2-40B4-BE49-F238E27FC236}">
                <a16:creationId xmlns:a16="http://schemas.microsoft.com/office/drawing/2014/main" id="{8E34DDD7-7027-4D31-8C7D-F08B7F0FA525}"/>
              </a:ext>
            </a:extLst>
          </p:cNvPr>
          <p:cNvSpPr/>
          <p:nvPr/>
        </p:nvSpPr>
        <p:spPr>
          <a:xfrm rot="5400000">
            <a:off x="6332872" y="6088491"/>
            <a:ext cx="95245" cy="26605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Pfeil: gestreift nach rechts 129">
            <a:extLst>
              <a:ext uri="{FF2B5EF4-FFF2-40B4-BE49-F238E27FC236}">
                <a16:creationId xmlns:a16="http://schemas.microsoft.com/office/drawing/2014/main" id="{A2CF1D83-240F-4ABE-8A6C-BE4965E0A475}"/>
              </a:ext>
            </a:extLst>
          </p:cNvPr>
          <p:cNvSpPr/>
          <p:nvPr/>
        </p:nvSpPr>
        <p:spPr>
          <a:xfrm rot="16200000">
            <a:off x="3513717" y="3333223"/>
            <a:ext cx="954611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Fortluft</a:t>
            </a:r>
          </a:p>
        </p:txBody>
      </p:sp>
      <p:sp>
        <p:nvSpPr>
          <p:cNvPr id="132" name="Pfeil: gestreift nach rechts 131">
            <a:extLst>
              <a:ext uri="{FF2B5EF4-FFF2-40B4-BE49-F238E27FC236}">
                <a16:creationId xmlns:a16="http://schemas.microsoft.com/office/drawing/2014/main" id="{31C06A91-9C5D-46C2-8CB2-7870FE6B2B15}"/>
              </a:ext>
            </a:extLst>
          </p:cNvPr>
          <p:cNvSpPr/>
          <p:nvPr/>
        </p:nvSpPr>
        <p:spPr>
          <a:xfrm rot="2035658">
            <a:off x="3025274" y="5261272"/>
            <a:ext cx="594923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Pfeil: gebogen 132">
            <a:extLst>
              <a:ext uri="{FF2B5EF4-FFF2-40B4-BE49-F238E27FC236}">
                <a16:creationId xmlns:a16="http://schemas.microsoft.com/office/drawing/2014/main" id="{EBA526C8-BC76-4530-A6E3-F618D2505DC8}"/>
              </a:ext>
            </a:extLst>
          </p:cNvPr>
          <p:cNvSpPr/>
          <p:nvPr/>
        </p:nvSpPr>
        <p:spPr>
          <a:xfrm rot="16200000" flipV="1">
            <a:off x="3464488" y="4983724"/>
            <a:ext cx="801588" cy="513410"/>
          </a:xfrm>
          <a:prstGeom prst="bentArrow">
            <a:avLst>
              <a:gd name="adj1" fmla="val 25000"/>
              <a:gd name="adj2" fmla="val 29635"/>
              <a:gd name="adj3" fmla="val 35050"/>
              <a:gd name="adj4" fmla="val 4375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6" name="Trapezoid 135">
            <a:extLst>
              <a:ext uri="{FF2B5EF4-FFF2-40B4-BE49-F238E27FC236}">
                <a16:creationId xmlns:a16="http://schemas.microsoft.com/office/drawing/2014/main" id="{DA6FB20C-45D2-4CA4-9B6F-EE2DF221A2FB}"/>
              </a:ext>
            </a:extLst>
          </p:cNvPr>
          <p:cNvSpPr/>
          <p:nvPr/>
        </p:nvSpPr>
        <p:spPr>
          <a:xfrm rot="10800000">
            <a:off x="2086754" y="4759204"/>
            <a:ext cx="1236830" cy="882019"/>
          </a:xfrm>
          <a:prstGeom prst="trapezoid">
            <a:avLst>
              <a:gd name="adj" fmla="val 59756"/>
            </a:avLst>
          </a:prstGeom>
          <a:gradFill>
            <a:gsLst>
              <a:gs pos="36000">
                <a:srgbClr val="0070C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Trapezoid 137">
            <a:extLst>
              <a:ext uri="{FF2B5EF4-FFF2-40B4-BE49-F238E27FC236}">
                <a16:creationId xmlns:a16="http://schemas.microsoft.com/office/drawing/2014/main" id="{C08816BD-9EC6-4369-92E6-CFC1F949F64B}"/>
              </a:ext>
            </a:extLst>
          </p:cNvPr>
          <p:cNvSpPr/>
          <p:nvPr/>
        </p:nvSpPr>
        <p:spPr>
          <a:xfrm>
            <a:off x="2086754" y="3823485"/>
            <a:ext cx="1236830" cy="882019"/>
          </a:xfrm>
          <a:prstGeom prst="trapezoid">
            <a:avLst>
              <a:gd name="adj" fmla="val 59756"/>
            </a:avLst>
          </a:prstGeom>
          <a:gradFill flip="none" rotWithShape="1">
            <a:gsLst>
              <a:gs pos="40000">
                <a:schemeClr val="accent4"/>
              </a:gs>
              <a:gs pos="100000">
                <a:srgbClr val="FF0000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Pfeil: gestreift nach rechts 139">
            <a:extLst>
              <a:ext uri="{FF2B5EF4-FFF2-40B4-BE49-F238E27FC236}">
                <a16:creationId xmlns:a16="http://schemas.microsoft.com/office/drawing/2014/main" id="{A17745DF-8F0A-4927-BD58-CB2FBB215D5B}"/>
              </a:ext>
            </a:extLst>
          </p:cNvPr>
          <p:cNvSpPr/>
          <p:nvPr/>
        </p:nvSpPr>
        <p:spPr>
          <a:xfrm rot="3101481">
            <a:off x="1920003" y="3849819"/>
            <a:ext cx="512389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Pfeil: gestreift nach rechts 141">
            <a:extLst>
              <a:ext uri="{FF2B5EF4-FFF2-40B4-BE49-F238E27FC236}">
                <a16:creationId xmlns:a16="http://schemas.microsoft.com/office/drawing/2014/main" id="{DE608DF7-F80B-4937-928B-3FFBEA21B86A}"/>
              </a:ext>
            </a:extLst>
          </p:cNvPr>
          <p:cNvSpPr/>
          <p:nvPr/>
        </p:nvSpPr>
        <p:spPr>
          <a:xfrm rot="18822654">
            <a:off x="1897558" y="5222982"/>
            <a:ext cx="512389" cy="338640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Pfeil: gestreift nach rechts 143">
            <a:extLst>
              <a:ext uri="{FF2B5EF4-FFF2-40B4-BE49-F238E27FC236}">
                <a16:creationId xmlns:a16="http://schemas.microsoft.com/office/drawing/2014/main" id="{38C0D7E7-2283-4E7D-AA86-AECF5970C2A8}"/>
              </a:ext>
            </a:extLst>
          </p:cNvPr>
          <p:cNvSpPr/>
          <p:nvPr/>
        </p:nvSpPr>
        <p:spPr>
          <a:xfrm rot="18782803">
            <a:off x="2978473" y="3802350"/>
            <a:ext cx="615811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Pfeil: gestreift nach rechts 149">
            <a:extLst>
              <a:ext uri="{FF2B5EF4-FFF2-40B4-BE49-F238E27FC236}">
                <a16:creationId xmlns:a16="http://schemas.microsoft.com/office/drawing/2014/main" id="{3872AE19-C4C9-40AE-855D-7733F40747E3}"/>
              </a:ext>
            </a:extLst>
          </p:cNvPr>
          <p:cNvSpPr/>
          <p:nvPr/>
        </p:nvSpPr>
        <p:spPr>
          <a:xfrm rot="16200000">
            <a:off x="3125230" y="3131136"/>
            <a:ext cx="681187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Zuluft</a:t>
            </a:r>
          </a:p>
        </p:txBody>
      </p:sp>
      <p:sp>
        <p:nvSpPr>
          <p:cNvPr id="152" name="Pfeil: gestreift nach rechts 151">
            <a:extLst>
              <a:ext uri="{FF2B5EF4-FFF2-40B4-BE49-F238E27FC236}">
                <a16:creationId xmlns:a16="http://schemas.microsoft.com/office/drawing/2014/main" id="{2D8CABAB-C52B-4704-A6C7-FB2C50CE5740}"/>
              </a:ext>
            </a:extLst>
          </p:cNvPr>
          <p:cNvSpPr/>
          <p:nvPr/>
        </p:nvSpPr>
        <p:spPr>
          <a:xfrm rot="5400000">
            <a:off x="1691993" y="3137091"/>
            <a:ext cx="693093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Abluft</a:t>
            </a:r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DAF9F9B3-3799-4220-81B1-9990E6271308}"/>
              </a:ext>
            </a:extLst>
          </p:cNvPr>
          <p:cNvSpPr/>
          <p:nvPr/>
        </p:nvSpPr>
        <p:spPr>
          <a:xfrm>
            <a:off x="6105497" y="6240006"/>
            <a:ext cx="2056601" cy="1335146"/>
          </a:xfrm>
          <a:custGeom>
            <a:avLst/>
            <a:gdLst>
              <a:gd name="connsiteX0" fmla="*/ 299786 w 2056601"/>
              <a:gd name="connsiteY0" fmla="*/ 0 h 1335146"/>
              <a:gd name="connsiteX1" fmla="*/ 118811 w 2056601"/>
              <a:gd name="connsiteY1" fmla="*/ 1181100 h 1335146"/>
              <a:gd name="connsiteX2" fmla="*/ 1871411 w 2056601"/>
              <a:gd name="connsiteY2" fmla="*/ 1295400 h 1335146"/>
              <a:gd name="connsiteX3" fmla="*/ 2004761 w 2056601"/>
              <a:gd name="connsiteY3" fmla="*/ 942975 h 13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601" h="1335146">
                <a:moveTo>
                  <a:pt x="299786" y="0"/>
                </a:moveTo>
                <a:cubicBezTo>
                  <a:pt x="78329" y="482600"/>
                  <a:pt x="-143127" y="965200"/>
                  <a:pt x="118811" y="1181100"/>
                </a:cubicBezTo>
                <a:cubicBezTo>
                  <a:pt x="380749" y="1397000"/>
                  <a:pt x="1557086" y="1335087"/>
                  <a:pt x="1871411" y="1295400"/>
                </a:cubicBezTo>
                <a:cubicBezTo>
                  <a:pt x="2185736" y="1255713"/>
                  <a:pt x="2004761" y="942975"/>
                  <a:pt x="2004761" y="942975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EC2D4588-3459-4B4B-B42F-40FF2DE72B82}"/>
              </a:ext>
            </a:extLst>
          </p:cNvPr>
          <p:cNvSpPr txBox="1"/>
          <p:nvPr/>
        </p:nvSpPr>
        <p:spPr>
          <a:xfrm>
            <a:off x="7664912" y="6621113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9B1CE1-8B0C-4D7F-8578-143014EA9120}"/>
              </a:ext>
            </a:extLst>
          </p:cNvPr>
          <p:cNvSpPr txBox="1"/>
          <p:nvPr/>
        </p:nvSpPr>
        <p:spPr>
          <a:xfrm>
            <a:off x="9919346" y="7175042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Filtertrockner</a:t>
            </a:r>
          </a:p>
          <a:p>
            <a:pPr algn="ctr"/>
            <a:r>
              <a:rPr lang="de-CH" sz="1000" dirty="0"/>
              <a:t>Schauglas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9A3F7F4-A5B4-44F0-AFA1-450BEE85CA06}"/>
              </a:ext>
            </a:extLst>
          </p:cNvPr>
          <p:cNvSpPr txBox="1"/>
          <p:nvPr/>
        </p:nvSpPr>
        <p:spPr>
          <a:xfrm>
            <a:off x="2166198" y="4346774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Wärmetauscher</a:t>
            </a:r>
          </a:p>
          <a:p>
            <a:pPr algn="ctr"/>
            <a:r>
              <a:rPr lang="de-CH" sz="1000" dirty="0"/>
              <a:t>Luft-Luft</a:t>
            </a:r>
          </a:p>
        </p:txBody>
      </p:sp>
      <p:sp>
        <p:nvSpPr>
          <p:cNvPr id="165" name="Pfeil: gestreift nach rechts 164">
            <a:extLst>
              <a:ext uri="{FF2B5EF4-FFF2-40B4-BE49-F238E27FC236}">
                <a16:creationId xmlns:a16="http://schemas.microsoft.com/office/drawing/2014/main" id="{E1B7A3A8-D8DE-47AB-9ACB-F44C06B590A7}"/>
              </a:ext>
            </a:extLst>
          </p:cNvPr>
          <p:cNvSpPr/>
          <p:nvPr/>
        </p:nvSpPr>
        <p:spPr>
          <a:xfrm rot="16200000">
            <a:off x="1482529" y="6041140"/>
            <a:ext cx="992430" cy="327321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Aussenluft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1F5EEFEB-4FA4-4702-82F1-3754C26010D4}"/>
              </a:ext>
            </a:extLst>
          </p:cNvPr>
          <p:cNvSpPr txBox="1"/>
          <p:nvPr/>
        </p:nvSpPr>
        <p:spPr>
          <a:xfrm>
            <a:off x="6098702" y="5830519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 Fühler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597BBD1-DE8C-44D5-8E1B-651A27B9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128994-9227-4375-BEF7-65C6A4B51B40}"/>
              </a:ext>
            </a:extLst>
          </p:cNvPr>
          <p:cNvCxnSpPr>
            <a:cxnSpLocks/>
          </p:cNvCxnSpPr>
          <p:nvPr/>
        </p:nvCxnSpPr>
        <p:spPr>
          <a:xfrm flipH="1">
            <a:off x="4304358" y="4627084"/>
            <a:ext cx="574949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241BE61-2670-4A81-9D6A-9FFE7C990547}"/>
              </a:ext>
            </a:extLst>
          </p:cNvPr>
          <p:cNvCxnSpPr>
            <a:cxnSpLocks/>
          </p:cNvCxnSpPr>
          <p:nvPr/>
        </p:nvCxnSpPr>
        <p:spPr>
          <a:xfrm flipH="1">
            <a:off x="11886595" y="2613625"/>
            <a:ext cx="8738" cy="515368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F21E1C9-9D76-46A4-B480-4C72A36A5F45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3865282" y="2613625"/>
            <a:ext cx="1692183" cy="394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Bogen 107">
            <a:extLst>
              <a:ext uri="{FF2B5EF4-FFF2-40B4-BE49-F238E27FC236}">
                <a16:creationId xmlns:a16="http://schemas.microsoft.com/office/drawing/2014/main" id="{A406C6BF-B63B-4903-8BA9-C60DBB2E20CD}"/>
              </a:ext>
            </a:extLst>
          </p:cNvPr>
          <p:cNvSpPr/>
          <p:nvPr/>
        </p:nvSpPr>
        <p:spPr>
          <a:xfrm rot="16200000">
            <a:off x="5551038" y="2476962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B9EA7EB0-6E7A-48E4-86AA-A6D03C6A73DD}"/>
              </a:ext>
            </a:extLst>
          </p:cNvPr>
          <p:cNvCxnSpPr>
            <a:cxnSpLocks/>
          </p:cNvCxnSpPr>
          <p:nvPr/>
        </p:nvCxnSpPr>
        <p:spPr>
          <a:xfrm flipH="1" flipV="1">
            <a:off x="5870973" y="2634356"/>
            <a:ext cx="6015622" cy="1240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03F7E15E-525A-4C0B-9FD4-9632BA35D061}"/>
              </a:ext>
            </a:extLst>
          </p:cNvPr>
          <p:cNvCxnSpPr>
            <a:cxnSpLocks/>
          </p:cNvCxnSpPr>
          <p:nvPr/>
        </p:nvCxnSpPr>
        <p:spPr>
          <a:xfrm flipV="1">
            <a:off x="5297066" y="4623965"/>
            <a:ext cx="24259" cy="20043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00F0733-9DB7-4471-894D-7C69D528058F}"/>
              </a:ext>
            </a:extLst>
          </p:cNvPr>
          <p:cNvSpPr/>
          <p:nvPr/>
        </p:nvSpPr>
        <p:spPr>
          <a:xfrm>
            <a:off x="3544750" y="4144677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EFBC7E7-F656-4F71-9DCF-2F8669A6E9D5}"/>
              </a:ext>
            </a:extLst>
          </p:cNvPr>
          <p:cNvSpPr/>
          <p:nvPr/>
        </p:nvSpPr>
        <p:spPr>
          <a:xfrm rot="16200000">
            <a:off x="3701107" y="4026124"/>
            <a:ext cx="441325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Verbotsymbol 40">
            <a:extLst>
              <a:ext uri="{FF2B5EF4-FFF2-40B4-BE49-F238E27FC236}">
                <a16:creationId xmlns:a16="http://schemas.microsoft.com/office/drawing/2014/main" id="{913B6457-3119-4492-B78A-BD853A15D718}"/>
              </a:ext>
            </a:extLst>
          </p:cNvPr>
          <p:cNvSpPr/>
          <p:nvPr/>
        </p:nvSpPr>
        <p:spPr>
          <a:xfrm>
            <a:off x="4743812" y="4839340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6DB787A8-99A7-45B0-8972-DE1F3895962E}"/>
              </a:ext>
            </a:extLst>
          </p:cNvPr>
          <p:cNvCxnSpPr>
            <a:cxnSpLocks/>
          </p:cNvCxnSpPr>
          <p:nvPr/>
        </p:nvCxnSpPr>
        <p:spPr>
          <a:xfrm flipH="1">
            <a:off x="5691367" y="2617250"/>
            <a:ext cx="6701" cy="1259607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CB10B1F-9C9F-409D-B692-AD3BFD220047}"/>
              </a:ext>
            </a:extLst>
          </p:cNvPr>
          <p:cNvCxnSpPr>
            <a:cxnSpLocks/>
          </p:cNvCxnSpPr>
          <p:nvPr/>
        </p:nvCxnSpPr>
        <p:spPr>
          <a:xfrm>
            <a:off x="3864739" y="1973068"/>
            <a:ext cx="1810169" cy="0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B650C0B-82EA-41FB-927C-AFD635AF5265}"/>
              </a:ext>
            </a:extLst>
          </p:cNvPr>
          <p:cNvCxnSpPr>
            <a:cxnSpLocks/>
          </p:cNvCxnSpPr>
          <p:nvPr/>
        </p:nvCxnSpPr>
        <p:spPr>
          <a:xfrm flipH="1">
            <a:off x="5674908" y="1973068"/>
            <a:ext cx="16459" cy="4250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FB0F94B-DDF1-4822-82F4-7A4C5E95AD74}"/>
              </a:ext>
            </a:extLst>
          </p:cNvPr>
          <p:cNvCxnSpPr>
            <a:cxnSpLocks/>
          </p:cNvCxnSpPr>
          <p:nvPr/>
        </p:nvCxnSpPr>
        <p:spPr>
          <a:xfrm flipV="1">
            <a:off x="8521659" y="4193090"/>
            <a:ext cx="10528" cy="207605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5E9980F-B0B1-489F-85FA-B91F41A79F6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279945" y="4179857"/>
            <a:ext cx="1254360" cy="1323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AF750F85-3A34-4116-9EC3-2E72D6C1CF84}"/>
              </a:ext>
            </a:extLst>
          </p:cNvPr>
          <p:cNvCxnSpPr>
            <a:cxnSpLocks/>
          </p:cNvCxnSpPr>
          <p:nvPr/>
        </p:nvCxnSpPr>
        <p:spPr>
          <a:xfrm flipH="1" flipV="1">
            <a:off x="5297066" y="6608407"/>
            <a:ext cx="5838673" cy="7049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210ECC5-0370-495B-9D43-3B34C6F5DD94}"/>
              </a:ext>
            </a:extLst>
          </p:cNvPr>
          <p:cNvCxnSpPr>
            <a:cxnSpLocks/>
          </p:cNvCxnSpPr>
          <p:nvPr/>
        </p:nvCxnSpPr>
        <p:spPr>
          <a:xfrm flipV="1">
            <a:off x="11135739" y="6664233"/>
            <a:ext cx="0" cy="43684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DB46101-39E9-4D97-8337-CD8B3DACB20F}"/>
              </a:ext>
            </a:extLst>
          </p:cNvPr>
          <p:cNvCxnSpPr>
            <a:cxnSpLocks/>
          </p:cNvCxnSpPr>
          <p:nvPr/>
        </p:nvCxnSpPr>
        <p:spPr>
          <a:xfrm flipV="1">
            <a:off x="4835256" y="7094495"/>
            <a:ext cx="0" cy="66094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08887AC-270B-437E-9FC7-6561D720348F}"/>
              </a:ext>
            </a:extLst>
          </p:cNvPr>
          <p:cNvCxnSpPr>
            <a:cxnSpLocks/>
          </p:cNvCxnSpPr>
          <p:nvPr/>
        </p:nvCxnSpPr>
        <p:spPr>
          <a:xfrm flipH="1" flipV="1">
            <a:off x="4835256" y="7755440"/>
            <a:ext cx="7060888" cy="2373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Bogen 33">
            <a:extLst>
              <a:ext uri="{FF2B5EF4-FFF2-40B4-BE49-F238E27FC236}">
                <a16:creationId xmlns:a16="http://schemas.microsoft.com/office/drawing/2014/main" id="{57D18F11-A02B-47AA-9B8F-EC2EFEBBE810}"/>
              </a:ext>
            </a:extLst>
          </p:cNvPr>
          <p:cNvSpPr/>
          <p:nvPr/>
        </p:nvSpPr>
        <p:spPr>
          <a:xfrm rot="16200000">
            <a:off x="5527878" y="4052485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64E42E98-4D24-42FA-BAFD-DF926CEB49C3}"/>
              </a:ext>
            </a:extLst>
          </p:cNvPr>
          <p:cNvCxnSpPr>
            <a:cxnSpLocks/>
          </p:cNvCxnSpPr>
          <p:nvPr/>
        </p:nvCxnSpPr>
        <p:spPr>
          <a:xfrm flipH="1">
            <a:off x="5815512" y="4193089"/>
            <a:ext cx="2721505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B50A2DF7-CCFB-443A-AC2E-C7A4050AF659}"/>
              </a:ext>
            </a:extLst>
          </p:cNvPr>
          <p:cNvSpPr/>
          <p:nvPr/>
        </p:nvSpPr>
        <p:spPr>
          <a:xfrm>
            <a:off x="9310858" y="3778209"/>
            <a:ext cx="992257" cy="2052310"/>
          </a:xfrm>
          <a:prstGeom prst="rect">
            <a:avLst/>
          </a:prstGeom>
          <a:gradFill>
            <a:gsLst>
              <a:gs pos="0">
                <a:srgbClr val="FF0000">
                  <a:alpha val="84000"/>
                  <a:lumMod val="76000"/>
                  <a:lumOff val="24000"/>
                </a:srgbClr>
              </a:gs>
              <a:gs pos="0">
                <a:srgbClr val="FF0000">
                  <a:lumMod val="100000"/>
                  <a:alpha val="24000"/>
                </a:srgbClr>
              </a:gs>
              <a:gs pos="12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42C63C7-CFC5-4340-A7B5-CB3FD8AB8E96}"/>
              </a:ext>
            </a:extLst>
          </p:cNvPr>
          <p:cNvCxnSpPr>
            <a:cxnSpLocks/>
          </p:cNvCxnSpPr>
          <p:nvPr/>
        </p:nvCxnSpPr>
        <p:spPr>
          <a:xfrm>
            <a:off x="8571470" y="4193088"/>
            <a:ext cx="572451" cy="11889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F0102326-0122-4122-A263-932AA0443F8D}"/>
              </a:ext>
            </a:extLst>
          </p:cNvPr>
          <p:cNvSpPr/>
          <p:nvPr/>
        </p:nvSpPr>
        <p:spPr>
          <a:xfrm>
            <a:off x="9440124" y="4785090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F9997197-3ED7-46E3-A9C5-5339F7C2E69D}"/>
              </a:ext>
            </a:extLst>
          </p:cNvPr>
          <p:cNvSpPr/>
          <p:nvPr/>
        </p:nvSpPr>
        <p:spPr>
          <a:xfrm>
            <a:off x="9471080" y="4827161"/>
            <a:ext cx="711994" cy="419100"/>
          </a:xfrm>
          <a:custGeom>
            <a:avLst/>
            <a:gdLst>
              <a:gd name="connsiteX0" fmla="*/ 2382 w 459582"/>
              <a:gd name="connsiteY0" fmla="*/ 238125 h 238125"/>
              <a:gd name="connsiteX1" fmla="*/ 459582 w 459582"/>
              <a:gd name="connsiteY1" fmla="*/ 192881 h 238125"/>
              <a:gd name="connsiteX2" fmla="*/ 1 w 459582"/>
              <a:gd name="connsiteY2" fmla="*/ 157162 h 238125"/>
              <a:gd name="connsiteX3" fmla="*/ 454819 w 459582"/>
              <a:gd name="connsiteY3" fmla="*/ 121444 h 238125"/>
              <a:gd name="connsiteX4" fmla="*/ 2382 w 459582"/>
              <a:gd name="connsiteY4" fmla="*/ 92869 h 238125"/>
              <a:gd name="connsiteX5" fmla="*/ 457201 w 459582"/>
              <a:gd name="connsiteY5" fmla="*/ 57150 h 238125"/>
              <a:gd name="connsiteX6" fmla="*/ 1 w 459582"/>
              <a:gd name="connsiteY6" fmla="*/ 21431 h 238125"/>
              <a:gd name="connsiteX7" fmla="*/ 454819 w 459582"/>
              <a:gd name="connsiteY7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582" h="238125">
                <a:moveTo>
                  <a:pt x="2382" y="238125"/>
                </a:moveTo>
                <a:cubicBezTo>
                  <a:pt x="231180" y="222250"/>
                  <a:pt x="459979" y="206375"/>
                  <a:pt x="459582" y="192881"/>
                </a:cubicBezTo>
                <a:cubicBezTo>
                  <a:pt x="459185" y="179387"/>
                  <a:pt x="795" y="169068"/>
                  <a:pt x="1" y="157162"/>
                </a:cubicBezTo>
                <a:cubicBezTo>
                  <a:pt x="-793" y="145256"/>
                  <a:pt x="454422" y="132159"/>
                  <a:pt x="454819" y="121444"/>
                </a:cubicBezTo>
                <a:cubicBezTo>
                  <a:pt x="455216" y="110729"/>
                  <a:pt x="1985" y="103585"/>
                  <a:pt x="2382" y="92869"/>
                </a:cubicBezTo>
                <a:cubicBezTo>
                  <a:pt x="2779" y="82153"/>
                  <a:pt x="457598" y="69056"/>
                  <a:pt x="457201" y="57150"/>
                </a:cubicBezTo>
                <a:cubicBezTo>
                  <a:pt x="456804" y="45244"/>
                  <a:pt x="398" y="30956"/>
                  <a:pt x="1" y="21431"/>
                </a:cubicBezTo>
                <a:cubicBezTo>
                  <a:pt x="-396" y="11906"/>
                  <a:pt x="382588" y="1587"/>
                  <a:pt x="454819" y="0"/>
                </a:cubicBezTo>
              </a:path>
            </a:pathLst>
          </a:custGeom>
          <a:ln w="2540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CE51C45D-AAD1-4A78-BA41-D490FEF62A1A}"/>
              </a:ext>
            </a:extLst>
          </p:cNvPr>
          <p:cNvCxnSpPr>
            <a:cxnSpLocks/>
          </p:cNvCxnSpPr>
          <p:nvPr/>
        </p:nvCxnSpPr>
        <p:spPr>
          <a:xfrm flipH="1">
            <a:off x="10183076" y="4827161"/>
            <a:ext cx="952663" cy="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B6A383CC-35AF-4BDA-BF83-6F628038C938}"/>
              </a:ext>
            </a:extLst>
          </p:cNvPr>
          <p:cNvCxnSpPr>
            <a:cxnSpLocks/>
          </p:cNvCxnSpPr>
          <p:nvPr/>
        </p:nvCxnSpPr>
        <p:spPr>
          <a:xfrm flipV="1">
            <a:off x="9128975" y="4193088"/>
            <a:ext cx="5089" cy="1047465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4BF80E65-5CDB-4B94-ACDB-75D37F287E8F}"/>
              </a:ext>
            </a:extLst>
          </p:cNvPr>
          <p:cNvCxnSpPr>
            <a:cxnSpLocks/>
          </p:cNvCxnSpPr>
          <p:nvPr/>
        </p:nvCxnSpPr>
        <p:spPr>
          <a:xfrm flipV="1">
            <a:off x="9128975" y="5240553"/>
            <a:ext cx="342105" cy="570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08F11CB0-43A2-4238-A12D-C585562B7DD8}"/>
              </a:ext>
            </a:extLst>
          </p:cNvPr>
          <p:cNvSpPr txBox="1"/>
          <p:nvPr/>
        </p:nvSpPr>
        <p:spPr>
          <a:xfrm>
            <a:off x="9276220" y="5277850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Kondensator</a:t>
            </a:r>
          </a:p>
          <a:p>
            <a:pPr algn="ctr"/>
            <a:r>
              <a:rPr lang="de-CH" sz="1000" dirty="0"/>
              <a:t>Wasser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DF2BF66-B476-4802-BC30-3DC802D0589D}"/>
              </a:ext>
            </a:extLst>
          </p:cNvPr>
          <p:cNvCxnSpPr>
            <a:cxnSpLocks/>
          </p:cNvCxnSpPr>
          <p:nvPr/>
        </p:nvCxnSpPr>
        <p:spPr>
          <a:xfrm flipV="1">
            <a:off x="11154614" y="4827162"/>
            <a:ext cx="0" cy="183707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Verbotsymbol 70">
            <a:extLst>
              <a:ext uri="{FF2B5EF4-FFF2-40B4-BE49-F238E27FC236}">
                <a16:creationId xmlns:a16="http://schemas.microsoft.com/office/drawing/2014/main" id="{61F4F272-40F1-4769-97FA-29B9209FC5C1}"/>
              </a:ext>
            </a:extLst>
          </p:cNvPr>
          <p:cNvSpPr/>
          <p:nvPr/>
        </p:nvSpPr>
        <p:spPr>
          <a:xfrm>
            <a:off x="8081918" y="4049602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4" name="Verbotsymbol 73">
            <a:extLst>
              <a:ext uri="{FF2B5EF4-FFF2-40B4-BE49-F238E27FC236}">
                <a16:creationId xmlns:a16="http://schemas.microsoft.com/office/drawing/2014/main" id="{822E865B-CED4-484B-B175-83BB56EDDE2C}"/>
              </a:ext>
            </a:extLst>
          </p:cNvPr>
          <p:cNvSpPr/>
          <p:nvPr/>
        </p:nvSpPr>
        <p:spPr>
          <a:xfrm>
            <a:off x="10481055" y="6547426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41C10DA8-42E9-4D9D-A638-226D3F9A0366}"/>
              </a:ext>
            </a:extLst>
          </p:cNvPr>
          <p:cNvCxnSpPr>
            <a:cxnSpLocks/>
          </p:cNvCxnSpPr>
          <p:nvPr/>
        </p:nvCxnSpPr>
        <p:spPr>
          <a:xfrm>
            <a:off x="4376496" y="4312264"/>
            <a:ext cx="1327821" cy="12868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DAD7A22F-109B-405B-8BE5-1BF38C363BBA}"/>
              </a:ext>
            </a:extLst>
          </p:cNvPr>
          <p:cNvCxnSpPr>
            <a:cxnSpLocks/>
          </p:cNvCxnSpPr>
          <p:nvPr/>
        </p:nvCxnSpPr>
        <p:spPr>
          <a:xfrm flipH="1">
            <a:off x="4835234" y="4601230"/>
            <a:ext cx="44073" cy="2458577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5BB02E1-107F-4BB8-B187-DAE394914595}"/>
              </a:ext>
            </a:extLst>
          </p:cNvPr>
          <p:cNvCxnSpPr>
            <a:cxnSpLocks/>
          </p:cNvCxnSpPr>
          <p:nvPr/>
        </p:nvCxnSpPr>
        <p:spPr>
          <a:xfrm>
            <a:off x="4950437" y="4623965"/>
            <a:ext cx="37088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1A860A21-DB0E-4BCB-840C-8FEB70B9FF2E}"/>
              </a:ext>
            </a:extLst>
          </p:cNvPr>
          <p:cNvSpPr txBox="1">
            <a:spLocks/>
          </p:cNvSpPr>
          <p:nvPr/>
        </p:nvSpPr>
        <p:spPr>
          <a:xfrm>
            <a:off x="601144" y="390488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Kühlen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wenn Speicher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leer Sommer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erbotsymbol 4">
            <a:extLst>
              <a:ext uri="{FF2B5EF4-FFF2-40B4-BE49-F238E27FC236}">
                <a16:creationId xmlns:a16="http://schemas.microsoft.com/office/drawing/2014/main" id="{9ABBAC2D-3AD7-4F76-BFE4-9E9983AC0BB1}"/>
              </a:ext>
            </a:extLst>
          </p:cNvPr>
          <p:cNvSpPr/>
          <p:nvPr/>
        </p:nvSpPr>
        <p:spPr>
          <a:xfrm>
            <a:off x="5235167" y="4213352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" name="Pfeil: gebogen 5">
            <a:extLst>
              <a:ext uri="{FF2B5EF4-FFF2-40B4-BE49-F238E27FC236}">
                <a16:creationId xmlns:a16="http://schemas.microsoft.com/office/drawing/2014/main" id="{118763D2-A6DB-477E-9D54-97F0F055DE9F}"/>
              </a:ext>
            </a:extLst>
          </p:cNvPr>
          <p:cNvSpPr/>
          <p:nvPr/>
        </p:nvSpPr>
        <p:spPr>
          <a:xfrm rot="5400000" flipV="1">
            <a:off x="4764117" y="7250711"/>
            <a:ext cx="568743" cy="3082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D98699D4-69EC-45E0-9D18-B93C96BB2B4B}"/>
              </a:ext>
            </a:extLst>
          </p:cNvPr>
          <p:cNvSpPr/>
          <p:nvPr/>
        </p:nvSpPr>
        <p:spPr>
          <a:xfrm rot="16200000" flipH="1" flipV="1">
            <a:off x="8692848" y="4362606"/>
            <a:ext cx="494661" cy="318495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0A695B1-8188-4E73-9432-9DBF0A70B552}"/>
              </a:ext>
            </a:extLst>
          </p:cNvPr>
          <p:cNvSpPr/>
          <p:nvPr/>
        </p:nvSpPr>
        <p:spPr>
          <a:xfrm rot="10800000">
            <a:off x="3071148" y="1893644"/>
            <a:ext cx="759607" cy="925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B2864859-C465-4A91-860B-22EA99CBDA5C}"/>
              </a:ext>
            </a:extLst>
          </p:cNvPr>
          <p:cNvSpPr/>
          <p:nvPr/>
        </p:nvSpPr>
        <p:spPr>
          <a:xfrm rot="16200000">
            <a:off x="3038324" y="1995005"/>
            <a:ext cx="809049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C9DF5DB-79E8-49AA-AEC7-EC577B79B82E}"/>
              </a:ext>
            </a:extLst>
          </p:cNvPr>
          <p:cNvSpPr txBox="1"/>
          <p:nvPr/>
        </p:nvSpPr>
        <p:spPr>
          <a:xfrm>
            <a:off x="2860238" y="1628343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Verdampfer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81FB7EB-CB4C-44F3-933B-C25F7BBE0C0A}"/>
              </a:ext>
            </a:extLst>
          </p:cNvPr>
          <p:cNvSpPr txBox="1"/>
          <p:nvPr/>
        </p:nvSpPr>
        <p:spPr>
          <a:xfrm>
            <a:off x="3349851" y="4638832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Kondensator</a:t>
            </a:r>
          </a:p>
        </p:txBody>
      </p:sp>
      <p:sp>
        <p:nvSpPr>
          <p:cNvPr id="15" name="Verbotsymbol 14">
            <a:extLst>
              <a:ext uri="{FF2B5EF4-FFF2-40B4-BE49-F238E27FC236}">
                <a16:creationId xmlns:a16="http://schemas.microsoft.com/office/drawing/2014/main" id="{471F214B-2BA6-4422-92FE-EC67BBF1EC43}"/>
              </a:ext>
            </a:extLst>
          </p:cNvPr>
          <p:cNvSpPr/>
          <p:nvPr/>
        </p:nvSpPr>
        <p:spPr>
          <a:xfrm>
            <a:off x="3724574" y="4175277"/>
            <a:ext cx="484693" cy="441326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6" name="Pfeil: gebogen 15">
            <a:extLst>
              <a:ext uri="{FF2B5EF4-FFF2-40B4-BE49-F238E27FC236}">
                <a16:creationId xmlns:a16="http://schemas.microsoft.com/office/drawing/2014/main" id="{7B2EED80-F709-4BBC-8FD2-167F7EEE0853}"/>
              </a:ext>
            </a:extLst>
          </p:cNvPr>
          <p:cNvSpPr/>
          <p:nvPr/>
        </p:nvSpPr>
        <p:spPr>
          <a:xfrm rot="10800000">
            <a:off x="10803446" y="6476858"/>
            <a:ext cx="291409" cy="58510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Pfeil: gebogen 16">
            <a:extLst>
              <a:ext uri="{FF2B5EF4-FFF2-40B4-BE49-F238E27FC236}">
                <a16:creationId xmlns:a16="http://schemas.microsoft.com/office/drawing/2014/main" id="{BE34831C-6DF2-4B36-9823-148E77BB6357}"/>
              </a:ext>
            </a:extLst>
          </p:cNvPr>
          <p:cNvSpPr/>
          <p:nvPr/>
        </p:nvSpPr>
        <p:spPr>
          <a:xfrm rot="5400000">
            <a:off x="5322082" y="1937285"/>
            <a:ext cx="255455" cy="429287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3" name="Verbotsymbol 22">
            <a:extLst>
              <a:ext uri="{FF2B5EF4-FFF2-40B4-BE49-F238E27FC236}">
                <a16:creationId xmlns:a16="http://schemas.microsoft.com/office/drawing/2014/main" id="{D2AB8A49-927C-4049-8683-11B15E92817D}"/>
              </a:ext>
            </a:extLst>
          </p:cNvPr>
          <p:cNvSpPr/>
          <p:nvPr/>
        </p:nvSpPr>
        <p:spPr>
          <a:xfrm>
            <a:off x="4705726" y="6696495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54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>
            <a:extLst>
              <a:ext uri="{FF2B5EF4-FFF2-40B4-BE49-F238E27FC236}">
                <a16:creationId xmlns:a16="http://schemas.microsoft.com/office/drawing/2014/main" id="{AA846865-A53B-42FC-BF07-C8CCE895C0AF}"/>
              </a:ext>
            </a:extLst>
          </p:cNvPr>
          <p:cNvSpPr/>
          <p:nvPr/>
        </p:nvSpPr>
        <p:spPr>
          <a:xfrm>
            <a:off x="1853276" y="3706656"/>
            <a:ext cx="2543283" cy="195434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932AECD8-20B1-4B43-A3A8-030C31502095}"/>
              </a:ext>
            </a:extLst>
          </p:cNvPr>
          <p:cNvSpPr/>
          <p:nvPr/>
        </p:nvSpPr>
        <p:spPr>
          <a:xfrm rot="16200000">
            <a:off x="10128407" y="6948100"/>
            <a:ext cx="183262" cy="27106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CD3B121-D59A-4A64-BB95-6B0B72424DEC}"/>
              </a:ext>
            </a:extLst>
          </p:cNvPr>
          <p:cNvSpPr/>
          <p:nvPr/>
        </p:nvSpPr>
        <p:spPr>
          <a:xfrm>
            <a:off x="7170896" y="5959276"/>
            <a:ext cx="647700" cy="6223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412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Komp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5DDCC4-EE1B-48E6-A3B6-07A8EC04E878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>
            <a:off x="7265749" y="6050410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B0426-3988-458A-9861-C143A8223F0B}"/>
              </a:ext>
            </a:extLst>
          </p:cNvPr>
          <p:cNvCxnSpPr>
            <a:cxnSpLocks/>
            <a:stCxn id="27" idx="3"/>
            <a:endCxn id="27" idx="5"/>
          </p:cNvCxnSpPr>
          <p:nvPr/>
        </p:nvCxnSpPr>
        <p:spPr>
          <a:xfrm>
            <a:off x="7265749" y="6490442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3D3D81E-D885-45FF-AC94-04B3D586E92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818596" y="6270426"/>
            <a:ext cx="711850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A45987E7-BE01-4D97-A5CC-2BE4AC63A29E}"/>
              </a:ext>
            </a:extLst>
          </p:cNvPr>
          <p:cNvSpPr/>
          <p:nvPr/>
        </p:nvSpPr>
        <p:spPr>
          <a:xfrm rot="5400000">
            <a:off x="7791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37D8622-B882-4D96-A400-608C726BBC76}"/>
              </a:ext>
            </a:extLst>
          </p:cNvPr>
          <p:cNvSpPr/>
          <p:nvPr/>
        </p:nvSpPr>
        <p:spPr>
          <a:xfrm rot="16200000">
            <a:off x="8045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7DB4539-3159-40E9-9C4E-54C680470024}"/>
              </a:ext>
            </a:extLst>
          </p:cNvPr>
          <p:cNvCxnSpPr>
            <a:cxnSpLocks/>
          </p:cNvCxnSpPr>
          <p:nvPr/>
        </p:nvCxnSpPr>
        <p:spPr>
          <a:xfrm>
            <a:off x="4835256" y="7082542"/>
            <a:ext cx="3025000" cy="499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ylinder 65">
            <a:extLst>
              <a:ext uri="{FF2B5EF4-FFF2-40B4-BE49-F238E27FC236}">
                <a16:creationId xmlns:a16="http://schemas.microsoft.com/office/drawing/2014/main" id="{75D5D261-4E86-4F37-9667-ECC54FE10A68}"/>
              </a:ext>
            </a:extLst>
          </p:cNvPr>
          <p:cNvSpPr/>
          <p:nvPr/>
        </p:nvSpPr>
        <p:spPr>
          <a:xfrm rot="16200000">
            <a:off x="10430200" y="6962988"/>
            <a:ext cx="135337" cy="2412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1F10AF4-8296-41B6-8A63-47BFDD6E625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8362524" y="7087915"/>
            <a:ext cx="2788787" cy="13159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F8D3B2-41B0-4942-935C-3AEB4FF4465F}"/>
              </a:ext>
            </a:extLst>
          </p:cNvPr>
          <p:cNvSpPr/>
          <p:nvPr/>
        </p:nvSpPr>
        <p:spPr>
          <a:xfrm rot="10800000">
            <a:off x="10442914" y="7036007"/>
            <a:ext cx="97632" cy="952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4B8A1876-1A2F-4D5E-BD10-8AC0A73BB887}"/>
              </a:ext>
            </a:extLst>
          </p:cNvPr>
          <p:cNvSpPr/>
          <p:nvPr/>
        </p:nvSpPr>
        <p:spPr>
          <a:xfrm rot="10800000">
            <a:off x="8033119" y="7087912"/>
            <a:ext cx="142875" cy="118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02958E42-5B07-44CA-9691-3F47F5394958}"/>
              </a:ext>
            </a:extLst>
          </p:cNvPr>
          <p:cNvCxnSpPr>
            <a:cxnSpLocks/>
          </p:cNvCxnSpPr>
          <p:nvPr/>
        </p:nvCxnSpPr>
        <p:spPr>
          <a:xfrm flipH="1">
            <a:off x="5651526" y="4156478"/>
            <a:ext cx="23382" cy="2099431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162D7A6-D117-4DE5-B7F5-ABA88038B9F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675586" y="6270426"/>
            <a:ext cx="1495310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Zylinder 95">
            <a:extLst>
              <a:ext uri="{FF2B5EF4-FFF2-40B4-BE49-F238E27FC236}">
                <a16:creationId xmlns:a16="http://schemas.microsoft.com/office/drawing/2014/main" id="{8E34DDD7-7027-4D31-8C7D-F08B7F0FA525}"/>
              </a:ext>
            </a:extLst>
          </p:cNvPr>
          <p:cNvSpPr/>
          <p:nvPr/>
        </p:nvSpPr>
        <p:spPr>
          <a:xfrm rot="5400000">
            <a:off x="6332872" y="6088491"/>
            <a:ext cx="95245" cy="26605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Pfeil: gestreift nach rechts 129">
            <a:extLst>
              <a:ext uri="{FF2B5EF4-FFF2-40B4-BE49-F238E27FC236}">
                <a16:creationId xmlns:a16="http://schemas.microsoft.com/office/drawing/2014/main" id="{A2CF1D83-240F-4ABE-8A6C-BE4965E0A475}"/>
              </a:ext>
            </a:extLst>
          </p:cNvPr>
          <p:cNvSpPr/>
          <p:nvPr/>
        </p:nvSpPr>
        <p:spPr>
          <a:xfrm rot="16200000">
            <a:off x="3513717" y="3333223"/>
            <a:ext cx="954611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Fortluft</a:t>
            </a:r>
          </a:p>
        </p:txBody>
      </p:sp>
      <p:sp>
        <p:nvSpPr>
          <p:cNvPr id="132" name="Pfeil: gestreift nach rechts 131">
            <a:extLst>
              <a:ext uri="{FF2B5EF4-FFF2-40B4-BE49-F238E27FC236}">
                <a16:creationId xmlns:a16="http://schemas.microsoft.com/office/drawing/2014/main" id="{31C06A91-9C5D-46C2-8CB2-7870FE6B2B15}"/>
              </a:ext>
            </a:extLst>
          </p:cNvPr>
          <p:cNvSpPr/>
          <p:nvPr/>
        </p:nvSpPr>
        <p:spPr>
          <a:xfrm rot="2035658">
            <a:off x="3025274" y="5261272"/>
            <a:ext cx="594923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Pfeil: gebogen 132">
            <a:extLst>
              <a:ext uri="{FF2B5EF4-FFF2-40B4-BE49-F238E27FC236}">
                <a16:creationId xmlns:a16="http://schemas.microsoft.com/office/drawing/2014/main" id="{EBA526C8-BC76-4530-A6E3-F618D2505DC8}"/>
              </a:ext>
            </a:extLst>
          </p:cNvPr>
          <p:cNvSpPr/>
          <p:nvPr/>
        </p:nvSpPr>
        <p:spPr>
          <a:xfrm rot="16200000" flipV="1">
            <a:off x="3464488" y="4983724"/>
            <a:ext cx="801588" cy="513410"/>
          </a:xfrm>
          <a:prstGeom prst="bentArrow">
            <a:avLst>
              <a:gd name="adj1" fmla="val 25000"/>
              <a:gd name="adj2" fmla="val 29635"/>
              <a:gd name="adj3" fmla="val 35050"/>
              <a:gd name="adj4" fmla="val 4375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6" name="Trapezoid 135">
            <a:extLst>
              <a:ext uri="{FF2B5EF4-FFF2-40B4-BE49-F238E27FC236}">
                <a16:creationId xmlns:a16="http://schemas.microsoft.com/office/drawing/2014/main" id="{DA6FB20C-45D2-4CA4-9B6F-EE2DF221A2FB}"/>
              </a:ext>
            </a:extLst>
          </p:cNvPr>
          <p:cNvSpPr/>
          <p:nvPr/>
        </p:nvSpPr>
        <p:spPr>
          <a:xfrm rot="10800000">
            <a:off x="2086754" y="4759204"/>
            <a:ext cx="1236830" cy="882019"/>
          </a:xfrm>
          <a:prstGeom prst="trapezoid">
            <a:avLst>
              <a:gd name="adj" fmla="val 59756"/>
            </a:avLst>
          </a:prstGeom>
          <a:gradFill>
            <a:gsLst>
              <a:gs pos="36000">
                <a:srgbClr val="0070C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Trapezoid 137">
            <a:extLst>
              <a:ext uri="{FF2B5EF4-FFF2-40B4-BE49-F238E27FC236}">
                <a16:creationId xmlns:a16="http://schemas.microsoft.com/office/drawing/2014/main" id="{C08816BD-9EC6-4369-92E6-CFC1F949F64B}"/>
              </a:ext>
            </a:extLst>
          </p:cNvPr>
          <p:cNvSpPr/>
          <p:nvPr/>
        </p:nvSpPr>
        <p:spPr>
          <a:xfrm>
            <a:off x="2086754" y="3823485"/>
            <a:ext cx="1236830" cy="882019"/>
          </a:xfrm>
          <a:prstGeom prst="trapezoid">
            <a:avLst>
              <a:gd name="adj" fmla="val 59756"/>
            </a:avLst>
          </a:prstGeom>
          <a:gradFill flip="none" rotWithShape="1">
            <a:gsLst>
              <a:gs pos="40000">
                <a:schemeClr val="accent4"/>
              </a:gs>
              <a:gs pos="100000">
                <a:srgbClr val="FF0000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Pfeil: gestreift nach rechts 139">
            <a:extLst>
              <a:ext uri="{FF2B5EF4-FFF2-40B4-BE49-F238E27FC236}">
                <a16:creationId xmlns:a16="http://schemas.microsoft.com/office/drawing/2014/main" id="{A17745DF-8F0A-4927-BD58-CB2FBB215D5B}"/>
              </a:ext>
            </a:extLst>
          </p:cNvPr>
          <p:cNvSpPr/>
          <p:nvPr/>
        </p:nvSpPr>
        <p:spPr>
          <a:xfrm rot="3101481">
            <a:off x="1920003" y="3849819"/>
            <a:ext cx="512389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Pfeil: gestreift nach rechts 141">
            <a:extLst>
              <a:ext uri="{FF2B5EF4-FFF2-40B4-BE49-F238E27FC236}">
                <a16:creationId xmlns:a16="http://schemas.microsoft.com/office/drawing/2014/main" id="{DE608DF7-F80B-4937-928B-3FFBEA21B86A}"/>
              </a:ext>
            </a:extLst>
          </p:cNvPr>
          <p:cNvSpPr/>
          <p:nvPr/>
        </p:nvSpPr>
        <p:spPr>
          <a:xfrm rot="18822654">
            <a:off x="1897558" y="5222982"/>
            <a:ext cx="512389" cy="338640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Pfeil: gestreift nach rechts 143">
            <a:extLst>
              <a:ext uri="{FF2B5EF4-FFF2-40B4-BE49-F238E27FC236}">
                <a16:creationId xmlns:a16="http://schemas.microsoft.com/office/drawing/2014/main" id="{38C0D7E7-2283-4E7D-AA86-AECF5970C2A8}"/>
              </a:ext>
            </a:extLst>
          </p:cNvPr>
          <p:cNvSpPr/>
          <p:nvPr/>
        </p:nvSpPr>
        <p:spPr>
          <a:xfrm rot="18782803">
            <a:off x="2978473" y="3802350"/>
            <a:ext cx="615811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Pfeil: gestreift nach rechts 149">
            <a:extLst>
              <a:ext uri="{FF2B5EF4-FFF2-40B4-BE49-F238E27FC236}">
                <a16:creationId xmlns:a16="http://schemas.microsoft.com/office/drawing/2014/main" id="{3872AE19-C4C9-40AE-855D-7733F40747E3}"/>
              </a:ext>
            </a:extLst>
          </p:cNvPr>
          <p:cNvSpPr/>
          <p:nvPr/>
        </p:nvSpPr>
        <p:spPr>
          <a:xfrm rot="16200000">
            <a:off x="3125230" y="3131136"/>
            <a:ext cx="681187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Zuluft</a:t>
            </a:r>
          </a:p>
        </p:txBody>
      </p:sp>
      <p:sp>
        <p:nvSpPr>
          <p:cNvPr id="152" name="Pfeil: gestreift nach rechts 151">
            <a:extLst>
              <a:ext uri="{FF2B5EF4-FFF2-40B4-BE49-F238E27FC236}">
                <a16:creationId xmlns:a16="http://schemas.microsoft.com/office/drawing/2014/main" id="{2D8CABAB-C52B-4704-A6C7-FB2C50CE5740}"/>
              </a:ext>
            </a:extLst>
          </p:cNvPr>
          <p:cNvSpPr/>
          <p:nvPr/>
        </p:nvSpPr>
        <p:spPr>
          <a:xfrm rot="5400000">
            <a:off x="1691993" y="3137091"/>
            <a:ext cx="693093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Abluft</a:t>
            </a:r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DAF9F9B3-3799-4220-81B1-9990E6271308}"/>
              </a:ext>
            </a:extLst>
          </p:cNvPr>
          <p:cNvSpPr/>
          <p:nvPr/>
        </p:nvSpPr>
        <p:spPr>
          <a:xfrm>
            <a:off x="6105497" y="6240006"/>
            <a:ext cx="2056601" cy="1335146"/>
          </a:xfrm>
          <a:custGeom>
            <a:avLst/>
            <a:gdLst>
              <a:gd name="connsiteX0" fmla="*/ 299786 w 2056601"/>
              <a:gd name="connsiteY0" fmla="*/ 0 h 1335146"/>
              <a:gd name="connsiteX1" fmla="*/ 118811 w 2056601"/>
              <a:gd name="connsiteY1" fmla="*/ 1181100 h 1335146"/>
              <a:gd name="connsiteX2" fmla="*/ 1871411 w 2056601"/>
              <a:gd name="connsiteY2" fmla="*/ 1295400 h 1335146"/>
              <a:gd name="connsiteX3" fmla="*/ 2004761 w 2056601"/>
              <a:gd name="connsiteY3" fmla="*/ 942975 h 13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601" h="1335146">
                <a:moveTo>
                  <a:pt x="299786" y="0"/>
                </a:moveTo>
                <a:cubicBezTo>
                  <a:pt x="78329" y="482600"/>
                  <a:pt x="-143127" y="965200"/>
                  <a:pt x="118811" y="1181100"/>
                </a:cubicBezTo>
                <a:cubicBezTo>
                  <a:pt x="380749" y="1397000"/>
                  <a:pt x="1557086" y="1335087"/>
                  <a:pt x="1871411" y="1295400"/>
                </a:cubicBezTo>
                <a:cubicBezTo>
                  <a:pt x="2185736" y="1255713"/>
                  <a:pt x="2004761" y="942975"/>
                  <a:pt x="2004761" y="942975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EC2D4588-3459-4B4B-B42F-40FF2DE72B82}"/>
              </a:ext>
            </a:extLst>
          </p:cNvPr>
          <p:cNvSpPr txBox="1"/>
          <p:nvPr/>
        </p:nvSpPr>
        <p:spPr>
          <a:xfrm>
            <a:off x="7664912" y="6621113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9B1CE1-8B0C-4D7F-8578-143014EA9120}"/>
              </a:ext>
            </a:extLst>
          </p:cNvPr>
          <p:cNvSpPr txBox="1"/>
          <p:nvPr/>
        </p:nvSpPr>
        <p:spPr>
          <a:xfrm>
            <a:off x="9919346" y="7175042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Filtertrockner</a:t>
            </a:r>
          </a:p>
          <a:p>
            <a:pPr algn="ctr"/>
            <a:r>
              <a:rPr lang="de-CH" sz="1000" dirty="0"/>
              <a:t>Schauglas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9A3F7F4-A5B4-44F0-AFA1-450BEE85CA06}"/>
              </a:ext>
            </a:extLst>
          </p:cNvPr>
          <p:cNvSpPr txBox="1"/>
          <p:nvPr/>
        </p:nvSpPr>
        <p:spPr>
          <a:xfrm>
            <a:off x="2166198" y="4346774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Wärmetauscher</a:t>
            </a:r>
          </a:p>
          <a:p>
            <a:pPr algn="ctr"/>
            <a:r>
              <a:rPr lang="de-CH" sz="1000" dirty="0"/>
              <a:t>Luft-Luft</a:t>
            </a:r>
          </a:p>
        </p:txBody>
      </p:sp>
      <p:sp>
        <p:nvSpPr>
          <p:cNvPr id="165" name="Pfeil: gestreift nach rechts 164">
            <a:extLst>
              <a:ext uri="{FF2B5EF4-FFF2-40B4-BE49-F238E27FC236}">
                <a16:creationId xmlns:a16="http://schemas.microsoft.com/office/drawing/2014/main" id="{E1B7A3A8-D8DE-47AB-9ACB-F44C06B590A7}"/>
              </a:ext>
            </a:extLst>
          </p:cNvPr>
          <p:cNvSpPr/>
          <p:nvPr/>
        </p:nvSpPr>
        <p:spPr>
          <a:xfrm rot="16200000">
            <a:off x="1482529" y="6041140"/>
            <a:ext cx="992430" cy="327321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Aussenluft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1F5EEFEB-4FA4-4702-82F1-3754C26010D4}"/>
              </a:ext>
            </a:extLst>
          </p:cNvPr>
          <p:cNvSpPr txBox="1"/>
          <p:nvPr/>
        </p:nvSpPr>
        <p:spPr>
          <a:xfrm>
            <a:off x="6098702" y="5830519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 Fühler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597BBD1-DE8C-44D5-8E1B-651A27B9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128994-9227-4375-BEF7-65C6A4B51B40}"/>
              </a:ext>
            </a:extLst>
          </p:cNvPr>
          <p:cNvCxnSpPr>
            <a:cxnSpLocks/>
          </p:cNvCxnSpPr>
          <p:nvPr/>
        </p:nvCxnSpPr>
        <p:spPr>
          <a:xfrm flipH="1">
            <a:off x="4304358" y="4627084"/>
            <a:ext cx="574949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241BE61-2670-4A81-9D6A-9FFE7C990547}"/>
              </a:ext>
            </a:extLst>
          </p:cNvPr>
          <p:cNvCxnSpPr>
            <a:cxnSpLocks/>
          </p:cNvCxnSpPr>
          <p:nvPr/>
        </p:nvCxnSpPr>
        <p:spPr>
          <a:xfrm flipH="1">
            <a:off x="11886595" y="2613625"/>
            <a:ext cx="8738" cy="515368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F21E1C9-9D76-46A4-B480-4C72A36A5F45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3865282" y="2613625"/>
            <a:ext cx="1692183" cy="394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Bogen 107">
            <a:extLst>
              <a:ext uri="{FF2B5EF4-FFF2-40B4-BE49-F238E27FC236}">
                <a16:creationId xmlns:a16="http://schemas.microsoft.com/office/drawing/2014/main" id="{A406C6BF-B63B-4903-8BA9-C60DBB2E20CD}"/>
              </a:ext>
            </a:extLst>
          </p:cNvPr>
          <p:cNvSpPr/>
          <p:nvPr/>
        </p:nvSpPr>
        <p:spPr>
          <a:xfrm rot="16200000">
            <a:off x="5551038" y="2476962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B9EA7EB0-6E7A-48E4-86AA-A6D03C6A73D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861216" y="2625775"/>
            <a:ext cx="5510044" cy="31587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03F7E15E-525A-4C0B-9FD4-9632BA35D061}"/>
              </a:ext>
            </a:extLst>
          </p:cNvPr>
          <p:cNvCxnSpPr>
            <a:cxnSpLocks/>
          </p:cNvCxnSpPr>
          <p:nvPr/>
        </p:nvCxnSpPr>
        <p:spPr>
          <a:xfrm flipV="1">
            <a:off x="5297066" y="4623965"/>
            <a:ext cx="24259" cy="20043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00F0733-9DB7-4471-894D-7C69D528058F}"/>
              </a:ext>
            </a:extLst>
          </p:cNvPr>
          <p:cNvSpPr/>
          <p:nvPr/>
        </p:nvSpPr>
        <p:spPr>
          <a:xfrm>
            <a:off x="3544750" y="4144677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EFBC7E7-F656-4F71-9DCF-2F8669A6E9D5}"/>
              </a:ext>
            </a:extLst>
          </p:cNvPr>
          <p:cNvSpPr/>
          <p:nvPr/>
        </p:nvSpPr>
        <p:spPr>
          <a:xfrm rot="16200000">
            <a:off x="3701107" y="4026124"/>
            <a:ext cx="441325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331A3CB-1DED-4C2C-92D2-A76AAC03645F}"/>
              </a:ext>
            </a:extLst>
          </p:cNvPr>
          <p:cNvSpPr/>
          <p:nvPr/>
        </p:nvSpPr>
        <p:spPr>
          <a:xfrm rot="10800000">
            <a:off x="3071148" y="1893644"/>
            <a:ext cx="759607" cy="925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B0475E3C-9836-4796-ADC8-48563F999C8A}"/>
              </a:ext>
            </a:extLst>
          </p:cNvPr>
          <p:cNvSpPr/>
          <p:nvPr/>
        </p:nvSpPr>
        <p:spPr>
          <a:xfrm rot="16200000">
            <a:off x="3038324" y="1995005"/>
            <a:ext cx="809049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FF000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6DB787A8-99A7-45B0-8972-DE1F3895962E}"/>
              </a:ext>
            </a:extLst>
          </p:cNvPr>
          <p:cNvCxnSpPr>
            <a:cxnSpLocks/>
          </p:cNvCxnSpPr>
          <p:nvPr/>
        </p:nvCxnSpPr>
        <p:spPr>
          <a:xfrm flipH="1">
            <a:off x="5691367" y="2617250"/>
            <a:ext cx="6701" cy="1259607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CB10B1F-9C9F-409D-B692-AD3BFD220047}"/>
              </a:ext>
            </a:extLst>
          </p:cNvPr>
          <p:cNvCxnSpPr>
            <a:cxnSpLocks/>
          </p:cNvCxnSpPr>
          <p:nvPr/>
        </p:nvCxnSpPr>
        <p:spPr>
          <a:xfrm flipV="1">
            <a:off x="3805764" y="1964754"/>
            <a:ext cx="1869144" cy="5714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B650C0B-82EA-41FB-927C-AFD635AF5265}"/>
              </a:ext>
            </a:extLst>
          </p:cNvPr>
          <p:cNvCxnSpPr>
            <a:cxnSpLocks/>
          </p:cNvCxnSpPr>
          <p:nvPr/>
        </p:nvCxnSpPr>
        <p:spPr>
          <a:xfrm flipH="1">
            <a:off x="5674908" y="1964754"/>
            <a:ext cx="16459" cy="433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FB0F94B-DDF1-4822-82F4-7A4C5E95AD74}"/>
              </a:ext>
            </a:extLst>
          </p:cNvPr>
          <p:cNvCxnSpPr>
            <a:cxnSpLocks/>
          </p:cNvCxnSpPr>
          <p:nvPr/>
        </p:nvCxnSpPr>
        <p:spPr>
          <a:xfrm flipV="1">
            <a:off x="8521659" y="4193090"/>
            <a:ext cx="10528" cy="207605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5E9980F-B0B1-489F-85FA-B91F41A79F6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279945" y="4179857"/>
            <a:ext cx="1254360" cy="1323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AF750F85-3A34-4116-9EC3-2E72D6C1CF84}"/>
              </a:ext>
            </a:extLst>
          </p:cNvPr>
          <p:cNvCxnSpPr>
            <a:cxnSpLocks/>
          </p:cNvCxnSpPr>
          <p:nvPr/>
        </p:nvCxnSpPr>
        <p:spPr>
          <a:xfrm flipH="1" flipV="1">
            <a:off x="5297066" y="6608407"/>
            <a:ext cx="5838673" cy="7049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210ECC5-0370-495B-9D43-3B34C6F5DD94}"/>
              </a:ext>
            </a:extLst>
          </p:cNvPr>
          <p:cNvCxnSpPr>
            <a:cxnSpLocks/>
          </p:cNvCxnSpPr>
          <p:nvPr/>
        </p:nvCxnSpPr>
        <p:spPr>
          <a:xfrm flipV="1">
            <a:off x="11135739" y="6664233"/>
            <a:ext cx="0" cy="43684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DB46101-39E9-4D97-8337-CD8B3DACB20F}"/>
              </a:ext>
            </a:extLst>
          </p:cNvPr>
          <p:cNvCxnSpPr>
            <a:cxnSpLocks/>
          </p:cNvCxnSpPr>
          <p:nvPr/>
        </p:nvCxnSpPr>
        <p:spPr>
          <a:xfrm flipV="1">
            <a:off x="4835256" y="7094495"/>
            <a:ext cx="0" cy="66094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08887AC-270B-437E-9FC7-6561D720348F}"/>
              </a:ext>
            </a:extLst>
          </p:cNvPr>
          <p:cNvCxnSpPr>
            <a:cxnSpLocks/>
          </p:cNvCxnSpPr>
          <p:nvPr/>
        </p:nvCxnSpPr>
        <p:spPr>
          <a:xfrm flipH="1" flipV="1">
            <a:off x="4835256" y="7755440"/>
            <a:ext cx="7060888" cy="2373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Bogen 33">
            <a:extLst>
              <a:ext uri="{FF2B5EF4-FFF2-40B4-BE49-F238E27FC236}">
                <a16:creationId xmlns:a16="http://schemas.microsoft.com/office/drawing/2014/main" id="{57D18F11-A02B-47AA-9B8F-EC2EFEBBE810}"/>
              </a:ext>
            </a:extLst>
          </p:cNvPr>
          <p:cNvSpPr/>
          <p:nvPr/>
        </p:nvSpPr>
        <p:spPr>
          <a:xfrm rot="16200000">
            <a:off x="5527878" y="4052485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64E42E98-4D24-42FA-BAFD-DF926CEB49C3}"/>
              </a:ext>
            </a:extLst>
          </p:cNvPr>
          <p:cNvCxnSpPr>
            <a:cxnSpLocks/>
          </p:cNvCxnSpPr>
          <p:nvPr/>
        </p:nvCxnSpPr>
        <p:spPr>
          <a:xfrm flipH="1">
            <a:off x="5815512" y="4193089"/>
            <a:ext cx="2721505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B50A2DF7-CCFB-443A-AC2E-C7A4050AF659}"/>
              </a:ext>
            </a:extLst>
          </p:cNvPr>
          <p:cNvSpPr/>
          <p:nvPr/>
        </p:nvSpPr>
        <p:spPr>
          <a:xfrm>
            <a:off x="9310858" y="3778209"/>
            <a:ext cx="992257" cy="2052310"/>
          </a:xfrm>
          <a:prstGeom prst="rect">
            <a:avLst/>
          </a:prstGeom>
          <a:gradFill flip="none" rotWithShape="1">
            <a:gsLst>
              <a:gs pos="90000">
                <a:srgbClr val="FF0000"/>
              </a:gs>
              <a:gs pos="0">
                <a:srgbClr val="FF0000">
                  <a:lumMod val="100000"/>
                  <a:alpha val="24000"/>
                </a:srgbClr>
              </a:gs>
              <a:gs pos="100000">
                <a:srgbClr val="0070C0"/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42C63C7-CFC5-4340-A7B5-CB3FD8AB8E96}"/>
              </a:ext>
            </a:extLst>
          </p:cNvPr>
          <p:cNvCxnSpPr>
            <a:cxnSpLocks/>
          </p:cNvCxnSpPr>
          <p:nvPr/>
        </p:nvCxnSpPr>
        <p:spPr>
          <a:xfrm>
            <a:off x="8590332" y="4203651"/>
            <a:ext cx="583878" cy="11127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F0102326-0122-4122-A263-932AA0443F8D}"/>
              </a:ext>
            </a:extLst>
          </p:cNvPr>
          <p:cNvSpPr/>
          <p:nvPr/>
        </p:nvSpPr>
        <p:spPr>
          <a:xfrm>
            <a:off x="9440124" y="4785090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F9997197-3ED7-46E3-A9C5-5339F7C2E69D}"/>
              </a:ext>
            </a:extLst>
          </p:cNvPr>
          <p:cNvSpPr/>
          <p:nvPr/>
        </p:nvSpPr>
        <p:spPr>
          <a:xfrm>
            <a:off x="9471080" y="4827161"/>
            <a:ext cx="711994" cy="419100"/>
          </a:xfrm>
          <a:custGeom>
            <a:avLst/>
            <a:gdLst>
              <a:gd name="connsiteX0" fmla="*/ 2382 w 459582"/>
              <a:gd name="connsiteY0" fmla="*/ 238125 h 238125"/>
              <a:gd name="connsiteX1" fmla="*/ 459582 w 459582"/>
              <a:gd name="connsiteY1" fmla="*/ 192881 h 238125"/>
              <a:gd name="connsiteX2" fmla="*/ 1 w 459582"/>
              <a:gd name="connsiteY2" fmla="*/ 157162 h 238125"/>
              <a:gd name="connsiteX3" fmla="*/ 454819 w 459582"/>
              <a:gd name="connsiteY3" fmla="*/ 121444 h 238125"/>
              <a:gd name="connsiteX4" fmla="*/ 2382 w 459582"/>
              <a:gd name="connsiteY4" fmla="*/ 92869 h 238125"/>
              <a:gd name="connsiteX5" fmla="*/ 457201 w 459582"/>
              <a:gd name="connsiteY5" fmla="*/ 57150 h 238125"/>
              <a:gd name="connsiteX6" fmla="*/ 1 w 459582"/>
              <a:gd name="connsiteY6" fmla="*/ 21431 h 238125"/>
              <a:gd name="connsiteX7" fmla="*/ 454819 w 459582"/>
              <a:gd name="connsiteY7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582" h="238125">
                <a:moveTo>
                  <a:pt x="2382" y="238125"/>
                </a:moveTo>
                <a:cubicBezTo>
                  <a:pt x="231180" y="222250"/>
                  <a:pt x="459979" y="206375"/>
                  <a:pt x="459582" y="192881"/>
                </a:cubicBezTo>
                <a:cubicBezTo>
                  <a:pt x="459185" y="179387"/>
                  <a:pt x="795" y="169068"/>
                  <a:pt x="1" y="157162"/>
                </a:cubicBezTo>
                <a:cubicBezTo>
                  <a:pt x="-793" y="145256"/>
                  <a:pt x="454422" y="132159"/>
                  <a:pt x="454819" y="121444"/>
                </a:cubicBezTo>
                <a:cubicBezTo>
                  <a:pt x="455216" y="110729"/>
                  <a:pt x="1985" y="103585"/>
                  <a:pt x="2382" y="92869"/>
                </a:cubicBezTo>
                <a:cubicBezTo>
                  <a:pt x="2779" y="82153"/>
                  <a:pt x="457598" y="69056"/>
                  <a:pt x="457201" y="57150"/>
                </a:cubicBezTo>
                <a:cubicBezTo>
                  <a:pt x="456804" y="45244"/>
                  <a:pt x="398" y="30956"/>
                  <a:pt x="1" y="21431"/>
                </a:cubicBezTo>
                <a:cubicBezTo>
                  <a:pt x="-396" y="11906"/>
                  <a:pt x="382588" y="1587"/>
                  <a:pt x="454819" y="0"/>
                </a:cubicBezTo>
              </a:path>
            </a:pathLst>
          </a:custGeom>
          <a:ln w="2540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CE51C45D-AAD1-4A78-BA41-D490FEF62A1A}"/>
              </a:ext>
            </a:extLst>
          </p:cNvPr>
          <p:cNvCxnSpPr>
            <a:cxnSpLocks/>
          </p:cNvCxnSpPr>
          <p:nvPr/>
        </p:nvCxnSpPr>
        <p:spPr>
          <a:xfrm flipH="1">
            <a:off x="10183076" y="4827161"/>
            <a:ext cx="952663" cy="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B6A383CC-35AF-4BDA-BF83-6F628038C938}"/>
              </a:ext>
            </a:extLst>
          </p:cNvPr>
          <p:cNvCxnSpPr>
            <a:cxnSpLocks/>
          </p:cNvCxnSpPr>
          <p:nvPr/>
        </p:nvCxnSpPr>
        <p:spPr>
          <a:xfrm flipV="1">
            <a:off x="9128975" y="4249321"/>
            <a:ext cx="16082" cy="991231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4BF80E65-5CDB-4B94-ACDB-75D37F287E8F}"/>
              </a:ext>
            </a:extLst>
          </p:cNvPr>
          <p:cNvCxnSpPr>
            <a:cxnSpLocks/>
          </p:cNvCxnSpPr>
          <p:nvPr/>
        </p:nvCxnSpPr>
        <p:spPr>
          <a:xfrm flipV="1">
            <a:off x="9128975" y="5240553"/>
            <a:ext cx="342105" cy="570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08F11CB0-43A2-4238-A12D-C585562B7DD8}"/>
              </a:ext>
            </a:extLst>
          </p:cNvPr>
          <p:cNvSpPr txBox="1"/>
          <p:nvPr/>
        </p:nvSpPr>
        <p:spPr>
          <a:xfrm>
            <a:off x="9276220" y="5277850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>
                <a:solidFill>
                  <a:schemeClr val="bg1"/>
                </a:solidFill>
              </a:rPr>
              <a:t>Kondensator</a:t>
            </a:r>
          </a:p>
          <a:p>
            <a:pPr algn="ctr"/>
            <a:r>
              <a:rPr lang="de-CH" sz="1000" dirty="0">
                <a:solidFill>
                  <a:schemeClr val="bg1"/>
                </a:solidFill>
              </a:rPr>
              <a:t>Wasser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DF2BF66-B476-4802-BC30-3DC802D0589D}"/>
              </a:ext>
            </a:extLst>
          </p:cNvPr>
          <p:cNvCxnSpPr>
            <a:cxnSpLocks/>
          </p:cNvCxnSpPr>
          <p:nvPr/>
        </p:nvCxnSpPr>
        <p:spPr>
          <a:xfrm flipV="1">
            <a:off x="11154614" y="4827162"/>
            <a:ext cx="0" cy="183707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Verbotsymbol 70">
            <a:extLst>
              <a:ext uri="{FF2B5EF4-FFF2-40B4-BE49-F238E27FC236}">
                <a16:creationId xmlns:a16="http://schemas.microsoft.com/office/drawing/2014/main" id="{61F4F272-40F1-4769-97FA-29B9209FC5C1}"/>
              </a:ext>
            </a:extLst>
          </p:cNvPr>
          <p:cNvSpPr/>
          <p:nvPr/>
        </p:nvSpPr>
        <p:spPr>
          <a:xfrm>
            <a:off x="8765419" y="4066377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4" name="Verbotsymbol 73">
            <a:extLst>
              <a:ext uri="{FF2B5EF4-FFF2-40B4-BE49-F238E27FC236}">
                <a16:creationId xmlns:a16="http://schemas.microsoft.com/office/drawing/2014/main" id="{822E865B-CED4-484B-B175-83BB56EDDE2C}"/>
              </a:ext>
            </a:extLst>
          </p:cNvPr>
          <p:cNvSpPr/>
          <p:nvPr/>
        </p:nvSpPr>
        <p:spPr>
          <a:xfrm>
            <a:off x="11025032" y="6104857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41C10DA8-42E9-4D9D-A638-226D3F9A0366}"/>
              </a:ext>
            </a:extLst>
          </p:cNvPr>
          <p:cNvCxnSpPr>
            <a:cxnSpLocks/>
          </p:cNvCxnSpPr>
          <p:nvPr/>
        </p:nvCxnSpPr>
        <p:spPr>
          <a:xfrm>
            <a:off x="4364897" y="4284346"/>
            <a:ext cx="1327821" cy="12868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DAD7A22F-109B-405B-8BE5-1BF38C363BBA}"/>
              </a:ext>
            </a:extLst>
          </p:cNvPr>
          <p:cNvCxnSpPr>
            <a:cxnSpLocks/>
          </p:cNvCxnSpPr>
          <p:nvPr/>
        </p:nvCxnSpPr>
        <p:spPr>
          <a:xfrm flipH="1">
            <a:off x="4835234" y="4601230"/>
            <a:ext cx="44073" cy="2458577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5BB02E1-107F-4BB8-B187-DAE394914595}"/>
              </a:ext>
            </a:extLst>
          </p:cNvPr>
          <p:cNvCxnSpPr>
            <a:cxnSpLocks/>
          </p:cNvCxnSpPr>
          <p:nvPr/>
        </p:nvCxnSpPr>
        <p:spPr>
          <a:xfrm>
            <a:off x="4950437" y="4623965"/>
            <a:ext cx="37088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1A860A21-DB0E-4BCB-840C-8FEB70B9FF2E}"/>
              </a:ext>
            </a:extLst>
          </p:cNvPr>
          <p:cNvSpPr txBox="1">
            <a:spLocks/>
          </p:cNvSpPr>
          <p:nvPr/>
        </p:nvSpPr>
        <p:spPr>
          <a:xfrm>
            <a:off x="601144" y="390488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Heizen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wenn Speicher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voll im Winter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erbotsymbol 4">
            <a:extLst>
              <a:ext uri="{FF2B5EF4-FFF2-40B4-BE49-F238E27FC236}">
                <a16:creationId xmlns:a16="http://schemas.microsoft.com/office/drawing/2014/main" id="{9ABBAC2D-3AD7-4F76-BFE4-9E9983AC0BB1}"/>
              </a:ext>
            </a:extLst>
          </p:cNvPr>
          <p:cNvSpPr/>
          <p:nvPr/>
        </p:nvSpPr>
        <p:spPr>
          <a:xfrm>
            <a:off x="4977618" y="4511070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96394471-6DAF-4510-AC9F-383A49D8EDFD}"/>
              </a:ext>
            </a:extLst>
          </p:cNvPr>
          <p:cNvSpPr/>
          <p:nvPr/>
        </p:nvSpPr>
        <p:spPr>
          <a:xfrm rot="5400000">
            <a:off x="5214268" y="4502688"/>
            <a:ext cx="568743" cy="298015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D98699D4-69EC-45E0-9D18-B93C96BB2B4B}"/>
              </a:ext>
            </a:extLst>
          </p:cNvPr>
          <p:cNvSpPr/>
          <p:nvPr/>
        </p:nvSpPr>
        <p:spPr>
          <a:xfrm rot="16200000" flipV="1">
            <a:off x="8019870" y="5735825"/>
            <a:ext cx="568743" cy="291682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49E79E3A-01B9-403F-BA8B-883FA13974D6}"/>
              </a:ext>
            </a:extLst>
          </p:cNvPr>
          <p:cNvCxnSpPr>
            <a:cxnSpLocks/>
          </p:cNvCxnSpPr>
          <p:nvPr/>
        </p:nvCxnSpPr>
        <p:spPr>
          <a:xfrm flipV="1">
            <a:off x="8549443" y="2764596"/>
            <a:ext cx="26719" cy="1343123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39BEDBC-4E61-4CB4-8B14-7B8E22E7D07F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3866763" y="2765880"/>
            <a:ext cx="1696084" cy="339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Bogen 79">
            <a:extLst>
              <a:ext uri="{FF2B5EF4-FFF2-40B4-BE49-F238E27FC236}">
                <a16:creationId xmlns:a16="http://schemas.microsoft.com/office/drawing/2014/main" id="{BABAC519-2434-4A61-8718-01555976A534}"/>
              </a:ext>
            </a:extLst>
          </p:cNvPr>
          <p:cNvSpPr/>
          <p:nvPr/>
        </p:nvSpPr>
        <p:spPr>
          <a:xfrm rot="16200000">
            <a:off x="5556420" y="2628670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379C133-4A97-406E-92D8-9EB2B8D06B37}"/>
              </a:ext>
            </a:extLst>
          </p:cNvPr>
          <p:cNvCxnSpPr>
            <a:cxnSpLocks/>
          </p:cNvCxnSpPr>
          <p:nvPr/>
        </p:nvCxnSpPr>
        <p:spPr>
          <a:xfrm flipH="1">
            <a:off x="5844054" y="2769274"/>
            <a:ext cx="2721506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Verbotsymbol 10">
            <a:extLst>
              <a:ext uri="{FF2B5EF4-FFF2-40B4-BE49-F238E27FC236}">
                <a16:creationId xmlns:a16="http://schemas.microsoft.com/office/drawing/2014/main" id="{14473433-5D66-4671-83C6-20AFF85DA394}"/>
              </a:ext>
            </a:extLst>
          </p:cNvPr>
          <p:cNvSpPr/>
          <p:nvPr/>
        </p:nvSpPr>
        <p:spPr>
          <a:xfrm>
            <a:off x="7963042" y="4071306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7FCCE01-683B-411B-87A8-EAA6328A5916}"/>
              </a:ext>
            </a:extLst>
          </p:cNvPr>
          <p:cNvCxnSpPr>
            <a:cxnSpLocks/>
            <a:endCxn id="46" idx="2"/>
          </p:cNvCxnSpPr>
          <p:nvPr/>
        </p:nvCxnSpPr>
        <p:spPr>
          <a:xfrm flipH="1">
            <a:off x="5838538" y="2145868"/>
            <a:ext cx="5673326" cy="10696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87042A5-EDE4-45A0-93A1-50DA4BDB8881}"/>
              </a:ext>
            </a:extLst>
          </p:cNvPr>
          <p:cNvCxnSpPr>
            <a:cxnSpLocks/>
          </p:cNvCxnSpPr>
          <p:nvPr/>
        </p:nvCxnSpPr>
        <p:spPr>
          <a:xfrm flipV="1">
            <a:off x="11514617" y="2646909"/>
            <a:ext cx="6687" cy="401732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2B2EBF7E-3290-43B9-B0F0-50CBF840D923}"/>
              </a:ext>
            </a:extLst>
          </p:cNvPr>
          <p:cNvSpPr/>
          <p:nvPr/>
        </p:nvSpPr>
        <p:spPr>
          <a:xfrm rot="16200000">
            <a:off x="11364833" y="2516758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4036F15B-9947-4AB9-84CC-4AE943E461A4}"/>
              </a:ext>
            </a:extLst>
          </p:cNvPr>
          <p:cNvCxnSpPr>
            <a:cxnSpLocks/>
            <a:endCxn id="12" idx="2"/>
          </p:cNvCxnSpPr>
          <p:nvPr/>
        </p:nvCxnSpPr>
        <p:spPr>
          <a:xfrm flipH="1">
            <a:off x="11652332" y="2647038"/>
            <a:ext cx="243002" cy="16763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F3761E29-2F8D-447B-9496-E5292363A05A}"/>
              </a:ext>
            </a:extLst>
          </p:cNvPr>
          <p:cNvCxnSpPr>
            <a:cxnSpLocks/>
          </p:cNvCxnSpPr>
          <p:nvPr/>
        </p:nvCxnSpPr>
        <p:spPr>
          <a:xfrm flipV="1">
            <a:off x="11521304" y="2145867"/>
            <a:ext cx="0" cy="324668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F3E0B13-F876-44A5-8D78-711508823C6C}"/>
              </a:ext>
            </a:extLst>
          </p:cNvPr>
          <p:cNvCxnSpPr>
            <a:cxnSpLocks/>
          </p:cNvCxnSpPr>
          <p:nvPr/>
        </p:nvCxnSpPr>
        <p:spPr>
          <a:xfrm flipH="1">
            <a:off x="11160753" y="6680335"/>
            <a:ext cx="360551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Pfeil: gebogen 32">
            <a:extLst>
              <a:ext uri="{FF2B5EF4-FFF2-40B4-BE49-F238E27FC236}">
                <a16:creationId xmlns:a16="http://schemas.microsoft.com/office/drawing/2014/main" id="{A3CF8ED0-5C03-4461-ABD4-8F0BF1AFCD76}"/>
              </a:ext>
            </a:extLst>
          </p:cNvPr>
          <p:cNvSpPr/>
          <p:nvPr/>
        </p:nvSpPr>
        <p:spPr>
          <a:xfrm rot="16200000">
            <a:off x="4728438" y="6609650"/>
            <a:ext cx="568743" cy="2980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6" name="Verbotsymbol 35">
            <a:extLst>
              <a:ext uri="{FF2B5EF4-FFF2-40B4-BE49-F238E27FC236}">
                <a16:creationId xmlns:a16="http://schemas.microsoft.com/office/drawing/2014/main" id="{70B8B1A5-F049-478A-998D-6A706A2F72EA}"/>
              </a:ext>
            </a:extLst>
          </p:cNvPr>
          <p:cNvSpPr/>
          <p:nvPr/>
        </p:nvSpPr>
        <p:spPr>
          <a:xfrm>
            <a:off x="4706402" y="7309794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8" name="Verbotsymbol 37">
            <a:extLst>
              <a:ext uri="{FF2B5EF4-FFF2-40B4-BE49-F238E27FC236}">
                <a16:creationId xmlns:a16="http://schemas.microsoft.com/office/drawing/2014/main" id="{1D323461-DF2F-407E-BF75-0E765C38BC8C}"/>
              </a:ext>
            </a:extLst>
          </p:cNvPr>
          <p:cNvSpPr/>
          <p:nvPr/>
        </p:nvSpPr>
        <p:spPr>
          <a:xfrm>
            <a:off x="5571789" y="3101361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6" name="Bogen 45">
            <a:extLst>
              <a:ext uri="{FF2B5EF4-FFF2-40B4-BE49-F238E27FC236}">
                <a16:creationId xmlns:a16="http://schemas.microsoft.com/office/drawing/2014/main" id="{3D4C149F-1D4B-4FD3-887F-B8433A17D42C}"/>
              </a:ext>
            </a:extLst>
          </p:cNvPr>
          <p:cNvSpPr/>
          <p:nvPr/>
        </p:nvSpPr>
        <p:spPr>
          <a:xfrm rot="16200000">
            <a:off x="5551039" y="2009521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B6299CBE-50ED-44CA-8B06-C00637FBEBC4}"/>
              </a:ext>
            </a:extLst>
          </p:cNvPr>
          <p:cNvCxnSpPr>
            <a:cxnSpLocks/>
          </p:cNvCxnSpPr>
          <p:nvPr/>
        </p:nvCxnSpPr>
        <p:spPr>
          <a:xfrm flipH="1" flipV="1">
            <a:off x="3845763" y="2137026"/>
            <a:ext cx="1692183" cy="394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E2280BA-B7B3-4032-8B75-CD1F65CDE699}"/>
              </a:ext>
            </a:extLst>
          </p:cNvPr>
          <p:cNvSpPr txBox="1"/>
          <p:nvPr/>
        </p:nvSpPr>
        <p:spPr>
          <a:xfrm>
            <a:off x="2860238" y="1611121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Kondensator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AFB8742-F4F3-4D70-8E7F-46DADF076A3E}"/>
              </a:ext>
            </a:extLst>
          </p:cNvPr>
          <p:cNvSpPr txBox="1"/>
          <p:nvPr/>
        </p:nvSpPr>
        <p:spPr>
          <a:xfrm>
            <a:off x="3349851" y="4638832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Verdampfer</a:t>
            </a:r>
          </a:p>
        </p:txBody>
      </p:sp>
      <p:sp>
        <p:nvSpPr>
          <p:cNvPr id="53" name="Verbotsymbol 52">
            <a:extLst>
              <a:ext uri="{FF2B5EF4-FFF2-40B4-BE49-F238E27FC236}">
                <a16:creationId xmlns:a16="http://schemas.microsoft.com/office/drawing/2014/main" id="{8FD99209-223C-491A-98A9-29F329025DD7}"/>
              </a:ext>
            </a:extLst>
          </p:cNvPr>
          <p:cNvSpPr/>
          <p:nvPr/>
        </p:nvSpPr>
        <p:spPr>
          <a:xfrm>
            <a:off x="9583481" y="4784812"/>
            <a:ext cx="484693" cy="441326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4" name="Pfeil: gebogen 53">
            <a:extLst>
              <a:ext uri="{FF2B5EF4-FFF2-40B4-BE49-F238E27FC236}">
                <a16:creationId xmlns:a16="http://schemas.microsoft.com/office/drawing/2014/main" id="{2B1AEF11-BD23-4707-B141-79F924BFAEE9}"/>
              </a:ext>
            </a:extLst>
          </p:cNvPr>
          <p:cNvSpPr/>
          <p:nvPr/>
        </p:nvSpPr>
        <p:spPr>
          <a:xfrm rot="10800000">
            <a:off x="11243280" y="6050407"/>
            <a:ext cx="234344" cy="5188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5" name="Pfeil: gebogen 54">
            <a:extLst>
              <a:ext uri="{FF2B5EF4-FFF2-40B4-BE49-F238E27FC236}">
                <a16:creationId xmlns:a16="http://schemas.microsoft.com/office/drawing/2014/main" id="{C8E3D127-EE00-4708-AC37-5C6FE0D22F2B}"/>
              </a:ext>
            </a:extLst>
          </p:cNvPr>
          <p:cNvSpPr/>
          <p:nvPr/>
        </p:nvSpPr>
        <p:spPr>
          <a:xfrm rot="10800000" flipV="1">
            <a:off x="7931228" y="2819692"/>
            <a:ext cx="568743" cy="291682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6" name="Pfeil: gebogen 55">
            <a:extLst>
              <a:ext uri="{FF2B5EF4-FFF2-40B4-BE49-F238E27FC236}">
                <a16:creationId xmlns:a16="http://schemas.microsoft.com/office/drawing/2014/main" id="{08AE5B04-6851-4F06-B04C-90FBB881916C}"/>
              </a:ext>
            </a:extLst>
          </p:cNvPr>
          <p:cNvSpPr/>
          <p:nvPr/>
        </p:nvSpPr>
        <p:spPr>
          <a:xfrm flipH="1">
            <a:off x="4518678" y="4652349"/>
            <a:ext cx="295264" cy="5047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0" name="Verbotsymbol 59">
            <a:extLst>
              <a:ext uri="{FF2B5EF4-FFF2-40B4-BE49-F238E27FC236}">
                <a16:creationId xmlns:a16="http://schemas.microsoft.com/office/drawing/2014/main" id="{C972DD61-723E-4AAF-8ADF-A46ACD3507EE}"/>
              </a:ext>
            </a:extLst>
          </p:cNvPr>
          <p:cNvSpPr/>
          <p:nvPr/>
        </p:nvSpPr>
        <p:spPr>
          <a:xfrm>
            <a:off x="10615295" y="6550467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67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>
            <a:extLst>
              <a:ext uri="{FF2B5EF4-FFF2-40B4-BE49-F238E27FC236}">
                <a16:creationId xmlns:a16="http://schemas.microsoft.com/office/drawing/2014/main" id="{AA846865-A53B-42FC-BF07-C8CCE895C0AF}"/>
              </a:ext>
            </a:extLst>
          </p:cNvPr>
          <p:cNvSpPr/>
          <p:nvPr/>
        </p:nvSpPr>
        <p:spPr>
          <a:xfrm>
            <a:off x="1853276" y="3706656"/>
            <a:ext cx="2543283" cy="195434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932AECD8-20B1-4B43-A3A8-030C31502095}"/>
              </a:ext>
            </a:extLst>
          </p:cNvPr>
          <p:cNvSpPr/>
          <p:nvPr/>
        </p:nvSpPr>
        <p:spPr>
          <a:xfrm rot="16200000">
            <a:off x="10128407" y="6948100"/>
            <a:ext cx="183262" cy="27106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CD3B121-D59A-4A64-BB95-6B0B72424DEC}"/>
              </a:ext>
            </a:extLst>
          </p:cNvPr>
          <p:cNvSpPr/>
          <p:nvPr/>
        </p:nvSpPr>
        <p:spPr>
          <a:xfrm>
            <a:off x="7170896" y="5959276"/>
            <a:ext cx="647700" cy="6223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412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Komp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5DDCC4-EE1B-48E6-A3B6-07A8EC04E878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>
            <a:off x="7265749" y="6050410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B0426-3988-458A-9861-C143A8223F0B}"/>
              </a:ext>
            </a:extLst>
          </p:cNvPr>
          <p:cNvCxnSpPr>
            <a:cxnSpLocks/>
            <a:stCxn id="27" idx="3"/>
            <a:endCxn id="27" idx="5"/>
          </p:cNvCxnSpPr>
          <p:nvPr/>
        </p:nvCxnSpPr>
        <p:spPr>
          <a:xfrm>
            <a:off x="7265749" y="6490442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3D3D81E-D885-45FF-AC94-04B3D586E92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818596" y="6270426"/>
            <a:ext cx="711850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A45987E7-BE01-4D97-A5CC-2BE4AC63A29E}"/>
              </a:ext>
            </a:extLst>
          </p:cNvPr>
          <p:cNvSpPr/>
          <p:nvPr/>
        </p:nvSpPr>
        <p:spPr>
          <a:xfrm rot="5400000">
            <a:off x="7791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37D8622-B882-4D96-A400-608C726BBC76}"/>
              </a:ext>
            </a:extLst>
          </p:cNvPr>
          <p:cNvSpPr/>
          <p:nvPr/>
        </p:nvSpPr>
        <p:spPr>
          <a:xfrm rot="16200000">
            <a:off x="8045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7DB4539-3159-40E9-9C4E-54C680470024}"/>
              </a:ext>
            </a:extLst>
          </p:cNvPr>
          <p:cNvCxnSpPr>
            <a:cxnSpLocks/>
          </p:cNvCxnSpPr>
          <p:nvPr/>
        </p:nvCxnSpPr>
        <p:spPr>
          <a:xfrm>
            <a:off x="4835256" y="7082542"/>
            <a:ext cx="3025000" cy="499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ylinder 65">
            <a:extLst>
              <a:ext uri="{FF2B5EF4-FFF2-40B4-BE49-F238E27FC236}">
                <a16:creationId xmlns:a16="http://schemas.microsoft.com/office/drawing/2014/main" id="{75D5D261-4E86-4F37-9667-ECC54FE10A68}"/>
              </a:ext>
            </a:extLst>
          </p:cNvPr>
          <p:cNvSpPr/>
          <p:nvPr/>
        </p:nvSpPr>
        <p:spPr>
          <a:xfrm rot="16200000">
            <a:off x="10430200" y="6962988"/>
            <a:ext cx="135337" cy="2412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1F10AF4-8296-41B6-8A63-47BFDD6E625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8362524" y="7087915"/>
            <a:ext cx="2788787" cy="13159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F8D3B2-41B0-4942-935C-3AEB4FF4465F}"/>
              </a:ext>
            </a:extLst>
          </p:cNvPr>
          <p:cNvSpPr/>
          <p:nvPr/>
        </p:nvSpPr>
        <p:spPr>
          <a:xfrm rot="10800000">
            <a:off x="10442914" y="7036007"/>
            <a:ext cx="97632" cy="952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4B8A1876-1A2F-4D5E-BD10-8AC0A73BB887}"/>
              </a:ext>
            </a:extLst>
          </p:cNvPr>
          <p:cNvSpPr/>
          <p:nvPr/>
        </p:nvSpPr>
        <p:spPr>
          <a:xfrm rot="10800000">
            <a:off x="8033119" y="7087912"/>
            <a:ext cx="142875" cy="118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02958E42-5B07-44CA-9691-3F47F5394958}"/>
              </a:ext>
            </a:extLst>
          </p:cNvPr>
          <p:cNvCxnSpPr>
            <a:cxnSpLocks/>
          </p:cNvCxnSpPr>
          <p:nvPr/>
        </p:nvCxnSpPr>
        <p:spPr>
          <a:xfrm flipH="1">
            <a:off x="5651526" y="4156478"/>
            <a:ext cx="23382" cy="2099431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162D7A6-D117-4DE5-B7F5-ABA88038B9F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675586" y="6270426"/>
            <a:ext cx="1495310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Zylinder 95">
            <a:extLst>
              <a:ext uri="{FF2B5EF4-FFF2-40B4-BE49-F238E27FC236}">
                <a16:creationId xmlns:a16="http://schemas.microsoft.com/office/drawing/2014/main" id="{8E34DDD7-7027-4D31-8C7D-F08B7F0FA525}"/>
              </a:ext>
            </a:extLst>
          </p:cNvPr>
          <p:cNvSpPr/>
          <p:nvPr/>
        </p:nvSpPr>
        <p:spPr>
          <a:xfrm rot="5400000">
            <a:off x="6332872" y="6088491"/>
            <a:ext cx="95245" cy="26605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Pfeil: gestreift nach rechts 129">
            <a:extLst>
              <a:ext uri="{FF2B5EF4-FFF2-40B4-BE49-F238E27FC236}">
                <a16:creationId xmlns:a16="http://schemas.microsoft.com/office/drawing/2014/main" id="{A2CF1D83-240F-4ABE-8A6C-BE4965E0A475}"/>
              </a:ext>
            </a:extLst>
          </p:cNvPr>
          <p:cNvSpPr/>
          <p:nvPr/>
        </p:nvSpPr>
        <p:spPr>
          <a:xfrm rot="16200000">
            <a:off x="3513717" y="3333223"/>
            <a:ext cx="954611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Fortluft</a:t>
            </a:r>
          </a:p>
        </p:txBody>
      </p:sp>
      <p:sp>
        <p:nvSpPr>
          <p:cNvPr id="132" name="Pfeil: gestreift nach rechts 131">
            <a:extLst>
              <a:ext uri="{FF2B5EF4-FFF2-40B4-BE49-F238E27FC236}">
                <a16:creationId xmlns:a16="http://schemas.microsoft.com/office/drawing/2014/main" id="{31C06A91-9C5D-46C2-8CB2-7870FE6B2B15}"/>
              </a:ext>
            </a:extLst>
          </p:cNvPr>
          <p:cNvSpPr/>
          <p:nvPr/>
        </p:nvSpPr>
        <p:spPr>
          <a:xfrm rot="2035658">
            <a:off x="3025274" y="5261272"/>
            <a:ext cx="594923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Pfeil: gebogen 132">
            <a:extLst>
              <a:ext uri="{FF2B5EF4-FFF2-40B4-BE49-F238E27FC236}">
                <a16:creationId xmlns:a16="http://schemas.microsoft.com/office/drawing/2014/main" id="{EBA526C8-BC76-4530-A6E3-F618D2505DC8}"/>
              </a:ext>
            </a:extLst>
          </p:cNvPr>
          <p:cNvSpPr/>
          <p:nvPr/>
        </p:nvSpPr>
        <p:spPr>
          <a:xfrm rot="16200000" flipV="1">
            <a:off x="3464488" y="4983724"/>
            <a:ext cx="801588" cy="513410"/>
          </a:xfrm>
          <a:prstGeom prst="bentArrow">
            <a:avLst>
              <a:gd name="adj1" fmla="val 25000"/>
              <a:gd name="adj2" fmla="val 29635"/>
              <a:gd name="adj3" fmla="val 35050"/>
              <a:gd name="adj4" fmla="val 4375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6" name="Trapezoid 135">
            <a:extLst>
              <a:ext uri="{FF2B5EF4-FFF2-40B4-BE49-F238E27FC236}">
                <a16:creationId xmlns:a16="http://schemas.microsoft.com/office/drawing/2014/main" id="{DA6FB20C-45D2-4CA4-9B6F-EE2DF221A2FB}"/>
              </a:ext>
            </a:extLst>
          </p:cNvPr>
          <p:cNvSpPr/>
          <p:nvPr/>
        </p:nvSpPr>
        <p:spPr>
          <a:xfrm rot="10800000">
            <a:off x="2086754" y="4759204"/>
            <a:ext cx="1236830" cy="882019"/>
          </a:xfrm>
          <a:prstGeom prst="trapezoid">
            <a:avLst>
              <a:gd name="adj" fmla="val 59756"/>
            </a:avLst>
          </a:prstGeom>
          <a:gradFill>
            <a:gsLst>
              <a:gs pos="36000">
                <a:srgbClr val="0070C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Trapezoid 137">
            <a:extLst>
              <a:ext uri="{FF2B5EF4-FFF2-40B4-BE49-F238E27FC236}">
                <a16:creationId xmlns:a16="http://schemas.microsoft.com/office/drawing/2014/main" id="{C08816BD-9EC6-4369-92E6-CFC1F949F64B}"/>
              </a:ext>
            </a:extLst>
          </p:cNvPr>
          <p:cNvSpPr/>
          <p:nvPr/>
        </p:nvSpPr>
        <p:spPr>
          <a:xfrm>
            <a:off x="2086754" y="3823485"/>
            <a:ext cx="1236830" cy="882019"/>
          </a:xfrm>
          <a:prstGeom prst="trapezoid">
            <a:avLst>
              <a:gd name="adj" fmla="val 59756"/>
            </a:avLst>
          </a:prstGeom>
          <a:gradFill flip="none" rotWithShape="1">
            <a:gsLst>
              <a:gs pos="40000">
                <a:schemeClr val="accent4"/>
              </a:gs>
              <a:gs pos="100000">
                <a:srgbClr val="FF0000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Pfeil: gestreift nach rechts 139">
            <a:extLst>
              <a:ext uri="{FF2B5EF4-FFF2-40B4-BE49-F238E27FC236}">
                <a16:creationId xmlns:a16="http://schemas.microsoft.com/office/drawing/2014/main" id="{A17745DF-8F0A-4927-BD58-CB2FBB215D5B}"/>
              </a:ext>
            </a:extLst>
          </p:cNvPr>
          <p:cNvSpPr/>
          <p:nvPr/>
        </p:nvSpPr>
        <p:spPr>
          <a:xfrm rot="3101481">
            <a:off x="1920003" y="3849819"/>
            <a:ext cx="512389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Pfeil: gestreift nach rechts 141">
            <a:extLst>
              <a:ext uri="{FF2B5EF4-FFF2-40B4-BE49-F238E27FC236}">
                <a16:creationId xmlns:a16="http://schemas.microsoft.com/office/drawing/2014/main" id="{DE608DF7-F80B-4937-928B-3FFBEA21B86A}"/>
              </a:ext>
            </a:extLst>
          </p:cNvPr>
          <p:cNvSpPr/>
          <p:nvPr/>
        </p:nvSpPr>
        <p:spPr>
          <a:xfrm rot="18822654">
            <a:off x="1897558" y="5222982"/>
            <a:ext cx="512389" cy="338640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Pfeil: gestreift nach rechts 143">
            <a:extLst>
              <a:ext uri="{FF2B5EF4-FFF2-40B4-BE49-F238E27FC236}">
                <a16:creationId xmlns:a16="http://schemas.microsoft.com/office/drawing/2014/main" id="{38C0D7E7-2283-4E7D-AA86-AECF5970C2A8}"/>
              </a:ext>
            </a:extLst>
          </p:cNvPr>
          <p:cNvSpPr/>
          <p:nvPr/>
        </p:nvSpPr>
        <p:spPr>
          <a:xfrm rot="18782803">
            <a:off x="2978473" y="3802350"/>
            <a:ext cx="615811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Pfeil: gestreift nach rechts 149">
            <a:extLst>
              <a:ext uri="{FF2B5EF4-FFF2-40B4-BE49-F238E27FC236}">
                <a16:creationId xmlns:a16="http://schemas.microsoft.com/office/drawing/2014/main" id="{3872AE19-C4C9-40AE-855D-7733F40747E3}"/>
              </a:ext>
            </a:extLst>
          </p:cNvPr>
          <p:cNvSpPr/>
          <p:nvPr/>
        </p:nvSpPr>
        <p:spPr>
          <a:xfrm rot="16200000">
            <a:off x="3125230" y="3131136"/>
            <a:ext cx="681187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Zuluft</a:t>
            </a:r>
          </a:p>
        </p:txBody>
      </p:sp>
      <p:sp>
        <p:nvSpPr>
          <p:cNvPr id="152" name="Pfeil: gestreift nach rechts 151">
            <a:extLst>
              <a:ext uri="{FF2B5EF4-FFF2-40B4-BE49-F238E27FC236}">
                <a16:creationId xmlns:a16="http://schemas.microsoft.com/office/drawing/2014/main" id="{2D8CABAB-C52B-4704-A6C7-FB2C50CE5740}"/>
              </a:ext>
            </a:extLst>
          </p:cNvPr>
          <p:cNvSpPr/>
          <p:nvPr/>
        </p:nvSpPr>
        <p:spPr>
          <a:xfrm rot="5400000">
            <a:off x="1691993" y="3137091"/>
            <a:ext cx="693093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Abluft</a:t>
            </a:r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DAF9F9B3-3799-4220-81B1-9990E6271308}"/>
              </a:ext>
            </a:extLst>
          </p:cNvPr>
          <p:cNvSpPr/>
          <p:nvPr/>
        </p:nvSpPr>
        <p:spPr>
          <a:xfrm>
            <a:off x="6105497" y="6240006"/>
            <a:ext cx="2056601" cy="1335146"/>
          </a:xfrm>
          <a:custGeom>
            <a:avLst/>
            <a:gdLst>
              <a:gd name="connsiteX0" fmla="*/ 299786 w 2056601"/>
              <a:gd name="connsiteY0" fmla="*/ 0 h 1335146"/>
              <a:gd name="connsiteX1" fmla="*/ 118811 w 2056601"/>
              <a:gd name="connsiteY1" fmla="*/ 1181100 h 1335146"/>
              <a:gd name="connsiteX2" fmla="*/ 1871411 w 2056601"/>
              <a:gd name="connsiteY2" fmla="*/ 1295400 h 1335146"/>
              <a:gd name="connsiteX3" fmla="*/ 2004761 w 2056601"/>
              <a:gd name="connsiteY3" fmla="*/ 942975 h 13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601" h="1335146">
                <a:moveTo>
                  <a:pt x="299786" y="0"/>
                </a:moveTo>
                <a:cubicBezTo>
                  <a:pt x="78329" y="482600"/>
                  <a:pt x="-143127" y="965200"/>
                  <a:pt x="118811" y="1181100"/>
                </a:cubicBezTo>
                <a:cubicBezTo>
                  <a:pt x="380749" y="1397000"/>
                  <a:pt x="1557086" y="1335087"/>
                  <a:pt x="1871411" y="1295400"/>
                </a:cubicBezTo>
                <a:cubicBezTo>
                  <a:pt x="2185736" y="1255713"/>
                  <a:pt x="2004761" y="942975"/>
                  <a:pt x="2004761" y="942975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EC2D4588-3459-4B4B-B42F-40FF2DE72B82}"/>
              </a:ext>
            </a:extLst>
          </p:cNvPr>
          <p:cNvSpPr txBox="1"/>
          <p:nvPr/>
        </p:nvSpPr>
        <p:spPr>
          <a:xfrm>
            <a:off x="7664912" y="6621113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9B1CE1-8B0C-4D7F-8578-143014EA9120}"/>
              </a:ext>
            </a:extLst>
          </p:cNvPr>
          <p:cNvSpPr txBox="1"/>
          <p:nvPr/>
        </p:nvSpPr>
        <p:spPr>
          <a:xfrm>
            <a:off x="9919346" y="7175042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Filtertrockner</a:t>
            </a:r>
          </a:p>
          <a:p>
            <a:pPr algn="ctr"/>
            <a:r>
              <a:rPr lang="de-CH" sz="1000" dirty="0"/>
              <a:t>Schauglas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9A3F7F4-A5B4-44F0-AFA1-450BEE85CA06}"/>
              </a:ext>
            </a:extLst>
          </p:cNvPr>
          <p:cNvSpPr txBox="1"/>
          <p:nvPr/>
        </p:nvSpPr>
        <p:spPr>
          <a:xfrm>
            <a:off x="2166198" y="4346774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Wärmetauscher</a:t>
            </a:r>
          </a:p>
          <a:p>
            <a:pPr algn="ctr"/>
            <a:r>
              <a:rPr lang="de-CH" sz="1000" dirty="0"/>
              <a:t>Luft-Luft</a:t>
            </a:r>
          </a:p>
        </p:txBody>
      </p:sp>
      <p:sp>
        <p:nvSpPr>
          <p:cNvPr id="165" name="Pfeil: gestreift nach rechts 164">
            <a:extLst>
              <a:ext uri="{FF2B5EF4-FFF2-40B4-BE49-F238E27FC236}">
                <a16:creationId xmlns:a16="http://schemas.microsoft.com/office/drawing/2014/main" id="{E1B7A3A8-D8DE-47AB-9ACB-F44C06B590A7}"/>
              </a:ext>
            </a:extLst>
          </p:cNvPr>
          <p:cNvSpPr/>
          <p:nvPr/>
        </p:nvSpPr>
        <p:spPr>
          <a:xfrm rot="16200000">
            <a:off x="1482529" y="6041140"/>
            <a:ext cx="992430" cy="327321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Aussenluft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1F5EEFEB-4FA4-4702-82F1-3754C26010D4}"/>
              </a:ext>
            </a:extLst>
          </p:cNvPr>
          <p:cNvSpPr txBox="1"/>
          <p:nvPr/>
        </p:nvSpPr>
        <p:spPr>
          <a:xfrm>
            <a:off x="6098702" y="5830519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 Fühler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597BBD1-DE8C-44D5-8E1B-651A27B9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128994-9227-4375-BEF7-65C6A4B51B40}"/>
              </a:ext>
            </a:extLst>
          </p:cNvPr>
          <p:cNvCxnSpPr>
            <a:cxnSpLocks/>
          </p:cNvCxnSpPr>
          <p:nvPr/>
        </p:nvCxnSpPr>
        <p:spPr>
          <a:xfrm flipH="1">
            <a:off x="4304358" y="4627084"/>
            <a:ext cx="574949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241BE61-2670-4A81-9D6A-9FFE7C990547}"/>
              </a:ext>
            </a:extLst>
          </p:cNvPr>
          <p:cNvCxnSpPr>
            <a:cxnSpLocks/>
          </p:cNvCxnSpPr>
          <p:nvPr/>
        </p:nvCxnSpPr>
        <p:spPr>
          <a:xfrm flipH="1">
            <a:off x="11886595" y="2613625"/>
            <a:ext cx="8738" cy="515368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F21E1C9-9D76-46A4-B480-4C72A36A5F45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3865282" y="2613625"/>
            <a:ext cx="1692183" cy="394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Bogen 107">
            <a:extLst>
              <a:ext uri="{FF2B5EF4-FFF2-40B4-BE49-F238E27FC236}">
                <a16:creationId xmlns:a16="http://schemas.microsoft.com/office/drawing/2014/main" id="{A406C6BF-B63B-4903-8BA9-C60DBB2E20CD}"/>
              </a:ext>
            </a:extLst>
          </p:cNvPr>
          <p:cNvSpPr/>
          <p:nvPr/>
        </p:nvSpPr>
        <p:spPr>
          <a:xfrm rot="16200000">
            <a:off x="5551038" y="2476962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B9EA7EB0-6E7A-48E4-86AA-A6D03C6A73D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861216" y="2625775"/>
            <a:ext cx="5510044" cy="31587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03F7E15E-525A-4C0B-9FD4-9632BA35D061}"/>
              </a:ext>
            </a:extLst>
          </p:cNvPr>
          <p:cNvCxnSpPr>
            <a:cxnSpLocks/>
          </p:cNvCxnSpPr>
          <p:nvPr/>
        </p:nvCxnSpPr>
        <p:spPr>
          <a:xfrm flipV="1">
            <a:off x="5297066" y="4623965"/>
            <a:ext cx="24259" cy="20043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00F0733-9DB7-4471-894D-7C69D528058F}"/>
              </a:ext>
            </a:extLst>
          </p:cNvPr>
          <p:cNvSpPr/>
          <p:nvPr/>
        </p:nvSpPr>
        <p:spPr>
          <a:xfrm>
            <a:off x="3544750" y="4144677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EFBC7E7-F656-4F71-9DCF-2F8669A6E9D5}"/>
              </a:ext>
            </a:extLst>
          </p:cNvPr>
          <p:cNvSpPr/>
          <p:nvPr/>
        </p:nvSpPr>
        <p:spPr>
          <a:xfrm rot="16200000">
            <a:off x="3701107" y="4026124"/>
            <a:ext cx="441325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331A3CB-1DED-4C2C-92D2-A76AAC03645F}"/>
              </a:ext>
            </a:extLst>
          </p:cNvPr>
          <p:cNvSpPr/>
          <p:nvPr/>
        </p:nvSpPr>
        <p:spPr>
          <a:xfrm rot="10800000">
            <a:off x="3071148" y="1893644"/>
            <a:ext cx="759607" cy="925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B0475E3C-9836-4796-ADC8-48563F999C8A}"/>
              </a:ext>
            </a:extLst>
          </p:cNvPr>
          <p:cNvSpPr/>
          <p:nvPr/>
        </p:nvSpPr>
        <p:spPr>
          <a:xfrm rot="16200000">
            <a:off x="3038324" y="1995005"/>
            <a:ext cx="809049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FF000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6DB787A8-99A7-45B0-8972-DE1F3895962E}"/>
              </a:ext>
            </a:extLst>
          </p:cNvPr>
          <p:cNvCxnSpPr>
            <a:cxnSpLocks/>
          </p:cNvCxnSpPr>
          <p:nvPr/>
        </p:nvCxnSpPr>
        <p:spPr>
          <a:xfrm flipH="1">
            <a:off x="5691367" y="2617250"/>
            <a:ext cx="6701" cy="1259607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CB10B1F-9C9F-409D-B692-AD3BFD220047}"/>
              </a:ext>
            </a:extLst>
          </p:cNvPr>
          <p:cNvCxnSpPr>
            <a:cxnSpLocks/>
          </p:cNvCxnSpPr>
          <p:nvPr/>
        </p:nvCxnSpPr>
        <p:spPr>
          <a:xfrm flipV="1">
            <a:off x="3805764" y="1964754"/>
            <a:ext cx="1869144" cy="5714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B650C0B-82EA-41FB-927C-AFD635AF5265}"/>
              </a:ext>
            </a:extLst>
          </p:cNvPr>
          <p:cNvCxnSpPr>
            <a:cxnSpLocks/>
          </p:cNvCxnSpPr>
          <p:nvPr/>
        </p:nvCxnSpPr>
        <p:spPr>
          <a:xfrm flipH="1">
            <a:off x="5674908" y="1964754"/>
            <a:ext cx="16459" cy="433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FB0F94B-DDF1-4822-82F4-7A4C5E95AD74}"/>
              </a:ext>
            </a:extLst>
          </p:cNvPr>
          <p:cNvCxnSpPr>
            <a:cxnSpLocks/>
          </p:cNvCxnSpPr>
          <p:nvPr/>
        </p:nvCxnSpPr>
        <p:spPr>
          <a:xfrm flipV="1">
            <a:off x="8521659" y="4193090"/>
            <a:ext cx="10528" cy="207605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5E9980F-B0B1-489F-85FA-B91F41A79F6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279945" y="4179857"/>
            <a:ext cx="1254360" cy="1323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AF750F85-3A34-4116-9EC3-2E72D6C1CF84}"/>
              </a:ext>
            </a:extLst>
          </p:cNvPr>
          <p:cNvCxnSpPr>
            <a:cxnSpLocks/>
          </p:cNvCxnSpPr>
          <p:nvPr/>
        </p:nvCxnSpPr>
        <p:spPr>
          <a:xfrm flipH="1" flipV="1">
            <a:off x="5297066" y="6608407"/>
            <a:ext cx="5838673" cy="7049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210ECC5-0370-495B-9D43-3B34C6F5DD94}"/>
              </a:ext>
            </a:extLst>
          </p:cNvPr>
          <p:cNvCxnSpPr>
            <a:cxnSpLocks/>
          </p:cNvCxnSpPr>
          <p:nvPr/>
        </p:nvCxnSpPr>
        <p:spPr>
          <a:xfrm flipV="1">
            <a:off x="11135739" y="6664233"/>
            <a:ext cx="0" cy="43684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DB46101-39E9-4D97-8337-CD8B3DACB20F}"/>
              </a:ext>
            </a:extLst>
          </p:cNvPr>
          <p:cNvCxnSpPr>
            <a:cxnSpLocks/>
          </p:cNvCxnSpPr>
          <p:nvPr/>
        </p:nvCxnSpPr>
        <p:spPr>
          <a:xfrm flipV="1">
            <a:off x="4835256" y="7094495"/>
            <a:ext cx="0" cy="66094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08887AC-270B-437E-9FC7-6561D720348F}"/>
              </a:ext>
            </a:extLst>
          </p:cNvPr>
          <p:cNvCxnSpPr>
            <a:cxnSpLocks/>
          </p:cNvCxnSpPr>
          <p:nvPr/>
        </p:nvCxnSpPr>
        <p:spPr>
          <a:xfrm flipH="1" flipV="1">
            <a:off x="4835256" y="7755440"/>
            <a:ext cx="7060888" cy="2373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Bogen 33">
            <a:extLst>
              <a:ext uri="{FF2B5EF4-FFF2-40B4-BE49-F238E27FC236}">
                <a16:creationId xmlns:a16="http://schemas.microsoft.com/office/drawing/2014/main" id="{57D18F11-A02B-47AA-9B8F-EC2EFEBBE810}"/>
              </a:ext>
            </a:extLst>
          </p:cNvPr>
          <p:cNvSpPr/>
          <p:nvPr/>
        </p:nvSpPr>
        <p:spPr>
          <a:xfrm rot="16200000">
            <a:off x="5527878" y="4052485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64E42E98-4D24-42FA-BAFD-DF926CEB49C3}"/>
              </a:ext>
            </a:extLst>
          </p:cNvPr>
          <p:cNvCxnSpPr>
            <a:cxnSpLocks/>
          </p:cNvCxnSpPr>
          <p:nvPr/>
        </p:nvCxnSpPr>
        <p:spPr>
          <a:xfrm flipH="1">
            <a:off x="5815512" y="4193089"/>
            <a:ext cx="2721505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B50A2DF7-CCFB-443A-AC2E-C7A4050AF659}"/>
              </a:ext>
            </a:extLst>
          </p:cNvPr>
          <p:cNvSpPr/>
          <p:nvPr/>
        </p:nvSpPr>
        <p:spPr>
          <a:xfrm>
            <a:off x="9310858" y="3778209"/>
            <a:ext cx="992257" cy="205231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0">
                <a:srgbClr val="FF0000">
                  <a:lumMod val="100000"/>
                  <a:alpha val="24000"/>
                </a:srgbClr>
              </a:gs>
              <a:gs pos="12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42C63C7-CFC5-4340-A7B5-CB3FD8AB8E96}"/>
              </a:ext>
            </a:extLst>
          </p:cNvPr>
          <p:cNvCxnSpPr>
            <a:cxnSpLocks/>
          </p:cNvCxnSpPr>
          <p:nvPr/>
        </p:nvCxnSpPr>
        <p:spPr>
          <a:xfrm>
            <a:off x="8590332" y="4203651"/>
            <a:ext cx="583878" cy="11127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F0102326-0122-4122-A263-932AA0443F8D}"/>
              </a:ext>
            </a:extLst>
          </p:cNvPr>
          <p:cNvSpPr/>
          <p:nvPr/>
        </p:nvSpPr>
        <p:spPr>
          <a:xfrm>
            <a:off x="9440124" y="4785090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F9997197-3ED7-46E3-A9C5-5339F7C2E69D}"/>
              </a:ext>
            </a:extLst>
          </p:cNvPr>
          <p:cNvSpPr/>
          <p:nvPr/>
        </p:nvSpPr>
        <p:spPr>
          <a:xfrm>
            <a:off x="9471080" y="4827161"/>
            <a:ext cx="711994" cy="419100"/>
          </a:xfrm>
          <a:custGeom>
            <a:avLst/>
            <a:gdLst>
              <a:gd name="connsiteX0" fmla="*/ 2382 w 459582"/>
              <a:gd name="connsiteY0" fmla="*/ 238125 h 238125"/>
              <a:gd name="connsiteX1" fmla="*/ 459582 w 459582"/>
              <a:gd name="connsiteY1" fmla="*/ 192881 h 238125"/>
              <a:gd name="connsiteX2" fmla="*/ 1 w 459582"/>
              <a:gd name="connsiteY2" fmla="*/ 157162 h 238125"/>
              <a:gd name="connsiteX3" fmla="*/ 454819 w 459582"/>
              <a:gd name="connsiteY3" fmla="*/ 121444 h 238125"/>
              <a:gd name="connsiteX4" fmla="*/ 2382 w 459582"/>
              <a:gd name="connsiteY4" fmla="*/ 92869 h 238125"/>
              <a:gd name="connsiteX5" fmla="*/ 457201 w 459582"/>
              <a:gd name="connsiteY5" fmla="*/ 57150 h 238125"/>
              <a:gd name="connsiteX6" fmla="*/ 1 w 459582"/>
              <a:gd name="connsiteY6" fmla="*/ 21431 h 238125"/>
              <a:gd name="connsiteX7" fmla="*/ 454819 w 459582"/>
              <a:gd name="connsiteY7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582" h="238125">
                <a:moveTo>
                  <a:pt x="2382" y="238125"/>
                </a:moveTo>
                <a:cubicBezTo>
                  <a:pt x="231180" y="222250"/>
                  <a:pt x="459979" y="206375"/>
                  <a:pt x="459582" y="192881"/>
                </a:cubicBezTo>
                <a:cubicBezTo>
                  <a:pt x="459185" y="179387"/>
                  <a:pt x="795" y="169068"/>
                  <a:pt x="1" y="157162"/>
                </a:cubicBezTo>
                <a:cubicBezTo>
                  <a:pt x="-793" y="145256"/>
                  <a:pt x="454422" y="132159"/>
                  <a:pt x="454819" y="121444"/>
                </a:cubicBezTo>
                <a:cubicBezTo>
                  <a:pt x="455216" y="110729"/>
                  <a:pt x="1985" y="103585"/>
                  <a:pt x="2382" y="92869"/>
                </a:cubicBezTo>
                <a:cubicBezTo>
                  <a:pt x="2779" y="82153"/>
                  <a:pt x="457598" y="69056"/>
                  <a:pt x="457201" y="57150"/>
                </a:cubicBezTo>
                <a:cubicBezTo>
                  <a:pt x="456804" y="45244"/>
                  <a:pt x="398" y="30956"/>
                  <a:pt x="1" y="21431"/>
                </a:cubicBezTo>
                <a:cubicBezTo>
                  <a:pt x="-396" y="11906"/>
                  <a:pt x="382588" y="1587"/>
                  <a:pt x="454819" y="0"/>
                </a:cubicBezTo>
              </a:path>
            </a:pathLst>
          </a:custGeom>
          <a:ln w="2540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CE51C45D-AAD1-4A78-BA41-D490FEF62A1A}"/>
              </a:ext>
            </a:extLst>
          </p:cNvPr>
          <p:cNvCxnSpPr>
            <a:cxnSpLocks/>
          </p:cNvCxnSpPr>
          <p:nvPr/>
        </p:nvCxnSpPr>
        <p:spPr>
          <a:xfrm flipH="1">
            <a:off x="10183076" y="4827161"/>
            <a:ext cx="952663" cy="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B6A383CC-35AF-4BDA-BF83-6F628038C938}"/>
              </a:ext>
            </a:extLst>
          </p:cNvPr>
          <p:cNvCxnSpPr>
            <a:cxnSpLocks/>
          </p:cNvCxnSpPr>
          <p:nvPr/>
        </p:nvCxnSpPr>
        <p:spPr>
          <a:xfrm flipV="1">
            <a:off x="9128975" y="4249321"/>
            <a:ext cx="16082" cy="991231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4BF80E65-5CDB-4B94-ACDB-75D37F287E8F}"/>
              </a:ext>
            </a:extLst>
          </p:cNvPr>
          <p:cNvCxnSpPr>
            <a:cxnSpLocks/>
          </p:cNvCxnSpPr>
          <p:nvPr/>
        </p:nvCxnSpPr>
        <p:spPr>
          <a:xfrm flipV="1">
            <a:off x="9128975" y="5240553"/>
            <a:ext cx="342105" cy="570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08F11CB0-43A2-4238-A12D-C585562B7DD8}"/>
              </a:ext>
            </a:extLst>
          </p:cNvPr>
          <p:cNvSpPr txBox="1"/>
          <p:nvPr/>
        </p:nvSpPr>
        <p:spPr>
          <a:xfrm>
            <a:off x="9276220" y="5277850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>
                <a:solidFill>
                  <a:schemeClr val="bg1"/>
                </a:solidFill>
              </a:rPr>
              <a:t>Kondensator</a:t>
            </a:r>
          </a:p>
          <a:p>
            <a:pPr algn="ctr"/>
            <a:r>
              <a:rPr lang="de-CH" sz="1000" dirty="0">
                <a:solidFill>
                  <a:schemeClr val="bg1"/>
                </a:solidFill>
              </a:rPr>
              <a:t>Wasser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DF2BF66-B476-4802-BC30-3DC802D0589D}"/>
              </a:ext>
            </a:extLst>
          </p:cNvPr>
          <p:cNvCxnSpPr>
            <a:cxnSpLocks/>
          </p:cNvCxnSpPr>
          <p:nvPr/>
        </p:nvCxnSpPr>
        <p:spPr>
          <a:xfrm flipV="1">
            <a:off x="11154614" y="4827162"/>
            <a:ext cx="0" cy="183707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Verbotsymbol 73">
            <a:extLst>
              <a:ext uri="{FF2B5EF4-FFF2-40B4-BE49-F238E27FC236}">
                <a16:creationId xmlns:a16="http://schemas.microsoft.com/office/drawing/2014/main" id="{822E865B-CED4-484B-B175-83BB56EDDE2C}"/>
              </a:ext>
            </a:extLst>
          </p:cNvPr>
          <p:cNvSpPr/>
          <p:nvPr/>
        </p:nvSpPr>
        <p:spPr>
          <a:xfrm>
            <a:off x="11371259" y="6159873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41C10DA8-42E9-4D9D-A638-226D3F9A0366}"/>
              </a:ext>
            </a:extLst>
          </p:cNvPr>
          <p:cNvCxnSpPr>
            <a:cxnSpLocks/>
          </p:cNvCxnSpPr>
          <p:nvPr/>
        </p:nvCxnSpPr>
        <p:spPr>
          <a:xfrm>
            <a:off x="4364897" y="4284346"/>
            <a:ext cx="1327821" cy="12868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DAD7A22F-109B-405B-8BE5-1BF38C363BBA}"/>
              </a:ext>
            </a:extLst>
          </p:cNvPr>
          <p:cNvCxnSpPr>
            <a:cxnSpLocks/>
          </p:cNvCxnSpPr>
          <p:nvPr/>
        </p:nvCxnSpPr>
        <p:spPr>
          <a:xfrm flipH="1">
            <a:off x="4835234" y="4601230"/>
            <a:ext cx="44073" cy="2458577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5BB02E1-107F-4BB8-B187-DAE394914595}"/>
              </a:ext>
            </a:extLst>
          </p:cNvPr>
          <p:cNvCxnSpPr>
            <a:cxnSpLocks/>
          </p:cNvCxnSpPr>
          <p:nvPr/>
        </p:nvCxnSpPr>
        <p:spPr>
          <a:xfrm>
            <a:off x="4950437" y="4623965"/>
            <a:ext cx="37088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1A860A21-DB0E-4BCB-840C-8FEB70B9FF2E}"/>
              </a:ext>
            </a:extLst>
          </p:cNvPr>
          <p:cNvSpPr txBox="1">
            <a:spLocks/>
          </p:cNvSpPr>
          <p:nvPr/>
        </p:nvSpPr>
        <p:spPr>
          <a:xfrm>
            <a:off x="601144" y="390488"/>
            <a:ext cx="5701456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Heizen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wenn Speicher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leer im Winter</a:t>
            </a:r>
            <a:endParaRPr lang="de-CH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erbotsymbol 4">
            <a:extLst>
              <a:ext uri="{FF2B5EF4-FFF2-40B4-BE49-F238E27FC236}">
                <a16:creationId xmlns:a16="http://schemas.microsoft.com/office/drawing/2014/main" id="{9ABBAC2D-3AD7-4F76-BFE4-9E9983AC0BB1}"/>
              </a:ext>
            </a:extLst>
          </p:cNvPr>
          <p:cNvSpPr/>
          <p:nvPr/>
        </p:nvSpPr>
        <p:spPr>
          <a:xfrm>
            <a:off x="4977618" y="4511070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96394471-6DAF-4510-AC9F-383A49D8EDFD}"/>
              </a:ext>
            </a:extLst>
          </p:cNvPr>
          <p:cNvSpPr/>
          <p:nvPr/>
        </p:nvSpPr>
        <p:spPr>
          <a:xfrm rot="5400000">
            <a:off x="5214268" y="4502688"/>
            <a:ext cx="568743" cy="298015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D98699D4-69EC-45E0-9D18-B93C96BB2B4B}"/>
              </a:ext>
            </a:extLst>
          </p:cNvPr>
          <p:cNvSpPr/>
          <p:nvPr/>
        </p:nvSpPr>
        <p:spPr>
          <a:xfrm>
            <a:off x="8572792" y="4278109"/>
            <a:ext cx="555372" cy="31358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49E79E3A-01B9-403F-BA8B-883FA13974D6}"/>
              </a:ext>
            </a:extLst>
          </p:cNvPr>
          <p:cNvCxnSpPr>
            <a:cxnSpLocks/>
          </p:cNvCxnSpPr>
          <p:nvPr/>
        </p:nvCxnSpPr>
        <p:spPr>
          <a:xfrm flipV="1">
            <a:off x="8549443" y="2764596"/>
            <a:ext cx="26719" cy="1343123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39BEDBC-4E61-4CB4-8B14-7B8E22E7D07F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3866763" y="2765880"/>
            <a:ext cx="1696084" cy="339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Bogen 79">
            <a:extLst>
              <a:ext uri="{FF2B5EF4-FFF2-40B4-BE49-F238E27FC236}">
                <a16:creationId xmlns:a16="http://schemas.microsoft.com/office/drawing/2014/main" id="{BABAC519-2434-4A61-8718-01555976A534}"/>
              </a:ext>
            </a:extLst>
          </p:cNvPr>
          <p:cNvSpPr/>
          <p:nvPr/>
        </p:nvSpPr>
        <p:spPr>
          <a:xfrm rot="16200000">
            <a:off x="5556420" y="2628670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379C133-4A97-406E-92D8-9EB2B8D06B37}"/>
              </a:ext>
            </a:extLst>
          </p:cNvPr>
          <p:cNvCxnSpPr>
            <a:cxnSpLocks/>
          </p:cNvCxnSpPr>
          <p:nvPr/>
        </p:nvCxnSpPr>
        <p:spPr>
          <a:xfrm flipH="1">
            <a:off x="5844054" y="2769274"/>
            <a:ext cx="2721506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Verbotsymbol 10">
            <a:extLst>
              <a:ext uri="{FF2B5EF4-FFF2-40B4-BE49-F238E27FC236}">
                <a16:creationId xmlns:a16="http://schemas.microsoft.com/office/drawing/2014/main" id="{14473433-5D66-4671-83C6-20AFF85DA394}"/>
              </a:ext>
            </a:extLst>
          </p:cNvPr>
          <p:cNvSpPr/>
          <p:nvPr/>
        </p:nvSpPr>
        <p:spPr>
          <a:xfrm>
            <a:off x="8086846" y="4042986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7FCCE01-683B-411B-87A8-EAA6328A5916}"/>
              </a:ext>
            </a:extLst>
          </p:cNvPr>
          <p:cNvCxnSpPr>
            <a:cxnSpLocks/>
            <a:endCxn id="46" idx="2"/>
          </p:cNvCxnSpPr>
          <p:nvPr/>
        </p:nvCxnSpPr>
        <p:spPr>
          <a:xfrm flipH="1">
            <a:off x="5838538" y="2145868"/>
            <a:ext cx="5673326" cy="10696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87042A5-EDE4-45A0-93A1-50DA4BDB8881}"/>
              </a:ext>
            </a:extLst>
          </p:cNvPr>
          <p:cNvCxnSpPr>
            <a:cxnSpLocks/>
          </p:cNvCxnSpPr>
          <p:nvPr/>
        </p:nvCxnSpPr>
        <p:spPr>
          <a:xfrm flipV="1">
            <a:off x="11511864" y="2646909"/>
            <a:ext cx="9440" cy="401732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2B2EBF7E-3290-43B9-B0F0-50CBF840D923}"/>
              </a:ext>
            </a:extLst>
          </p:cNvPr>
          <p:cNvSpPr/>
          <p:nvPr/>
        </p:nvSpPr>
        <p:spPr>
          <a:xfrm rot="16200000">
            <a:off x="11364833" y="2516758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4036F15B-9947-4AB9-84CC-4AE943E461A4}"/>
              </a:ext>
            </a:extLst>
          </p:cNvPr>
          <p:cNvCxnSpPr>
            <a:cxnSpLocks/>
            <a:endCxn id="12" idx="2"/>
          </p:cNvCxnSpPr>
          <p:nvPr/>
        </p:nvCxnSpPr>
        <p:spPr>
          <a:xfrm flipH="1">
            <a:off x="11652332" y="2647038"/>
            <a:ext cx="243002" cy="16763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F3761E29-2F8D-447B-9496-E5292363A05A}"/>
              </a:ext>
            </a:extLst>
          </p:cNvPr>
          <p:cNvCxnSpPr>
            <a:cxnSpLocks/>
          </p:cNvCxnSpPr>
          <p:nvPr/>
        </p:nvCxnSpPr>
        <p:spPr>
          <a:xfrm flipV="1">
            <a:off x="11521304" y="2145867"/>
            <a:ext cx="0" cy="324668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F3E0B13-F876-44A5-8D78-711508823C6C}"/>
              </a:ext>
            </a:extLst>
          </p:cNvPr>
          <p:cNvCxnSpPr>
            <a:cxnSpLocks/>
          </p:cNvCxnSpPr>
          <p:nvPr/>
        </p:nvCxnSpPr>
        <p:spPr>
          <a:xfrm flipH="1">
            <a:off x="11160753" y="6672127"/>
            <a:ext cx="360551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Pfeil: gebogen 32">
            <a:extLst>
              <a:ext uri="{FF2B5EF4-FFF2-40B4-BE49-F238E27FC236}">
                <a16:creationId xmlns:a16="http://schemas.microsoft.com/office/drawing/2014/main" id="{A3CF8ED0-5C03-4461-ABD4-8F0BF1AFCD76}"/>
              </a:ext>
            </a:extLst>
          </p:cNvPr>
          <p:cNvSpPr/>
          <p:nvPr/>
        </p:nvSpPr>
        <p:spPr>
          <a:xfrm rot="16200000">
            <a:off x="4728438" y="6609650"/>
            <a:ext cx="568743" cy="2980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36" name="Verbotsymbol 35">
            <a:extLst>
              <a:ext uri="{FF2B5EF4-FFF2-40B4-BE49-F238E27FC236}">
                <a16:creationId xmlns:a16="http://schemas.microsoft.com/office/drawing/2014/main" id="{70B8B1A5-F049-478A-998D-6A706A2F72EA}"/>
              </a:ext>
            </a:extLst>
          </p:cNvPr>
          <p:cNvSpPr/>
          <p:nvPr/>
        </p:nvSpPr>
        <p:spPr>
          <a:xfrm>
            <a:off x="4706402" y="7309794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8" name="Verbotsymbol 37">
            <a:extLst>
              <a:ext uri="{FF2B5EF4-FFF2-40B4-BE49-F238E27FC236}">
                <a16:creationId xmlns:a16="http://schemas.microsoft.com/office/drawing/2014/main" id="{1D323461-DF2F-407E-BF75-0E765C38BC8C}"/>
              </a:ext>
            </a:extLst>
          </p:cNvPr>
          <p:cNvSpPr/>
          <p:nvPr/>
        </p:nvSpPr>
        <p:spPr>
          <a:xfrm>
            <a:off x="5571789" y="3101361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46" name="Bogen 45">
            <a:extLst>
              <a:ext uri="{FF2B5EF4-FFF2-40B4-BE49-F238E27FC236}">
                <a16:creationId xmlns:a16="http://schemas.microsoft.com/office/drawing/2014/main" id="{3D4C149F-1D4B-4FD3-887F-B8433A17D42C}"/>
              </a:ext>
            </a:extLst>
          </p:cNvPr>
          <p:cNvSpPr/>
          <p:nvPr/>
        </p:nvSpPr>
        <p:spPr>
          <a:xfrm rot="16200000">
            <a:off x="5551039" y="2009521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B6299CBE-50ED-44CA-8B06-C00637FBEBC4}"/>
              </a:ext>
            </a:extLst>
          </p:cNvPr>
          <p:cNvCxnSpPr>
            <a:cxnSpLocks/>
          </p:cNvCxnSpPr>
          <p:nvPr/>
        </p:nvCxnSpPr>
        <p:spPr>
          <a:xfrm flipH="1" flipV="1">
            <a:off x="3845763" y="2137026"/>
            <a:ext cx="1692183" cy="394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E2280BA-B7B3-4032-8B75-CD1F65CDE699}"/>
              </a:ext>
            </a:extLst>
          </p:cNvPr>
          <p:cNvSpPr txBox="1"/>
          <p:nvPr/>
        </p:nvSpPr>
        <p:spPr>
          <a:xfrm>
            <a:off x="2860238" y="1611121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Kondensator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AFB8742-F4F3-4D70-8E7F-46DADF076A3E}"/>
              </a:ext>
            </a:extLst>
          </p:cNvPr>
          <p:cNvSpPr txBox="1"/>
          <p:nvPr/>
        </p:nvSpPr>
        <p:spPr>
          <a:xfrm>
            <a:off x="3349851" y="4638832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Verdampfer</a:t>
            </a:r>
          </a:p>
        </p:txBody>
      </p:sp>
      <p:sp>
        <p:nvSpPr>
          <p:cNvPr id="53" name="Verbotsymbol 52">
            <a:extLst>
              <a:ext uri="{FF2B5EF4-FFF2-40B4-BE49-F238E27FC236}">
                <a16:creationId xmlns:a16="http://schemas.microsoft.com/office/drawing/2014/main" id="{8FD99209-223C-491A-98A9-29F329025DD7}"/>
              </a:ext>
            </a:extLst>
          </p:cNvPr>
          <p:cNvSpPr/>
          <p:nvPr/>
        </p:nvSpPr>
        <p:spPr>
          <a:xfrm>
            <a:off x="3227729" y="2080373"/>
            <a:ext cx="484693" cy="441326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54" name="Pfeil: gebogen 53">
            <a:extLst>
              <a:ext uri="{FF2B5EF4-FFF2-40B4-BE49-F238E27FC236}">
                <a16:creationId xmlns:a16="http://schemas.microsoft.com/office/drawing/2014/main" id="{2B1AEF11-BD23-4707-B141-79F924BFAEE9}"/>
              </a:ext>
            </a:extLst>
          </p:cNvPr>
          <p:cNvSpPr/>
          <p:nvPr/>
        </p:nvSpPr>
        <p:spPr>
          <a:xfrm rot="10800000">
            <a:off x="10759116" y="6774819"/>
            <a:ext cx="298643" cy="3181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6" name="Pfeil: gebogen 55">
            <a:extLst>
              <a:ext uri="{FF2B5EF4-FFF2-40B4-BE49-F238E27FC236}">
                <a16:creationId xmlns:a16="http://schemas.microsoft.com/office/drawing/2014/main" id="{08AE5B04-6851-4F06-B04C-90FBB881916C}"/>
              </a:ext>
            </a:extLst>
          </p:cNvPr>
          <p:cNvSpPr/>
          <p:nvPr/>
        </p:nvSpPr>
        <p:spPr>
          <a:xfrm flipH="1">
            <a:off x="4518678" y="4652349"/>
            <a:ext cx="295264" cy="5047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Verbotsymbol 5">
            <a:extLst>
              <a:ext uri="{FF2B5EF4-FFF2-40B4-BE49-F238E27FC236}">
                <a16:creationId xmlns:a16="http://schemas.microsoft.com/office/drawing/2014/main" id="{37D52B8E-483C-4CA2-B1AE-2D9F068B7ABF}"/>
              </a:ext>
            </a:extLst>
          </p:cNvPr>
          <p:cNvSpPr/>
          <p:nvPr/>
        </p:nvSpPr>
        <p:spPr>
          <a:xfrm>
            <a:off x="8420652" y="3651975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Verbotsymbol 8">
            <a:extLst>
              <a:ext uri="{FF2B5EF4-FFF2-40B4-BE49-F238E27FC236}">
                <a16:creationId xmlns:a16="http://schemas.microsoft.com/office/drawing/2014/main" id="{86C937E8-CD2C-41B9-B453-BD4BE8A46072}"/>
              </a:ext>
            </a:extLst>
          </p:cNvPr>
          <p:cNvSpPr/>
          <p:nvPr/>
        </p:nvSpPr>
        <p:spPr>
          <a:xfrm>
            <a:off x="10581980" y="6542035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987AEB5B-614E-4C03-88EA-A4B87934A383}"/>
              </a:ext>
            </a:extLst>
          </p:cNvPr>
          <p:cNvSpPr/>
          <p:nvPr/>
        </p:nvSpPr>
        <p:spPr>
          <a:xfrm>
            <a:off x="4373023" y="7158408"/>
            <a:ext cx="170222" cy="157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5CE16D9-3B15-4641-8E28-24CFDAC88DAA}"/>
              </a:ext>
            </a:extLst>
          </p:cNvPr>
          <p:cNvSpPr/>
          <p:nvPr/>
        </p:nvSpPr>
        <p:spPr>
          <a:xfrm>
            <a:off x="4373023" y="6980979"/>
            <a:ext cx="17022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71586758-4DB9-4C1A-A9A8-CD707AF21A8D}"/>
              </a:ext>
            </a:extLst>
          </p:cNvPr>
          <p:cNvSpPr/>
          <p:nvPr/>
        </p:nvSpPr>
        <p:spPr>
          <a:xfrm rot="16200000">
            <a:off x="4536962" y="6987263"/>
            <a:ext cx="170222" cy="157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795013C8-A760-4147-8A76-D1DF4644E7D2}"/>
              </a:ext>
            </a:extLst>
          </p:cNvPr>
          <p:cNvSpPr/>
          <p:nvPr/>
        </p:nvSpPr>
        <p:spPr>
          <a:xfrm rot="5552961">
            <a:off x="4190681" y="6983842"/>
            <a:ext cx="170222" cy="157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DF3A8483-583C-4815-9825-9DB00876B2A4}"/>
              </a:ext>
            </a:extLst>
          </p:cNvPr>
          <p:cNvSpPr/>
          <p:nvPr/>
        </p:nvSpPr>
        <p:spPr>
          <a:xfrm>
            <a:off x="8055235" y="4728236"/>
            <a:ext cx="170222" cy="15765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D6DA007-8275-4346-B8F1-3E8A0AD0127A}"/>
              </a:ext>
            </a:extLst>
          </p:cNvPr>
          <p:cNvSpPr/>
          <p:nvPr/>
        </p:nvSpPr>
        <p:spPr>
          <a:xfrm>
            <a:off x="8055235" y="4550807"/>
            <a:ext cx="170222" cy="15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3A734027-8EEF-450E-8B9E-780AE9F6386D}"/>
              </a:ext>
            </a:extLst>
          </p:cNvPr>
          <p:cNvSpPr/>
          <p:nvPr/>
        </p:nvSpPr>
        <p:spPr>
          <a:xfrm rot="16200000">
            <a:off x="8219174" y="4557091"/>
            <a:ext cx="170222" cy="15765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5B8B4098-D1A6-40C1-BB57-AEE7DEDA0F77}"/>
              </a:ext>
            </a:extLst>
          </p:cNvPr>
          <p:cNvSpPr/>
          <p:nvPr/>
        </p:nvSpPr>
        <p:spPr>
          <a:xfrm rot="5552961">
            <a:off x="7872893" y="4553670"/>
            <a:ext cx="170222" cy="15765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289E3DA1-17C0-4282-ABE0-82C7CF58D3D4}"/>
              </a:ext>
            </a:extLst>
          </p:cNvPr>
          <p:cNvSpPr/>
          <p:nvPr/>
        </p:nvSpPr>
        <p:spPr>
          <a:xfrm rot="10800000">
            <a:off x="8055235" y="4373378"/>
            <a:ext cx="170222" cy="15765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74263B83-B4A5-4B8F-BFB2-B27E86181A88}"/>
              </a:ext>
            </a:extLst>
          </p:cNvPr>
          <p:cNvSpPr/>
          <p:nvPr/>
        </p:nvSpPr>
        <p:spPr>
          <a:xfrm>
            <a:off x="5951024" y="4453237"/>
            <a:ext cx="170222" cy="1576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7EB10C3-7F55-44D0-88F3-8FE79615250E}"/>
              </a:ext>
            </a:extLst>
          </p:cNvPr>
          <p:cNvSpPr/>
          <p:nvPr/>
        </p:nvSpPr>
        <p:spPr>
          <a:xfrm>
            <a:off x="5951024" y="4275808"/>
            <a:ext cx="170222" cy="157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6076573E-2024-4F4A-8CD1-0E491016A94B}"/>
              </a:ext>
            </a:extLst>
          </p:cNvPr>
          <p:cNvSpPr/>
          <p:nvPr/>
        </p:nvSpPr>
        <p:spPr>
          <a:xfrm rot="16200000">
            <a:off x="6114963" y="4282092"/>
            <a:ext cx="170222" cy="1576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7C78524A-0613-408A-9F3F-6FCC4C75F919}"/>
              </a:ext>
            </a:extLst>
          </p:cNvPr>
          <p:cNvSpPr/>
          <p:nvPr/>
        </p:nvSpPr>
        <p:spPr>
          <a:xfrm rot="5552961">
            <a:off x="5768682" y="4278671"/>
            <a:ext cx="170222" cy="1576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5C1D9CA3-1822-4D3F-9BF8-EEB968700D06}"/>
              </a:ext>
            </a:extLst>
          </p:cNvPr>
          <p:cNvSpPr/>
          <p:nvPr/>
        </p:nvSpPr>
        <p:spPr>
          <a:xfrm>
            <a:off x="10732294" y="6327541"/>
            <a:ext cx="170222" cy="15765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F666BC9-ED37-4D17-B52D-5FDB8CADD0A2}"/>
              </a:ext>
            </a:extLst>
          </p:cNvPr>
          <p:cNvSpPr/>
          <p:nvPr/>
        </p:nvSpPr>
        <p:spPr>
          <a:xfrm>
            <a:off x="10732294" y="6150112"/>
            <a:ext cx="170222" cy="1576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F211A1FE-3261-4B0C-BC50-BFEA21F3A3CE}"/>
              </a:ext>
            </a:extLst>
          </p:cNvPr>
          <p:cNvSpPr/>
          <p:nvPr/>
        </p:nvSpPr>
        <p:spPr>
          <a:xfrm rot="16200000">
            <a:off x="10896233" y="6156396"/>
            <a:ext cx="170222" cy="15765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B240CBF3-B5DB-4FB7-BDE4-6E2B0AF9A1BC}"/>
              </a:ext>
            </a:extLst>
          </p:cNvPr>
          <p:cNvSpPr/>
          <p:nvPr/>
        </p:nvSpPr>
        <p:spPr>
          <a:xfrm rot="5552961">
            <a:off x="10549952" y="6152975"/>
            <a:ext cx="170222" cy="15765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A3BD402F-6F13-4298-83FD-4720248CFB8C}"/>
              </a:ext>
            </a:extLst>
          </p:cNvPr>
          <p:cNvSpPr/>
          <p:nvPr/>
        </p:nvSpPr>
        <p:spPr>
          <a:xfrm rot="10800000">
            <a:off x="10732294" y="5972683"/>
            <a:ext cx="170222" cy="15765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901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>
            <a:extLst>
              <a:ext uri="{FF2B5EF4-FFF2-40B4-BE49-F238E27FC236}">
                <a16:creationId xmlns:a16="http://schemas.microsoft.com/office/drawing/2014/main" id="{AA846865-A53B-42FC-BF07-C8CCE895C0AF}"/>
              </a:ext>
            </a:extLst>
          </p:cNvPr>
          <p:cNvSpPr/>
          <p:nvPr/>
        </p:nvSpPr>
        <p:spPr>
          <a:xfrm>
            <a:off x="1853276" y="3706656"/>
            <a:ext cx="2543283" cy="1954341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8" name="Zylinder 77">
            <a:extLst>
              <a:ext uri="{FF2B5EF4-FFF2-40B4-BE49-F238E27FC236}">
                <a16:creationId xmlns:a16="http://schemas.microsoft.com/office/drawing/2014/main" id="{932AECD8-20B1-4B43-A3A8-030C31502095}"/>
              </a:ext>
            </a:extLst>
          </p:cNvPr>
          <p:cNvSpPr/>
          <p:nvPr/>
        </p:nvSpPr>
        <p:spPr>
          <a:xfrm rot="16200000">
            <a:off x="10128407" y="6948100"/>
            <a:ext cx="183262" cy="271066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5CD3B121-D59A-4A64-BB95-6B0B72424DEC}"/>
              </a:ext>
            </a:extLst>
          </p:cNvPr>
          <p:cNvSpPr/>
          <p:nvPr/>
        </p:nvSpPr>
        <p:spPr>
          <a:xfrm>
            <a:off x="7170896" y="5959276"/>
            <a:ext cx="647700" cy="6223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 w="412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900" dirty="0"/>
              <a:t>Komp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45DDCC4-EE1B-48E6-A3B6-07A8EC04E878}"/>
              </a:ext>
            </a:extLst>
          </p:cNvPr>
          <p:cNvCxnSpPr>
            <a:cxnSpLocks/>
            <a:stCxn id="27" idx="1"/>
            <a:endCxn id="27" idx="7"/>
          </p:cNvCxnSpPr>
          <p:nvPr/>
        </p:nvCxnSpPr>
        <p:spPr>
          <a:xfrm>
            <a:off x="7265749" y="6050410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0AB0426-3988-458A-9861-C143A8223F0B}"/>
              </a:ext>
            </a:extLst>
          </p:cNvPr>
          <p:cNvCxnSpPr>
            <a:cxnSpLocks/>
            <a:stCxn id="27" idx="3"/>
            <a:endCxn id="27" idx="5"/>
          </p:cNvCxnSpPr>
          <p:nvPr/>
        </p:nvCxnSpPr>
        <p:spPr>
          <a:xfrm>
            <a:off x="7265749" y="6490442"/>
            <a:ext cx="457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3D3D81E-D885-45FF-AC94-04B3D586E92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818596" y="6270426"/>
            <a:ext cx="711850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Gleichschenkliges Dreieck 46">
            <a:extLst>
              <a:ext uri="{FF2B5EF4-FFF2-40B4-BE49-F238E27FC236}">
                <a16:creationId xmlns:a16="http://schemas.microsoft.com/office/drawing/2014/main" id="{A45987E7-BE01-4D97-A5CC-2BE4AC63A29E}"/>
              </a:ext>
            </a:extLst>
          </p:cNvPr>
          <p:cNvSpPr/>
          <p:nvPr/>
        </p:nvSpPr>
        <p:spPr>
          <a:xfrm rot="5400000">
            <a:off x="7791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Gleichschenkliges Dreieck 48">
            <a:extLst>
              <a:ext uri="{FF2B5EF4-FFF2-40B4-BE49-F238E27FC236}">
                <a16:creationId xmlns:a16="http://schemas.microsoft.com/office/drawing/2014/main" id="{F37D8622-B882-4D96-A400-608C726BBC76}"/>
              </a:ext>
            </a:extLst>
          </p:cNvPr>
          <p:cNvSpPr/>
          <p:nvPr/>
        </p:nvSpPr>
        <p:spPr>
          <a:xfrm rot="16200000">
            <a:off x="8045024" y="6960915"/>
            <a:ext cx="381000" cy="254000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7DB4539-3159-40E9-9C4E-54C680470024}"/>
              </a:ext>
            </a:extLst>
          </p:cNvPr>
          <p:cNvCxnSpPr>
            <a:cxnSpLocks/>
          </p:cNvCxnSpPr>
          <p:nvPr/>
        </p:nvCxnSpPr>
        <p:spPr>
          <a:xfrm>
            <a:off x="4835256" y="7082542"/>
            <a:ext cx="3025000" cy="499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Zylinder 65">
            <a:extLst>
              <a:ext uri="{FF2B5EF4-FFF2-40B4-BE49-F238E27FC236}">
                <a16:creationId xmlns:a16="http://schemas.microsoft.com/office/drawing/2014/main" id="{75D5D261-4E86-4F37-9667-ECC54FE10A68}"/>
              </a:ext>
            </a:extLst>
          </p:cNvPr>
          <p:cNvSpPr/>
          <p:nvPr/>
        </p:nvSpPr>
        <p:spPr>
          <a:xfrm rot="16200000">
            <a:off x="10430200" y="6962988"/>
            <a:ext cx="135337" cy="241290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21F10AF4-8296-41B6-8A63-47BFDD6E6258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8362524" y="7087915"/>
            <a:ext cx="2788787" cy="13159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BF8D3B2-41B0-4942-935C-3AEB4FF4465F}"/>
              </a:ext>
            </a:extLst>
          </p:cNvPr>
          <p:cNvSpPr/>
          <p:nvPr/>
        </p:nvSpPr>
        <p:spPr>
          <a:xfrm rot="10800000">
            <a:off x="10442914" y="7036007"/>
            <a:ext cx="97632" cy="9525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1" name="Pfeil: nach unten 80">
            <a:extLst>
              <a:ext uri="{FF2B5EF4-FFF2-40B4-BE49-F238E27FC236}">
                <a16:creationId xmlns:a16="http://schemas.microsoft.com/office/drawing/2014/main" id="{4B8A1876-1A2F-4D5E-BD10-8AC0A73BB887}"/>
              </a:ext>
            </a:extLst>
          </p:cNvPr>
          <p:cNvSpPr/>
          <p:nvPr/>
        </p:nvSpPr>
        <p:spPr>
          <a:xfrm rot="10800000">
            <a:off x="8033119" y="7087912"/>
            <a:ext cx="142875" cy="11827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02958E42-5B07-44CA-9691-3F47F5394958}"/>
              </a:ext>
            </a:extLst>
          </p:cNvPr>
          <p:cNvCxnSpPr>
            <a:cxnSpLocks/>
          </p:cNvCxnSpPr>
          <p:nvPr/>
        </p:nvCxnSpPr>
        <p:spPr>
          <a:xfrm flipH="1">
            <a:off x="5651526" y="4156478"/>
            <a:ext cx="23382" cy="2099431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6162D7A6-D117-4DE5-B7F5-ABA88038B9FF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5675586" y="6270426"/>
            <a:ext cx="1495310" cy="0"/>
          </a:xfrm>
          <a:prstGeom prst="line">
            <a:avLst/>
          </a:prstGeom>
          <a:ln>
            <a:head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Zylinder 95">
            <a:extLst>
              <a:ext uri="{FF2B5EF4-FFF2-40B4-BE49-F238E27FC236}">
                <a16:creationId xmlns:a16="http://schemas.microsoft.com/office/drawing/2014/main" id="{8E34DDD7-7027-4D31-8C7D-F08B7F0FA525}"/>
              </a:ext>
            </a:extLst>
          </p:cNvPr>
          <p:cNvSpPr/>
          <p:nvPr/>
        </p:nvSpPr>
        <p:spPr>
          <a:xfrm rot="5400000">
            <a:off x="6332872" y="6088491"/>
            <a:ext cx="95245" cy="26605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0" name="Pfeil: gestreift nach rechts 129">
            <a:extLst>
              <a:ext uri="{FF2B5EF4-FFF2-40B4-BE49-F238E27FC236}">
                <a16:creationId xmlns:a16="http://schemas.microsoft.com/office/drawing/2014/main" id="{A2CF1D83-240F-4ABE-8A6C-BE4965E0A475}"/>
              </a:ext>
            </a:extLst>
          </p:cNvPr>
          <p:cNvSpPr/>
          <p:nvPr/>
        </p:nvSpPr>
        <p:spPr>
          <a:xfrm rot="16200000">
            <a:off x="3513717" y="3333223"/>
            <a:ext cx="954611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Fortluft</a:t>
            </a:r>
          </a:p>
        </p:txBody>
      </p:sp>
      <p:sp>
        <p:nvSpPr>
          <p:cNvPr id="132" name="Pfeil: gestreift nach rechts 131">
            <a:extLst>
              <a:ext uri="{FF2B5EF4-FFF2-40B4-BE49-F238E27FC236}">
                <a16:creationId xmlns:a16="http://schemas.microsoft.com/office/drawing/2014/main" id="{31C06A91-9C5D-46C2-8CB2-7870FE6B2B15}"/>
              </a:ext>
            </a:extLst>
          </p:cNvPr>
          <p:cNvSpPr/>
          <p:nvPr/>
        </p:nvSpPr>
        <p:spPr>
          <a:xfrm rot="2035658">
            <a:off x="3025274" y="5261272"/>
            <a:ext cx="594923" cy="338640"/>
          </a:xfrm>
          <a:prstGeom prst="stripedRightArrow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3" name="Pfeil: gebogen 132">
            <a:extLst>
              <a:ext uri="{FF2B5EF4-FFF2-40B4-BE49-F238E27FC236}">
                <a16:creationId xmlns:a16="http://schemas.microsoft.com/office/drawing/2014/main" id="{EBA526C8-BC76-4530-A6E3-F618D2505DC8}"/>
              </a:ext>
            </a:extLst>
          </p:cNvPr>
          <p:cNvSpPr/>
          <p:nvPr/>
        </p:nvSpPr>
        <p:spPr>
          <a:xfrm rot="16200000" flipV="1">
            <a:off x="3464488" y="4983724"/>
            <a:ext cx="801588" cy="513410"/>
          </a:xfrm>
          <a:prstGeom prst="bentArrow">
            <a:avLst>
              <a:gd name="adj1" fmla="val 25000"/>
              <a:gd name="adj2" fmla="val 29635"/>
              <a:gd name="adj3" fmla="val 35050"/>
              <a:gd name="adj4" fmla="val 4375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36" name="Trapezoid 135">
            <a:extLst>
              <a:ext uri="{FF2B5EF4-FFF2-40B4-BE49-F238E27FC236}">
                <a16:creationId xmlns:a16="http://schemas.microsoft.com/office/drawing/2014/main" id="{DA6FB20C-45D2-4CA4-9B6F-EE2DF221A2FB}"/>
              </a:ext>
            </a:extLst>
          </p:cNvPr>
          <p:cNvSpPr/>
          <p:nvPr/>
        </p:nvSpPr>
        <p:spPr>
          <a:xfrm rot="10800000">
            <a:off x="2086754" y="4759204"/>
            <a:ext cx="1236830" cy="882019"/>
          </a:xfrm>
          <a:prstGeom prst="trapezoid">
            <a:avLst>
              <a:gd name="adj" fmla="val 59756"/>
            </a:avLst>
          </a:prstGeom>
          <a:gradFill>
            <a:gsLst>
              <a:gs pos="36000">
                <a:srgbClr val="0070C0"/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Trapezoid 137">
            <a:extLst>
              <a:ext uri="{FF2B5EF4-FFF2-40B4-BE49-F238E27FC236}">
                <a16:creationId xmlns:a16="http://schemas.microsoft.com/office/drawing/2014/main" id="{C08816BD-9EC6-4369-92E6-CFC1F949F64B}"/>
              </a:ext>
            </a:extLst>
          </p:cNvPr>
          <p:cNvSpPr/>
          <p:nvPr/>
        </p:nvSpPr>
        <p:spPr>
          <a:xfrm>
            <a:off x="2086754" y="3823485"/>
            <a:ext cx="1236830" cy="882019"/>
          </a:xfrm>
          <a:prstGeom prst="trapezoid">
            <a:avLst>
              <a:gd name="adj" fmla="val 59756"/>
            </a:avLst>
          </a:prstGeom>
          <a:gradFill flip="none" rotWithShape="1">
            <a:gsLst>
              <a:gs pos="40000">
                <a:schemeClr val="accent4"/>
              </a:gs>
              <a:gs pos="100000">
                <a:srgbClr val="FF0000"/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Pfeil: gestreift nach rechts 139">
            <a:extLst>
              <a:ext uri="{FF2B5EF4-FFF2-40B4-BE49-F238E27FC236}">
                <a16:creationId xmlns:a16="http://schemas.microsoft.com/office/drawing/2014/main" id="{A17745DF-8F0A-4927-BD58-CB2FBB215D5B}"/>
              </a:ext>
            </a:extLst>
          </p:cNvPr>
          <p:cNvSpPr/>
          <p:nvPr/>
        </p:nvSpPr>
        <p:spPr>
          <a:xfrm rot="3101481">
            <a:off x="1920003" y="3849819"/>
            <a:ext cx="512389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Pfeil: gestreift nach rechts 141">
            <a:extLst>
              <a:ext uri="{FF2B5EF4-FFF2-40B4-BE49-F238E27FC236}">
                <a16:creationId xmlns:a16="http://schemas.microsoft.com/office/drawing/2014/main" id="{DE608DF7-F80B-4937-928B-3FFBEA21B86A}"/>
              </a:ext>
            </a:extLst>
          </p:cNvPr>
          <p:cNvSpPr/>
          <p:nvPr/>
        </p:nvSpPr>
        <p:spPr>
          <a:xfrm rot="18822654">
            <a:off x="1897558" y="5222982"/>
            <a:ext cx="512389" cy="338640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Pfeil: gestreift nach rechts 143">
            <a:extLst>
              <a:ext uri="{FF2B5EF4-FFF2-40B4-BE49-F238E27FC236}">
                <a16:creationId xmlns:a16="http://schemas.microsoft.com/office/drawing/2014/main" id="{38C0D7E7-2283-4E7D-AA86-AECF5970C2A8}"/>
              </a:ext>
            </a:extLst>
          </p:cNvPr>
          <p:cNvSpPr/>
          <p:nvPr/>
        </p:nvSpPr>
        <p:spPr>
          <a:xfrm rot="18782803">
            <a:off x="2978473" y="3802350"/>
            <a:ext cx="615811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Pfeil: gestreift nach rechts 149">
            <a:extLst>
              <a:ext uri="{FF2B5EF4-FFF2-40B4-BE49-F238E27FC236}">
                <a16:creationId xmlns:a16="http://schemas.microsoft.com/office/drawing/2014/main" id="{3872AE19-C4C9-40AE-855D-7733F40747E3}"/>
              </a:ext>
            </a:extLst>
          </p:cNvPr>
          <p:cNvSpPr/>
          <p:nvPr/>
        </p:nvSpPr>
        <p:spPr>
          <a:xfrm rot="16200000">
            <a:off x="3125230" y="3131136"/>
            <a:ext cx="681187" cy="338640"/>
          </a:xfrm>
          <a:prstGeom prst="stripedRightArrow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Zuluft</a:t>
            </a:r>
          </a:p>
        </p:txBody>
      </p:sp>
      <p:sp>
        <p:nvSpPr>
          <p:cNvPr id="152" name="Pfeil: gestreift nach rechts 151">
            <a:extLst>
              <a:ext uri="{FF2B5EF4-FFF2-40B4-BE49-F238E27FC236}">
                <a16:creationId xmlns:a16="http://schemas.microsoft.com/office/drawing/2014/main" id="{2D8CABAB-C52B-4704-A6C7-FB2C50CE5740}"/>
              </a:ext>
            </a:extLst>
          </p:cNvPr>
          <p:cNvSpPr/>
          <p:nvPr/>
        </p:nvSpPr>
        <p:spPr>
          <a:xfrm rot="5400000">
            <a:off x="1691993" y="3137091"/>
            <a:ext cx="693093" cy="338640"/>
          </a:xfrm>
          <a:prstGeom prst="strip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Abluft</a:t>
            </a:r>
          </a:p>
        </p:txBody>
      </p:sp>
      <p:sp>
        <p:nvSpPr>
          <p:cNvPr id="154" name="Freihandform: Form 153">
            <a:extLst>
              <a:ext uri="{FF2B5EF4-FFF2-40B4-BE49-F238E27FC236}">
                <a16:creationId xmlns:a16="http://schemas.microsoft.com/office/drawing/2014/main" id="{DAF9F9B3-3799-4220-81B1-9990E6271308}"/>
              </a:ext>
            </a:extLst>
          </p:cNvPr>
          <p:cNvSpPr/>
          <p:nvPr/>
        </p:nvSpPr>
        <p:spPr>
          <a:xfrm>
            <a:off x="6105497" y="6240006"/>
            <a:ext cx="2056601" cy="1335146"/>
          </a:xfrm>
          <a:custGeom>
            <a:avLst/>
            <a:gdLst>
              <a:gd name="connsiteX0" fmla="*/ 299786 w 2056601"/>
              <a:gd name="connsiteY0" fmla="*/ 0 h 1335146"/>
              <a:gd name="connsiteX1" fmla="*/ 118811 w 2056601"/>
              <a:gd name="connsiteY1" fmla="*/ 1181100 h 1335146"/>
              <a:gd name="connsiteX2" fmla="*/ 1871411 w 2056601"/>
              <a:gd name="connsiteY2" fmla="*/ 1295400 h 1335146"/>
              <a:gd name="connsiteX3" fmla="*/ 2004761 w 2056601"/>
              <a:gd name="connsiteY3" fmla="*/ 942975 h 1335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6601" h="1335146">
                <a:moveTo>
                  <a:pt x="299786" y="0"/>
                </a:moveTo>
                <a:cubicBezTo>
                  <a:pt x="78329" y="482600"/>
                  <a:pt x="-143127" y="965200"/>
                  <a:pt x="118811" y="1181100"/>
                </a:cubicBezTo>
                <a:cubicBezTo>
                  <a:pt x="380749" y="1397000"/>
                  <a:pt x="1557086" y="1335087"/>
                  <a:pt x="1871411" y="1295400"/>
                </a:cubicBezTo>
                <a:cubicBezTo>
                  <a:pt x="2185736" y="1255713"/>
                  <a:pt x="2004761" y="942975"/>
                  <a:pt x="2004761" y="942975"/>
                </a:cubicBezTo>
              </a:path>
            </a:pathLst>
          </a:custGeom>
          <a:noFill/>
          <a:ln w="19050">
            <a:solidFill>
              <a:schemeClr val="accent2">
                <a:lumMod val="75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EC2D4588-3459-4B4B-B42F-40FF2DE72B82}"/>
              </a:ext>
            </a:extLst>
          </p:cNvPr>
          <p:cNvSpPr txBox="1"/>
          <p:nvPr/>
        </p:nvSpPr>
        <p:spPr>
          <a:xfrm>
            <a:off x="7664912" y="6621113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ED9B1CE1-8B0C-4D7F-8578-143014EA9120}"/>
              </a:ext>
            </a:extLst>
          </p:cNvPr>
          <p:cNvSpPr txBox="1"/>
          <p:nvPr/>
        </p:nvSpPr>
        <p:spPr>
          <a:xfrm>
            <a:off x="9919346" y="7175042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Filtertrockner</a:t>
            </a:r>
          </a:p>
          <a:p>
            <a:pPr algn="ctr"/>
            <a:r>
              <a:rPr lang="de-CH" sz="1000" dirty="0"/>
              <a:t>Schauglas</a:t>
            </a:r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A9A3F7F4-A5B4-44F0-AFA1-450BEE85CA06}"/>
              </a:ext>
            </a:extLst>
          </p:cNvPr>
          <p:cNvSpPr txBox="1"/>
          <p:nvPr/>
        </p:nvSpPr>
        <p:spPr>
          <a:xfrm>
            <a:off x="2166198" y="4346774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Wärmetauscher</a:t>
            </a:r>
          </a:p>
          <a:p>
            <a:pPr algn="ctr"/>
            <a:r>
              <a:rPr lang="de-CH" sz="1000" dirty="0"/>
              <a:t>Luft-Luft</a:t>
            </a:r>
          </a:p>
        </p:txBody>
      </p:sp>
      <p:sp>
        <p:nvSpPr>
          <p:cNvPr id="165" name="Pfeil: gestreift nach rechts 164">
            <a:extLst>
              <a:ext uri="{FF2B5EF4-FFF2-40B4-BE49-F238E27FC236}">
                <a16:creationId xmlns:a16="http://schemas.microsoft.com/office/drawing/2014/main" id="{E1B7A3A8-D8DE-47AB-9ACB-F44C06B590A7}"/>
              </a:ext>
            </a:extLst>
          </p:cNvPr>
          <p:cNvSpPr/>
          <p:nvPr/>
        </p:nvSpPr>
        <p:spPr>
          <a:xfrm rot="16200000">
            <a:off x="1482529" y="6041140"/>
            <a:ext cx="992430" cy="327321"/>
          </a:xfrm>
          <a:prstGeom prst="stripedRightArrow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/>
              <a:t>Aussenluft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1F5EEFEB-4FA4-4702-82F1-3754C26010D4}"/>
              </a:ext>
            </a:extLst>
          </p:cNvPr>
          <p:cNvSpPr txBox="1"/>
          <p:nvPr/>
        </p:nvSpPr>
        <p:spPr>
          <a:xfrm>
            <a:off x="6098702" y="5830519"/>
            <a:ext cx="91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Expansions-</a:t>
            </a:r>
          </a:p>
          <a:p>
            <a:pPr algn="ctr"/>
            <a:r>
              <a:rPr lang="de-CH" sz="1000" dirty="0"/>
              <a:t>Ventil Fühler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597BBD1-DE8C-44D5-8E1B-651A27B99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73" y="284979"/>
            <a:ext cx="1550116" cy="231287"/>
          </a:xfrm>
          <a:prstGeom prst="rect">
            <a:avLst/>
          </a:prstGeom>
        </p:spPr>
      </p:pic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30128994-9227-4375-BEF7-65C6A4B51B40}"/>
              </a:ext>
            </a:extLst>
          </p:cNvPr>
          <p:cNvCxnSpPr>
            <a:cxnSpLocks/>
          </p:cNvCxnSpPr>
          <p:nvPr/>
        </p:nvCxnSpPr>
        <p:spPr>
          <a:xfrm flipH="1">
            <a:off x="4304358" y="4627084"/>
            <a:ext cx="574949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E241BE61-2670-4A81-9D6A-9FFE7C990547}"/>
              </a:ext>
            </a:extLst>
          </p:cNvPr>
          <p:cNvCxnSpPr>
            <a:cxnSpLocks/>
          </p:cNvCxnSpPr>
          <p:nvPr/>
        </p:nvCxnSpPr>
        <p:spPr>
          <a:xfrm flipH="1">
            <a:off x="11886595" y="2613625"/>
            <a:ext cx="8738" cy="515368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FF21E1C9-9D76-46A4-B480-4C72A36A5F45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3865282" y="2613625"/>
            <a:ext cx="1692183" cy="3941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Bogen 107">
            <a:extLst>
              <a:ext uri="{FF2B5EF4-FFF2-40B4-BE49-F238E27FC236}">
                <a16:creationId xmlns:a16="http://schemas.microsoft.com/office/drawing/2014/main" id="{A406C6BF-B63B-4903-8BA9-C60DBB2E20CD}"/>
              </a:ext>
            </a:extLst>
          </p:cNvPr>
          <p:cNvSpPr/>
          <p:nvPr/>
        </p:nvSpPr>
        <p:spPr>
          <a:xfrm rot="16200000">
            <a:off x="5551038" y="2476962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B9EA7EB0-6E7A-48E4-86AA-A6D03C6A73D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861216" y="2625775"/>
            <a:ext cx="5510044" cy="31587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03F7E15E-525A-4C0B-9FD4-9632BA35D061}"/>
              </a:ext>
            </a:extLst>
          </p:cNvPr>
          <p:cNvCxnSpPr>
            <a:cxnSpLocks/>
          </p:cNvCxnSpPr>
          <p:nvPr/>
        </p:nvCxnSpPr>
        <p:spPr>
          <a:xfrm flipV="1">
            <a:off x="5297066" y="4623965"/>
            <a:ext cx="24259" cy="200436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100F0733-9DB7-4471-894D-7C69D528058F}"/>
              </a:ext>
            </a:extLst>
          </p:cNvPr>
          <p:cNvSpPr/>
          <p:nvPr/>
        </p:nvSpPr>
        <p:spPr>
          <a:xfrm>
            <a:off x="3544750" y="4144677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EFBC7E7-F656-4F71-9DCF-2F8669A6E9D5}"/>
              </a:ext>
            </a:extLst>
          </p:cNvPr>
          <p:cNvSpPr/>
          <p:nvPr/>
        </p:nvSpPr>
        <p:spPr>
          <a:xfrm rot="16200000">
            <a:off x="3701107" y="4026124"/>
            <a:ext cx="441325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331A3CB-1DED-4C2C-92D2-A76AAC03645F}"/>
              </a:ext>
            </a:extLst>
          </p:cNvPr>
          <p:cNvSpPr/>
          <p:nvPr/>
        </p:nvSpPr>
        <p:spPr>
          <a:xfrm rot="10800000">
            <a:off x="3071148" y="1893644"/>
            <a:ext cx="759607" cy="925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B0475E3C-9836-4796-ADC8-48563F999C8A}"/>
              </a:ext>
            </a:extLst>
          </p:cNvPr>
          <p:cNvSpPr/>
          <p:nvPr/>
        </p:nvSpPr>
        <p:spPr>
          <a:xfrm rot="16200000">
            <a:off x="3038324" y="1995005"/>
            <a:ext cx="809049" cy="765176"/>
          </a:xfrm>
          <a:custGeom>
            <a:avLst/>
            <a:gdLst>
              <a:gd name="connsiteX0" fmla="*/ 441325 w 441325"/>
              <a:gd name="connsiteY0" fmla="*/ 758826 h 765176"/>
              <a:gd name="connsiteX1" fmla="*/ 415925 w 441325"/>
              <a:gd name="connsiteY1" fmla="*/ 6351 h 765176"/>
              <a:gd name="connsiteX2" fmla="*/ 355600 w 441325"/>
              <a:gd name="connsiteY2" fmla="*/ 765176 h 765176"/>
              <a:gd name="connsiteX3" fmla="*/ 342900 w 441325"/>
              <a:gd name="connsiteY3" fmla="*/ 6351 h 765176"/>
              <a:gd name="connsiteX4" fmla="*/ 266700 w 441325"/>
              <a:gd name="connsiteY4" fmla="*/ 762001 h 765176"/>
              <a:gd name="connsiteX5" fmla="*/ 234950 w 441325"/>
              <a:gd name="connsiteY5" fmla="*/ 1 h 765176"/>
              <a:gd name="connsiteX6" fmla="*/ 180975 w 441325"/>
              <a:gd name="connsiteY6" fmla="*/ 755651 h 765176"/>
              <a:gd name="connsiteX7" fmla="*/ 146050 w 441325"/>
              <a:gd name="connsiteY7" fmla="*/ 3176 h 765176"/>
              <a:gd name="connsiteX8" fmla="*/ 107950 w 441325"/>
              <a:gd name="connsiteY8" fmla="*/ 752476 h 765176"/>
              <a:gd name="connsiteX9" fmla="*/ 47625 w 441325"/>
              <a:gd name="connsiteY9" fmla="*/ 9526 h 765176"/>
              <a:gd name="connsiteX10" fmla="*/ 0 w 441325"/>
              <a:gd name="connsiteY10" fmla="*/ 762001 h 76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1325" h="765176">
                <a:moveTo>
                  <a:pt x="441325" y="758826"/>
                </a:moveTo>
                <a:cubicBezTo>
                  <a:pt x="435768" y="382059"/>
                  <a:pt x="430212" y="5293"/>
                  <a:pt x="415925" y="6351"/>
                </a:cubicBezTo>
                <a:cubicBezTo>
                  <a:pt x="401638" y="7409"/>
                  <a:pt x="367771" y="765176"/>
                  <a:pt x="355600" y="765176"/>
                </a:cubicBezTo>
                <a:cubicBezTo>
                  <a:pt x="343429" y="765176"/>
                  <a:pt x="357717" y="6880"/>
                  <a:pt x="342900" y="6351"/>
                </a:cubicBezTo>
                <a:cubicBezTo>
                  <a:pt x="328083" y="5822"/>
                  <a:pt x="284691" y="763059"/>
                  <a:pt x="266700" y="762001"/>
                </a:cubicBezTo>
                <a:cubicBezTo>
                  <a:pt x="248709" y="760943"/>
                  <a:pt x="249237" y="1059"/>
                  <a:pt x="234950" y="1"/>
                </a:cubicBezTo>
                <a:cubicBezTo>
                  <a:pt x="220663" y="-1057"/>
                  <a:pt x="195792" y="755122"/>
                  <a:pt x="180975" y="755651"/>
                </a:cubicBezTo>
                <a:cubicBezTo>
                  <a:pt x="166158" y="756180"/>
                  <a:pt x="158221" y="3705"/>
                  <a:pt x="146050" y="3176"/>
                </a:cubicBezTo>
                <a:cubicBezTo>
                  <a:pt x="133879" y="2647"/>
                  <a:pt x="124354" y="751418"/>
                  <a:pt x="107950" y="752476"/>
                </a:cubicBezTo>
                <a:cubicBezTo>
                  <a:pt x="91546" y="753534"/>
                  <a:pt x="65617" y="7938"/>
                  <a:pt x="47625" y="9526"/>
                </a:cubicBezTo>
                <a:cubicBezTo>
                  <a:pt x="29633" y="11113"/>
                  <a:pt x="14816" y="386557"/>
                  <a:pt x="0" y="762001"/>
                </a:cubicBezTo>
              </a:path>
            </a:pathLst>
          </a:custGeom>
          <a:noFill/>
          <a:ln w="25400">
            <a:gradFill flip="none" rotWithShape="1">
              <a:gsLst>
                <a:gs pos="0">
                  <a:srgbClr val="0070C0"/>
                </a:gs>
                <a:gs pos="100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7" name="Gerader Verbinder 126">
            <a:extLst>
              <a:ext uri="{FF2B5EF4-FFF2-40B4-BE49-F238E27FC236}">
                <a16:creationId xmlns:a16="http://schemas.microsoft.com/office/drawing/2014/main" id="{6DB787A8-99A7-45B0-8972-DE1F3895962E}"/>
              </a:ext>
            </a:extLst>
          </p:cNvPr>
          <p:cNvCxnSpPr>
            <a:cxnSpLocks/>
          </p:cNvCxnSpPr>
          <p:nvPr/>
        </p:nvCxnSpPr>
        <p:spPr>
          <a:xfrm flipH="1">
            <a:off x="5691367" y="2617250"/>
            <a:ext cx="6701" cy="1259607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8CB10B1F-9C9F-409D-B692-AD3BFD220047}"/>
              </a:ext>
            </a:extLst>
          </p:cNvPr>
          <p:cNvCxnSpPr>
            <a:cxnSpLocks/>
          </p:cNvCxnSpPr>
          <p:nvPr/>
        </p:nvCxnSpPr>
        <p:spPr>
          <a:xfrm flipV="1">
            <a:off x="3805764" y="1964754"/>
            <a:ext cx="1869144" cy="5714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6B650C0B-82EA-41FB-927C-AFD635AF5265}"/>
              </a:ext>
            </a:extLst>
          </p:cNvPr>
          <p:cNvCxnSpPr>
            <a:cxnSpLocks/>
          </p:cNvCxnSpPr>
          <p:nvPr/>
        </p:nvCxnSpPr>
        <p:spPr>
          <a:xfrm flipH="1">
            <a:off x="5674908" y="1964754"/>
            <a:ext cx="16459" cy="43338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FB0F94B-DDF1-4822-82F4-7A4C5E95AD74}"/>
              </a:ext>
            </a:extLst>
          </p:cNvPr>
          <p:cNvCxnSpPr>
            <a:cxnSpLocks/>
          </p:cNvCxnSpPr>
          <p:nvPr/>
        </p:nvCxnSpPr>
        <p:spPr>
          <a:xfrm flipV="1">
            <a:off x="8521659" y="4193090"/>
            <a:ext cx="10528" cy="207605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5E9980F-B0B1-489F-85FA-B91F41A79F6C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279945" y="4179857"/>
            <a:ext cx="1254360" cy="1323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Gerader Verbinder 91">
            <a:extLst>
              <a:ext uri="{FF2B5EF4-FFF2-40B4-BE49-F238E27FC236}">
                <a16:creationId xmlns:a16="http://schemas.microsoft.com/office/drawing/2014/main" id="{AF750F85-3A34-4116-9EC3-2E72D6C1CF84}"/>
              </a:ext>
            </a:extLst>
          </p:cNvPr>
          <p:cNvCxnSpPr>
            <a:cxnSpLocks/>
          </p:cNvCxnSpPr>
          <p:nvPr/>
        </p:nvCxnSpPr>
        <p:spPr>
          <a:xfrm flipH="1" flipV="1">
            <a:off x="5297066" y="6608407"/>
            <a:ext cx="5838673" cy="7049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F210ECC5-0370-495B-9D43-3B34C6F5DD94}"/>
              </a:ext>
            </a:extLst>
          </p:cNvPr>
          <p:cNvCxnSpPr>
            <a:cxnSpLocks/>
          </p:cNvCxnSpPr>
          <p:nvPr/>
        </p:nvCxnSpPr>
        <p:spPr>
          <a:xfrm flipV="1">
            <a:off x="11135739" y="6664233"/>
            <a:ext cx="0" cy="43684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DB46101-39E9-4D97-8337-CD8B3DACB20F}"/>
              </a:ext>
            </a:extLst>
          </p:cNvPr>
          <p:cNvCxnSpPr>
            <a:cxnSpLocks/>
          </p:cNvCxnSpPr>
          <p:nvPr/>
        </p:nvCxnSpPr>
        <p:spPr>
          <a:xfrm flipV="1">
            <a:off x="4835256" y="7094495"/>
            <a:ext cx="0" cy="66094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E08887AC-270B-437E-9FC7-6561D720348F}"/>
              </a:ext>
            </a:extLst>
          </p:cNvPr>
          <p:cNvCxnSpPr>
            <a:cxnSpLocks/>
          </p:cNvCxnSpPr>
          <p:nvPr/>
        </p:nvCxnSpPr>
        <p:spPr>
          <a:xfrm flipH="1" flipV="1">
            <a:off x="4835256" y="7755440"/>
            <a:ext cx="7060888" cy="23739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Bogen 33">
            <a:extLst>
              <a:ext uri="{FF2B5EF4-FFF2-40B4-BE49-F238E27FC236}">
                <a16:creationId xmlns:a16="http://schemas.microsoft.com/office/drawing/2014/main" id="{57D18F11-A02B-47AA-9B8F-EC2EFEBBE810}"/>
              </a:ext>
            </a:extLst>
          </p:cNvPr>
          <p:cNvSpPr/>
          <p:nvPr/>
        </p:nvSpPr>
        <p:spPr>
          <a:xfrm rot="16200000">
            <a:off x="5527878" y="4052485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64E42E98-4D24-42FA-BAFD-DF926CEB49C3}"/>
              </a:ext>
            </a:extLst>
          </p:cNvPr>
          <p:cNvCxnSpPr>
            <a:cxnSpLocks/>
          </p:cNvCxnSpPr>
          <p:nvPr/>
        </p:nvCxnSpPr>
        <p:spPr>
          <a:xfrm flipH="1">
            <a:off x="5815512" y="4193089"/>
            <a:ext cx="2721505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Rechteck 113">
            <a:extLst>
              <a:ext uri="{FF2B5EF4-FFF2-40B4-BE49-F238E27FC236}">
                <a16:creationId xmlns:a16="http://schemas.microsoft.com/office/drawing/2014/main" id="{B50A2DF7-CCFB-443A-AC2E-C7A4050AF659}"/>
              </a:ext>
            </a:extLst>
          </p:cNvPr>
          <p:cNvSpPr/>
          <p:nvPr/>
        </p:nvSpPr>
        <p:spPr>
          <a:xfrm>
            <a:off x="9310858" y="3778209"/>
            <a:ext cx="992257" cy="205231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0">
                <a:srgbClr val="FF0000">
                  <a:lumMod val="100000"/>
                  <a:alpha val="24000"/>
                </a:srgbClr>
              </a:gs>
              <a:gs pos="12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381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642C63C7-CFC5-4340-A7B5-CB3FD8AB8E96}"/>
              </a:ext>
            </a:extLst>
          </p:cNvPr>
          <p:cNvCxnSpPr>
            <a:cxnSpLocks/>
          </p:cNvCxnSpPr>
          <p:nvPr/>
        </p:nvCxnSpPr>
        <p:spPr>
          <a:xfrm>
            <a:off x="8590332" y="4203651"/>
            <a:ext cx="583878" cy="11127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F0102326-0122-4122-A263-932AA0443F8D}"/>
              </a:ext>
            </a:extLst>
          </p:cNvPr>
          <p:cNvSpPr/>
          <p:nvPr/>
        </p:nvSpPr>
        <p:spPr>
          <a:xfrm>
            <a:off x="9440124" y="4785090"/>
            <a:ext cx="759607" cy="513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F9997197-3ED7-46E3-A9C5-5339F7C2E69D}"/>
              </a:ext>
            </a:extLst>
          </p:cNvPr>
          <p:cNvSpPr/>
          <p:nvPr/>
        </p:nvSpPr>
        <p:spPr>
          <a:xfrm>
            <a:off x="9471080" y="4827161"/>
            <a:ext cx="711994" cy="419100"/>
          </a:xfrm>
          <a:custGeom>
            <a:avLst/>
            <a:gdLst>
              <a:gd name="connsiteX0" fmla="*/ 2382 w 459582"/>
              <a:gd name="connsiteY0" fmla="*/ 238125 h 238125"/>
              <a:gd name="connsiteX1" fmla="*/ 459582 w 459582"/>
              <a:gd name="connsiteY1" fmla="*/ 192881 h 238125"/>
              <a:gd name="connsiteX2" fmla="*/ 1 w 459582"/>
              <a:gd name="connsiteY2" fmla="*/ 157162 h 238125"/>
              <a:gd name="connsiteX3" fmla="*/ 454819 w 459582"/>
              <a:gd name="connsiteY3" fmla="*/ 121444 h 238125"/>
              <a:gd name="connsiteX4" fmla="*/ 2382 w 459582"/>
              <a:gd name="connsiteY4" fmla="*/ 92869 h 238125"/>
              <a:gd name="connsiteX5" fmla="*/ 457201 w 459582"/>
              <a:gd name="connsiteY5" fmla="*/ 57150 h 238125"/>
              <a:gd name="connsiteX6" fmla="*/ 1 w 459582"/>
              <a:gd name="connsiteY6" fmla="*/ 21431 h 238125"/>
              <a:gd name="connsiteX7" fmla="*/ 454819 w 459582"/>
              <a:gd name="connsiteY7" fmla="*/ 0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582" h="238125">
                <a:moveTo>
                  <a:pt x="2382" y="238125"/>
                </a:moveTo>
                <a:cubicBezTo>
                  <a:pt x="231180" y="222250"/>
                  <a:pt x="459979" y="206375"/>
                  <a:pt x="459582" y="192881"/>
                </a:cubicBezTo>
                <a:cubicBezTo>
                  <a:pt x="459185" y="179387"/>
                  <a:pt x="795" y="169068"/>
                  <a:pt x="1" y="157162"/>
                </a:cubicBezTo>
                <a:cubicBezTo>
                  <a:pt x="-793" y="145256"/>
                  <a:pt x="454422" y="132159"/>
                  <a:pt x="454819" y="121444"/>
                </a:cubicBezTo>
                <a:cubicBezTo>
                  <a:pt x="455216" y="110729"/>
                  <a:pt x="1985" y="103585"/>
                  <a:pt x="2382" y="92869"/>
                </a:cubicBezTo>
                <a:cubicBezTo>
                  <a:pt x="2779" y="82153"/>
                  <a:pt x="457598" y="69056"/>
                  <a:pt x="457201" y="57150"/>
                </a:cubicBezTo>
                <a:cubicBezTo>
                  <a:pt x="456804" y="45244"/>
                  <a:pt x="398" y="30956"/>
                  <a:pt x="1" y="21431"/>
                </a:cubicBezTo>
                <a:cubicBezTo>
                  <a:pt x="-396" y="11906"/>
                  <a:pt x="382588" y="1587"/>
                  <a:pt x="454819" y="0"/>
                </a:cubicBezTo>
              </a:path>
            </a:pathLst>
          </a:custGeom>
          <a:ln w="2540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5400000" scaled="1"/>
            </a:gra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CE51C45D-AAD1-4A78-BA41-D490FEF62A1A}"/>
              </a:ext>
            </a:extLst>
          </p:cNvPr>
          <p:cNvCxnSpPr>
            <a:cxnSpLocks/>
          </p:cNvCxnSpPr>
          <p:nvPr/>
        </p:nvCxnSpPr>
        <p:spPr>
          <a:xfrm flipH="1">
            <a:off x="10183076" y="4827161"/>
            <a:ext cx="952663" cy="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B6A383CC-35AF-4BDA-BF83-6F628038C938}"/>
              </a:ext>
            </a:extLst>
          </p:cNvPr>
          <p:cNvCxnSpPr>
            <a:cxnSpLocks/>
          </p:cNvCxnSpPr>
          <p:nvPr/>
        </p:nvCxnSpPr>
        <p:spPr>
          <a:xfrm flipV="1">
            <a:off x="9128975" y="4249321"/>
            <a:ext cx="16082" cy="991231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4BF80E65-5CDB-4B94-ACDB-75D37F287E8F}"/>
              </a:ext>
            </a:extLst>
          </p:cNvPr>
          <p:cNvCxnSpPr>
            <a:cxnSpLocks/>
          </p:cNvCxnSpPr>
          <p:nvPr/>
        </p:nvCxnSpPr>
        <p:spPr>
          <a:xfrm flipV="1">
            <a:off x="9128975" y="5240553"/>
            <a:ext cx="342105" cy="5708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08F11CB0-43A2-4238-A12D-C585562B7DD8}"/>
              </a:ext>
            </a:extLst>
          </p:cNvPr>
          <p:cNvSpPr txBox="1"/>
          <p:nvPr/>
        </p:nvSpPr>
        <p:spPr>
          <a:xfrm>
            <a:off x="9276220" y="5277850"/>
            <a:ext cx="106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>
                <a:solidFill>
                  <a:schemeClr val="bg1"/>
                </a:solidFill>
              </a:rPr>
              <a:t>Kondensator</a:t>
            </a:r>
          </a:p>
          <a:p>
            <a:pPr algn="ctr"/>
            <a:r>
              <a:rPr lang="de-CH" sz="1000" dirty="0">
                <a:solidFill>
                  <a:schemeClr val="bg1"/>
                </a:solidFill>
              </a:rPr>
              <a:t>Wasser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4DF2BF66-B476-4802-BC30-3DC802D0589D}"/>
              </a:ext>
            </a:extLst>
          </p:cNvPr>
          <p:cNvCxnSpPr>
            <a:cxnSpLocks/>
          </p:cNvCxnSpPr>
          <p:nvPr/>
        </p:nvCxnSpPr>
        <p:spPr>
          <a:xfrm flipV="1">
            <a:off x="11154614" y="4827162"/>
            <a:ext cx="0" cy="183707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Verbotsymbol 73">
            <a:extLst>
              <a:ext uri="{FF2B5EF4-FFF2-40B4-BE49-F238E27FC236}">
                <a16:creationId xmlns:a16="http://schemas.microsoft.com/office/drawing/2014/main" id="{822E865B-CED4-484B-B175-83BB56EDDE2C}"/>
              </a:ext>
            </a:extLst>
          </p:cNvPr>
          <p:cNvSpPr/>
          <p:nvPr/>
        </p:nvSpPr>
        <p:spPr>
          <a:xfrm>
            <a:off x="11371259" y="6159873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146" name="Gerader Verbinder 145">
            <a:extLst>
              <a:ext uri="{FF2B5EF4-FFF2-40B4-BE49-F238E27FC236}">
                <a16:creationId xmlns:a16="http://schemas.microsoft.com/office/drawing/2014/main" id="{41C10DA8-42E9-4D9D-A638-226D3F9A0366}"/>
              </a:ext>
            </a:extLst>
          </p:cNvPr>
          <p:cNvCxnSpPr>
            <a:cxnSpLocks/>
          </p:cNvCxnSpPr>
          <p:nvPr/>
        </p:nvCxnSpPr>
        <p:spPr>
          <a:xfrm>
            <a:off x="4364897" y="4284346"/>
            <a:ext cx="1327821" cy="12868"/>
          </a:xfrm>
          <a:prstGeom prst="line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DAD7A22F-109B-405B-8BE5-1BF38C363BBA}"/>
              </a:ext>
            </a:extLst>
          </p:cNvPr>
          <p:cNvCxnSpPr>
            <a:cxnSpLocks/>
          </p:cNvCxnSpPr>
          <p:nvPr/>
        </p:nvCxnSpPr>
        <p:spPr>
          <a:xfrm flipH="1">
            <a:off x="4835234" y="4601230"/>
            <a:ext cx="44073" cy="2458577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65BB02E1-107F-4BB8-B187-DAE394914595}"/>
              </a:ext>
            </a:extLst>
          </p:cNvPr>
          <p:cNvCxnSpPr>
            <a:cxnSpLocks/>
          </p:cNvCxnSpPr>
          <p:nvPr/>
        </p:nvCxnSpPr>
        <p:spPr>
          <a:xfrm>
            <a:off x="4950437" y="4623965"/>
            <a:ext cx="37088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itel 1">
            <a:extLst>
              <a:ext uri="{FF2B5EF4-FFF2-40B4-BE49-F238E27FC236}">
                <a16:creationId xmlns:a16="http://schemas.microsoft.com/office/drawing/2014/main" id="{1A860A21-DB0E-4BCB-840C-8FEB70B9FF2E}"/>
              </a:ext>
            </a:extLst>
          </p:cNvPr>
          <p:cNvSpPr txBox="1">
            <a:spLocks/>
          </p:cNvSpPr>
          <p:nvPr/>
        </p:nvSpPr>
        <p:spPr>
          <a:xfrm>
            <a:off x="601143" y="390488"/>
            <a:ext cx="6413311" cy="5950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800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Heizen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Schaltung </a:t>
            </a:r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wenn Speicher 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leer im Winter</a:t>
            </a:r>
          </a:p>
          <a:p>
            <a:r>
              <a:rPr lang="de-CH" sz="1800" dirty="0">
                <a:latin typeface="Arial" panose="020B0604020202020204" pitchFamily="34" charset="0"/>
                <a:cs typeface="Arial" panose="020B0604020202020204" pitchFamily="34" charset="0"/>
              </a:rPr>
              <a:t>(Wärmeklau)</a:t>
            </a:r>
          </a:p>
        </p:txBody>
      </p:sp>
      <p:sp>
        <p:nvSpPr>
          <p:cNvPr id="5" name="Verbotsymbol 4">
            <a:extLst>
              <a:ext uri="{FF2B5EF4-FFF2-40B4-BE49-F238E27FC236}">
                <a16:creationId xmlns:a16="http://schemas.microsoft.com/office/drawing/2014/main" id="{9ABBAC2D-3AD7-4F76-BFE4-9E9983AC0BB1}"/>
              </a:ext>
            </a:extLst>
          </p:cNvPr>
          <p:cNvSpPr/>
          <p:nvPr/>
        </p:nvSpPr>
        <p:spPr>
          <a:xfrm>
            <a:off x="4977618" y="4511070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Pfeil: gebogen 6">
            <a:extLst>
              <a:ext uri="{FF2B5EF4-FFF2-40B4-BE49-F238E27FC236}">
                <a16:creationId xmlns:a16="http://schemas.microsoft.com/office/drawing/2014/main" id="{96394471-6DAF-4510-AC9F-383A49D8EDFD}"/>
              </a:ext>
            </a:extLst>
          </p:cNvPr>
          <p:cNvSpPr/>
          <p:nvPr/>
        </p:nvSpPr>
        <p:spPr>
          <a:xfrm rot="5400000">
            <a:off x="5214268" y="4502688"/>
            <a:ext cx="568743" cy="298015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8" name="Pfeil: gebogen 7">
            <a:extLst>
              <a:ext uri="{FF2B5EF4-FFF2-40B4-BE49-F238E27FC236}">
                <a16:creationId xmlns:a16="http://schemas.microsoft.com/office/drawing/2014/main" id="{D98699D4-69EC-45E0-9D18-B93C96BB2B4B}"/>
              </a:ext>
            </a:extLst>
          </p:cNvPr>
          <p:cNvSpPr/>
          <p:nvPr/>
        </p:nvSpPr>
        <p:spPr>
          <a:xfrm>
            <a:off x="8572792" y="4278109"/>
            <a:ext cx="555372" cy="313586"/>
          </a:xfrm>
          <a:prstGeom prst="ben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49E79E3A-01B9-403F-BA8B-883FA13974D6}"/>
              </a:ext>
            </a:extLst>
          </p:cNvPr>
          <p:cNvCxnSpPr>
            <a:cxnSpLocks/>
          </p:cNvCxnSpPr>
          <p:nvPr/>
        </p:nvCxnSpPr>
        <p:spPr>
          <a:xfrm flipV="1">
            <a:off x="8549443" y="2764596"/>
            <a:ext cx="26719" cy="1343123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39BEDBC-4E61-4CB4-8B14-7B8E22E7D07F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3866763" y="2765880"/>
            <a:ext cx="1696084" cy="339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Bogen 79">
            <a:extLst>
              <a:ext uri="{FF2B5EF4-FFF2-40B4-BE49-F238E27FC236}">
                <a16:creationId xmlns:a16="http://schemas.microsoft.com/office/drawing/2014/main" id="{BABAC519-2434-4A61-8718-01555976A534}"/>
              </a:ext>
            </a:extLst>
          </p:cNvPr>
          <p:cNvSpPr/>
          <p:nvPr/>
        </p:nvSpPr>
        <p:spPr>
          <a:xfrm rot="16200000">
            <a:off x="5556420" y="2628670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379C133-4A97-406E-92D8-9EB2B8D06B37}"/>
              </a:ext>
            </a:extLst>
          </p:cNvPr>
          <p:cNvCxnSpPr>
            <a:cxnSpLocks/>
          </p:cNvCxnSpPr>
          <p:nvPr/>
        </p:nvCxnSpPr>
        <p:spPr>
          <a:xfrm flipH="1">
            <a:off x="5844054" y="2769274"/>
            <a:ext cx="2721506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Verbotsymbol 10">
            <a:extLst>
              <a:ext uri="{FF2B5EF4-FFF2-40B4-BE49-F238E27FC236}">
                <a16:creationId xmlns:a16="http://schemas.microsoft.com/office/drawing/2014/main" id="{14473433-5D66-4671-83C6-20AFF85DA394}"/>
              </a:ext>
            </a:extLst>
          </p:cNvPr>
          <p:cNvSpPr/>
          <p:nvPr/>
        </p:nvSpPr>
        <p:spPr>
          <a:xfrm>
            <a:off x="8086846" y="4042986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57FCCE01-683B-411B-87A8-EAA6328A5916}"/>
              </a:ext>
            </a:extLst>
          </p:cNvPr>
          <p:cNvCxnSpPr>
            <a:cxnSpLocks/>
            <a:endCxn id="46" idx="2"/>
          </p:cNvCxnSpPr>
          <p:nvPr/>
        </p:nvCxnSpPr>
        <p:spPr>
          <a:xfrm flipH="1">
            <a:off x="5838538" y="2145868"/>
            <a:ext cx="5673326" cy="10696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587042A5-EDE4-45A0-93A1-50DA4BDB8881}"/>
              </a:ext>
            </a:extLst>
          </p:cNvPr>
          <p:cNvCxnSpPr>
            <a:cxnSpLocks/>
          </p:cNvCxnSpPr>
          <p:nvPr/>
        </p:nvCxnSpPr>
        <p:spPr>
          <a:xfrm flipV="1">
            <a:off x="11511864" y="2646909"/>
            <a:ext cx="9440" cy="4017324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Bogen 11">
            <a:extLst>
              <a:ext uri="{FF2B5EF4-FFF2-40B4-BE49-F238E27FC236}">
                <a16:creationId xmlns:a16="http://schemas.microsoft.com/office/drawing/2014/main" id="{2B2EBF7E-3290-43B9-B0F0-50CBF840D923}"/>
              </a:ext>
            </a:extLst>
          </p:cNvPr>
          <p:cNvSpPr/>
          <p:nvPr/>
        </p:nvSpPr>
        <p:spPr>
          <a:xfrm rot="16200000">
            <a:off x="11364833" y="2516758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4036F15B-9947-4AB9-84CC-4AE943E461A4}"/>
              </a:ext>
            </a:extLst>
          </p:cNvPr>
          <p:cNvCxnSpPr>
            <a:cxnSpLocks/>
            <a:endCxn id="12" idx="2"/>
          </p:cNvCxnSpPr>
          <p:nvPr/>
        </p:nvCxnSpPr>
        <p:spPr>
          <a:xfrm flipH="1">
            <a:off x="11652332" y="2647038"/>
            <a:ext cx="243002" cy="16763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F3761E29-2F8D-447B-9496-E5292363A05A}"/>
              </a:ext>
            </a:extLst>
          </p:cNvPr>
          <p:cNvCxnSpPr>
            <a:cxnSpLocks/>
          </p:cNvCxnSpPr>
          <p:nvPr/>
        </p:nvCxnSpPr>
        <p:spPr>
          <a:xfrm flipV="1">
            <a:off x="11521304" y="2145867"/>
            <a:ext cx="0" cy="324668"/>
          </a:xfrm>
          <a:prstGeom prst="line">
            <a:avLst/>
          </a:prstGeom>
          <a:ln>
            <a:headEnd type="none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4F3E0B13-F876-44A5-8D78-711508823C6C}"/>
              </a:ext>
            </a:extLst>
          </p:cNvPr>
          <p:cNvCxnSpPr>
            <a:cxnSpLocks/>
          </p:cNvCxnSpPr>
          <p:nvPr/>
        </p:nvCxnSpPr>
        <p:spPr>
          <a:xfrm flipH="1">
            <a:off x="11160753" y="6672127"/>
            <a:ext cx="360551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Pfeil: gebogen 32">
            <a:extLst>
              <a:ext uri="{FF2B5EF4-FFF2-40B4-BE49-F238E27FC236}">
                <a16:creationId xmlns:a16="http://schemas.microsoft.com/office/drawing/2014/main" id="{A3CF8ED0-5C03-4461-ABD4-8F0BF1AFCD76}"/>
              </a:ext>
            </a:extLst>
          </p:cNvPr>
          <p:cNvSpPr/>
          <p:nvPr/>
        </p:nvSpPr>
        <p:spPr>
          <a:xfrm rot="16200000">
            <a:off x="4728438" y="6609650"/>
            <a:ext cx="568743" cy="29801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6" name="Bogen 45">
            <a:extLst>
              <a:ext uri="{FF2B5EF4-FFF2-40B4-BE49-F238E27FC236}">
                <a16:creationId xmlns:a16="http://schemas.microsoft.com/office/drawing/2014/main" id="{3D4C149F-1D4B-4FD3-887F-B8433A17D42C}"/>
              </a:ext>
            </a:extLst>
          </p:cNvPr>
          <p:cNvSpPr/>
          <p:nvPr/>
        </p:nvSpPr>
        <p:spPr>
          <a:xfrm rot="16200000">
            <a:off x="5551039" y="2009521"/>
            <a:ext cx="294060" cy="281207"/>
          </a:xfrm>
          <a:prstGeom prst="arc">
            <a:avLst>
              <a:gd name="adj1" fmla="val 16200000"/>
              <a:gd name="adj2" fmla="val 5557478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8" name="Gerader Verbinder 127">
            <a:extLst>
              <a:ext uri="{FF2B5EF4-FFF2-40B4-BE49-F238E27FC236}">
                <a16:creationId xmlns:a16="http://schemas.microsoft.com/office/drawing/2014/main" id="{B6299CBE-50ED-44CA-8B06-C00637FBEBC4}"/>
              </a:ext>
            </a:extLst>
          </p:cNvPr>
          <p:cNvCxnSpPr>
            <a:cxnSpLocks/>
          </p:cNvCxnSpPr>
          <p:nvPr/>
        </p:nvCxnSpPr>
        <p:spPr>
          <a:xfrm flipH="1" flipV="1">
            <a:off x="3845763" y="2137026"/>
            <a:ext cx="1692183" cy="3941"/>
          </a:xfrm>
          <a:prstGeom prst="line">
            <a:avLst/>
          </a:prstGeom>
          <a:ln>
            <a:headEnd type="arrow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E2280BA-B7B3-4032-8B75-CD1F65CDE699}"/>
              </a:ext>
            </a:extLst>
          </p:cNvPr>
          <p:cNvSpPr txBox="1"/>
          <p:nvPr/>
        </p:nvSpPr>
        <p:spPr>
          <a:xfrm>
            <a:off x="2860238" y="1611121"/>
            <a:ext cx="1316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Verdampfer parallel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EAFB8742-F4F3-4D70-8E7F-46DADF076A3E}"/>
              </a:ext>
            </a:extLst>
          </p:cNvPr>
          <p:cNvSpPr txBox="1"/>
          <p:nvPr/>
        </p:nvSpPr>
        <p:spPr>
          <a:xfrm>
            <a:off x="3349851" y="4638832"/>
            <a:ext cx="1061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000" dirty="0"/>
              <a:t>Verdampfer</a:t>
            </a:r>
          </a:p>
        </p:txBody>
      </p:sp>
      <p:sp>
        <p:nvSpPr>
          <p:cNvPr id="54" name="Pfeil: gebogen 53">
            <a:extLst>
              <a:ext uri="{FF2B5EF4-FFF2-40B4-BE49-F238E27FC236}">
                <a16:creationId xmlns:a16="http://schemas.microsoft.com/office/drawing/2014/main" id="{2B1AEF11-BD23-4707-B141-79F924BFAEE9}"/>
              </a:ext>
            </a:extLst>
          </p:cNvPr>
          <p:cNvSpPr/>
          <p:nvPr/>
        </p:nvSpPr>
        <p:spPr>
          <a:xfrm rot="10800000">
            <a:off x="10759116" y="6774819"/>
            <a:ext cx="298643" cy="31810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56" name="Pfeil: gebogen 55">
            <a:extLst>
              <a:ext uri="{FF2B5EF4-FFF2-40B4-BE49-F238E27FC236}">
                <a16:creationId xmlns:a16="http://schemas.microsoft.com/office/drawing/2014/main" id="{08AE5B04-6851-4F06-B04C-90FBB881916C}"/>
              </a:ext>
            </a:extLst>
          </p:cNvPr>
          <p:cNvSpPr/>
          <p:nvPr/>
        </p:nvSpPr>
        <p:spPr>
          <a:xfrm flipH="1">
            <a:off x="4518678" y="4652349"/>
            <a:ext cx="295264" cy="50473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" name="Verbotsymbol 5">
            <a:extLst>
              <a:ext uri="{FF2B5EF4-FFF2-40B4-BE49-F238E27FC236}">
                <a16:creationId xmlns:a16="http://schemas.microsoft.com/office/drawing/2014/main" id="{37D52B8E-483C-4CA2-B1AE-2D9F068B7ABF}"/>
              </a:ext>
            </a:extLst>
          </p:cNvPr>
          <p:cNvSpPr/>
          <p:nvPr/>
        </p:nvSpPr>
        <p:spPr>
          <a:xfrm>
            <a:off x="8420652" y="3651975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9" name="Verbotsymbol 8">
            <a:extLst>
              <a:ext uri="{FF2B5EF4-FFF2-40B4-BE49-F238E27FC236}">
                <a16:creationId xmlns:a16="http://schemas.microsoft.com/office/drawing/2014/main" id="{86C937E8-CD2C-41B9-B453-BD4BE8A46072}"/>
              </a:ext>
            </a:extLst>
          </p:cNvPr>
          <p:cNvSpPr/>
          <p:nvPr/>
        </p:nvSpPr>
        <p:spPr>
          <a:xfrm>
            <a:off x="10581980" y="6542035"/>
            <a:ext cx="252558" cy="273742"/>
          </a:xfrm>
          <a:prstGeom prst="noSmoking">
            <a:avLst/>
          </a:prstGeom>
          <a:solidFill>
            <a:srgbClr val="FF66FF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987AEB5B-614E-4C03-88EA-A4B87934A383}"/>
              </a:ext>
            </a:extLst>
          </p:cNvPr>
          <p:cNvSpPr/>
          <p:nvPr/>
        </p:nvSpPr>
        <p:spPr>
          <a:xfrm>
            <a:off x="4373023" y="7158408"/>
            <a:ext cx="170222" cy="157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5CE16D9-3B15-4641-8E28-24CFDAC88DAA}"/>
              </a:ext>
            </a:extLst>
          </p:cNvPr>
          <p:cNvSpPr/>
          <p:nvPr/>
        </p:nvSpPr>
        <p:spPr>
          <a:xfrm>
            <a:off x="4373023" y="6980979"/>
            <a:ext cx="17022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Gleichschenkliges Dreieck 13">
            <a:extLst>
              <a:ext uri="{FF2B5EF4-FFF2-40B4-BE49-F238E27FC236}">
                <a16:creationId xmlns:a16="http://schemas.microsoft.com/office/drawing/2014/main" id="{71586758-4DB9-4C1A-A9A8-CD707AF21A8D}"/>
              </a:ext>
            </a:extLst>
          </p:cNvPr>
          <p:cNvSpPr/>
          <p:nvPr/>
        </p:nvSpPr>
        <p:spPr>
          <a:xfrm rot="16200000">
            <a:off x="4536962" y="6987263"/>
            <a:ext cx="170222" cy="157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795013C8-A760-4147-8A76-D1DF4644E7D2}"/>
              </a:ext>
            </a:extLst>
          </p:cNvPr>
          <p:cNvSpPr/>
          <p:nvPr/>
        </p:nvSpPr>
        <p:spPr>
          <a:xfrm rot="5552961">
            <a:off x="4190681" y="6983842"/>
            <a:ext cx="170222" cy="15765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DF3A8483-583C-4815-9825-9DB00876B2A4}"/>
              </a:ext>
            </a:extLst>
          </p:cNvPr>
          <p:cNvSpPr/>
          <p:nvPr/>
        </p:nvSpPr>
        <p:spPr>
          <a:xfrm>
            <a:off x="8055235" y="4728236"/>
            <a:ext cx="170222" cy="15765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D6DA007-8275-4346-B8F1-3E8A0AD0127A}"/>
              </a:ext>
            </a:extLst>
          </p:cNvPr>
          <p:cNvSpPr/>
          <p:nvPr/>
        </p:nvSpPr>
        <p:spPr>
          <a:xfrm>
            <a:off x="8055235" y="4550807"/>
            <a:ext cx="170222" cy="1576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Gleichschenkliges Dreieck 17">
            <a:extLst>
              <a:ext uri="{FF2B5EF4-FFF2-40B4-BE49-F238E27FC236}">
                <a16:creationId xmlns:a16="http://schemas.microsoft.com/office/drawing/2014/main" id="{3A734027-8EEF-450E-8B9E-780AE9F6386D}"/>
              </a:ext>
            </a:extLst>
          </p:cNvPr>
          <p:cNvSpPr/>
          <p:nvPr/>
        </p:nvSpPr>
        <p:spPr>
          <a:xfrm rot="16200000">
            <a:off x="8219174" y="4557091"/>
            <a:ext cx="170222" cy="15765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Gleichschenkliges Dreieck 18">
            <a:extLst>
              <a:ext uri="{FF2B5EF4-FFF2-40B4-BE49-F238E27FC236}">
                <a16:creationId xmlns:a16="http://schemas.microsoft.com/office/drawing/2014/main" id="{5B8B4098-D1A6-40C1-BB57-AEE7DEDA0F77}"/>
              </a:ext>
            </a:extLst>
          </p:cNvPr>
          <p:cNvSpPr/>
          <p:nvPr/>
        </p:nvSpPr>
        <p:spPr>
          <a:xfrm rot="5552961">
            <a:off x="7872893" y="4553670"/>
            <a:ext cx="170222" cy="15765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Gleichschenkliges Dreieck 21">
            <a:extLst>
              <a:ext uri="{FF2B5EF4-FFF2-40B4-BE49-F238E27FC236}">
                <a16:creationId xmlns:a16="http://schemas.microsoft.com/office/drawing/2014/main" id="{289E3DA1-17C0-4282-ABE0-82C7CF58D3D4}"/>
              </a:ext>
            </a:extLst>
          </p:cNvPr>
          <p:cNvSpPr/>
          <p:nvPr/>
        </p:nvSpPr>
        <p:spPr>
          <a:xfrm rot="10800000">
            <a:off x="8055235" y="4373378"/>
            <a:ext cx="170222" cy="15765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74263B83-B4A5-4B8F-BFB2-B27E86181A88}"/>
              </a:ext>
            </a:extLst>
          </p:cNvPr>
          <p:cNvSpPr/>
          <p:nvPr/>
        </p:nvSpPr>
        <p:spPr>
          <a:xfrm>
            <a:off x="5951024" y="4453237"/>
            <a:ext cx="170222" cy="1576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07EB10C3-7F55-44D0-88F3-8FE79615250E}"/>
              </a:ext>
            </a:extLst>
          </p:cNvPr>
          <p:cNvSpPr/>
          <p:nvPr/>
        </p:nvSpPr>
        <p:spPr>
          <a:xfrm>
            <a:off x="5951024" y="4275808"/>
            <a:ext cx="170222" cy="15765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Gleichschenkliges Dreieck 24">
            <a:extLst>
              <a:ext uri="{FF2B5EF4-FFF2-40B4-BE49-F238E27FC236}">
                <a16:creationId xmlns:a16="http://schemas.microsoft.com/office/drawing/2014/main" id="{6076573E-2024-4F4A-8CD1-0E491016A94B}"/>
              </a:ext>
            </a:extLst>
          </p:cNvPr>
          <p:cNvSpPr/>
          <p:nvPr/>
        </p:nvSpPr>
        <p:spPr>
          <a:xfrm rot="16200000">
            <a:off x="6114963" y="4282092"/>
            <a:ext cx="170222" cy="1576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7C78524A-0613-408A-9F3F-6FCC4C75F919}"/>
              </a:ext>
            </a:extLst>
          </p:cNvPr>
          <p:cNvSpPr/>
          <p:nvPr/>
        </p:nvSpPr>
        <p:spPr>
          <a:xfrm rot="5552961">
            <a:off x="5768682" y="4278671"/>
            <a:ext cx="170222" cy="157655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5C1D9CA3-1822-4D3F-9BF8-EEB968700D06}"/>
              </a:ext>
            </a:extLst>
          </p:cNvPr>
          <p:cNvSpPr/>
          <p:nvPr/>
        </p:nvSpPr>
        <p:spPr>
          <a:xfrm>
            <a:off x="10732294" y="6327541"/>
            <a:ext cx="170222" cy="15765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F666BC9-ED37-4D17-B52D-5FDB8CADD0A2}"/>
              </a:ext>
            </a:extLst>
          </p:cNvPr>
          <p:cNvSpPr/>
          <p:nvPr/>
        </p:nvSpPr>
        <p:spPr>
          <a:xfrm>
            <a:off x="10732294" y="6150112"/>
            <a:ext cx="170222" cy="157655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" name="Gleichschenkliges Dreieck 31">
            <a:extLst>
              <a:ext uri="{FF2B5EF4-FFF2-40B4-BE49-F238E27FC236}">
                <a16:creationId xmlns:a16="http://schemas.microsoft.com/office/drawing/2014/main" id="{F211A1FE-3261-4B0C-BC50-BFEA21F3A3CE}"/>
              </a:ext>
            </a:extLst>
          </p:cNvPr>
          <p:cNvSpPr/>
          <p:nvPr/>
        </p:nvSpPr>
        <p:spPr>
          <a:xfrm rot="16200000">
            <a:off x="10896233" y="6156396"/>
            <a:ext cx="170222" cy="15765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B240CBF3-B5DB-4FB7-BDE4-6E2B0AF9A1BC}"/>
              </a:ext>
            </a:extLst>
          </p:cNvPr>
          <p:cNvSpPr/>
          <p:nvPr/>
        </p:nvSpPr>
        <p:spPr>
          <a:xfrm rot="5552961">
            <a:off x="10549952" y="6152975"/>
            <a:ext cx="170222" cy="15765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A3BD402F-6F13-4298-83FD-4720248CFB8C}"/>
              </a:ext>
            </a:extLst>
          </p:cNvPr>
          <p:cNvSpPr/>
          <p:nvPr/>
        </p:nvSpPr>
        <p:spPr>
          <a:xfrm rot="10800000">
            <a:off x="10732294" y="5972683"/>
            <a:ext cx="170222" cy="157655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Pfeil: gebogen 3">
            <a:extLst>
              <a:ext uri="{FF2B5EF4-FFF2-40B4-BE49-F238E27FC236}">
                <a16:creationId xmlns:a16="http://schemas.microsoft.com/office/drawing/2014/main" id="{7399CD13-CD54-4A6D-B3C8-738ABDFCFF6E}"/>
              </a:ext>
            </a:extLst>
          </p:cNvPr>
          <p:cNvSpPr/>
          <p:nvPr/>
        </p:nvSpPr>
        <p:spPr>
          <a:xfrm rot="5400000">
            <a:off x="5214268" y="2131493"/>
            <a:ext cx="568743" cy="298015"/>
          </a:xfrm>
          <a:prstGeom prst="ben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42" name="Pfeil: gebogen 41">
            <a:extLst>
              <a:ext uri="{FF2B5EF4-FFF2-40B4-BE49-F238E27FC236}">
                <a16:creationId xmlns:a16="http://schemas.microsoft.com/office/drawing/2014/main" id="{E8F3E025-58DC-4362-8E08-922F5CE61DFE}"/>
              </a:ext>
            </a:extLst>
          </p:cNvPr>
          <p:cNvSpPr/>
          <p:nvPr/>
        </p:nvSpPr>
        <p:spPr>
          <a:xfrm rot="5400000" flipV="1">
            <a:off x="4778626" y="7267555"/>
            <a:ext cx="568743" cy="29800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2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81608DE-E35C-42AE-85C9-71188B973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4124936"/>
            <a:ext cx="7048500" cy="50482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6CC5486-CA6E-46DA-8B79-E36ECE3E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60429"/>
            <a:ext cx="8705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0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768CAEA-62BF-4E25-B4EB-CDD5B19F2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38" y="516028"/>
            <a:ext cx="10385191" cy="7974977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60B7D38-00BD-4B26-92F3-DBC63A0B489A}"/>
              </a:ext>
            </a:extLst>
          </p:cNvPr>
          <p:cNvSpPr txBox="1"/>
          <p:nvPr/>
        </p:nvSpPr>
        <p:spPr>
          <a:xfrm>
            <a:off x="483537" y="8668904"/>
            <a:ext cx="11650405" cy="462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https://assets.danfoss.com/documents/DOC207786421782/DOC207786421782.pdf</a:t>
            </a:r>
          </a:p>
        </p:txBody>
      </p:sp>
    </p:spTree>
    <p:extLst>
      <p:ext uri="{BB962C8B-B14F-4D97-AF65-F5344CB8AC3E}">
        <p14:creationId xmlns:p14="http://schemas.microsoft.com/office/powerpoint/2010/main" val="1813061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Präsentation A3Q mit Logo.potx" id="{98AAEE37-C24B-48F4-83BD-341B2E412FB2}" vid="{0ACE20F5-E1FC-4A3A-801A-DD191D7D2C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Präsentation A3Q Leer</Template>
  <TotalTime>0</TotalTime>
  <Words>189</Words>
  <Application>Microsoft Office PowerPoint</Application>
  <PresentationFormat>A3-Papier (297 x 420 mm)</PresentationFormat>
  <Paragraphs>135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Hegg</dc:creator>
  <cp:lastModifiedBy>Thomas Hegg</cp:lastModifiedBy>
  <cp:revision>38</cp:revision>
  <cp:lastPrinted>2020-10-07T13:42:55Z</cp:lastPrinted>
  <dcterms:created xsi:type="dcterms:W3CDTF">2020-10-07T07:05:36Z</dcterms:created>
  <dcterms:modified xsi:type="dcterms:W3CDTF">2020-10-08T07:41:18Z</dcterms:modified>
</cp:coreProperties>
</file>