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3" r:id="rId3"/>
    <p:sldId id="257" r:id="rId4"/>
    <p:sldId id="258" r:id="rId5"/>
    <p:sldId id="259" r:id="rId6"/>
    <p:sldId id="260" r:id="rId7"/>
    <p:sldId id="261" r:id="rId8"/>
    <p:sldId id="264" r:id="rId9"/>
    <p:sldId id="266" r:id="rId10"/>
    <p:sldId id="267" r:id="rId11"/>
    <p:sldId id="268"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308" y="-23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82BB68-FC89-46B1-9F61-0074A4DCE6B7}"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5B683-1032-4778-8D48-0B56DE989A7E}" type="slidenum">
              <a:rPr lang="en-US" smtClean="0"/>
              <a:t>‹#›</a:t>
            </a:fld>
            <a:endParaRPr lang="en-US"/>
          </a:p>
        </p:txBody>
      </p:sp>
    </p:spTree>
    <p:extLst>
      <p:ext uri="{BB962C8B-B14F-4D97-AF65-F5344CB8AC3E}">
        <p14:creationId xmlns:p14="http://schemas.microsoft.com/office/powerpoint/2010/main" val="1009451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2BB68-FC89-46B1-9F61-0074A4DCE6B7}"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5B683-1032-4778-8D48-0B56DE989A7E}" type="slidenum">
              <a:rPr lang="en-US" smtClean="0"/>
              <a:t>‹#›</a:t>
            </a:fld>
            <a:endParaRPr lang="en-US"/>
          </a:p>
        </p:txBody>
      </p:sp>
    </p:spTree>
    <p:extLst>
      <p:ext uri="{BB962C8B-B14F-4D97-AF65-F5344CB8AC3E}">
        <p14:creationId xmlns:p14="http://schemas.microsoft.com/office/powerpoint/2010/main" val="1215436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2BB68-FC89-46B1-9F61-0074A4DCE6B7}"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5B683-1032-4778-8D48-0B56DE989A7E}" type="slidenum">
              <a:rPr lang="en-US" smtClean="0"/>
              <a:t>‹#›</a:t>
            </a:fld>
            <a:endParaRPr lang="en-US"/>
          </a:p>
        </p:txBody>
      </p:sp>
    </p:spTree>
    <p:extLst>
      <p:ext uri="{BB962C8B-B14F-4D97-AF65-F5344CB8AC3E}">
        <p14:creationId xmlns:p14="http://schemas.microsoft.com/office/powerpoint/2010/main" val="394529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2BB68-FC89-46B1-9F61-0074A4DCE6B7}"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5B683-1032-4778-8D48-0B56DE989A7E}" type="slidenum">
              <a:rPr lang="en-US" smtClean="0"/>
              <a:t>‹#›</a:t>
            </a:fld>
            <a:endParaRPr lang="en-US"/>
          </a:p>
        </p:txBody>
      </p:sp>
    </p:spTree>
    <p:extLst>
      <p:ext uri="{BB962C8B-B14F-4D97-AF65-F5344CB8AC3E}">
        <p14:creationId xmlns:p14="http://schemas.microsoft.com/office/powerpoint/2010/main" val="3413840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2BB68-FC89-46B1-9F61-0074A4DCE6B7}"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5B683-1032-4778-8D48-0B56DE989A7E}" type="slidenum">
              <a:rPr lang="en-US" smtClean="0"/>
              <a:t>‹#›</a:t>
            </a:fld>
            <a:endParaRPr lang="en-US"/>
          </a:p>
        </p:txBody>
      </p:sp>
    </p:spTree>
    <p:extLst>
      <p:ext uri="{BB962C8B-B14F-4D97-AF65-F5344CB8AC3E}">
        <p14:creationId xmlns:p14="http://schemas.microsoft.com/office/powerpoint/2010/main" val="1363028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82BB68-FC89-46B1-9F61-0074A4DCE6B7}" type="datetimeFigureOut">
              <a:rPr lang="en-US" smtClean="0"/>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5B683-1032-4778-8D48-0B56DE989A7E}" type="slidenum">
              <a:rPr lang="en-US" smtClean="0"/>
              <a:t>‹#›</a:t>
            </a:fld>
            <a:endParaRPr lang="en-US"/>
          </a:p>
        </p:txBody>
      </p:sp>
    </p:spTree>
    <p:extLst>
      <p:ext uri="{BB962C8B-B14F-4D97-AF65-F5344CB8AC3E}">
        <p14:creationId xmlns:p14="http://schemas.microsoft.com/office/powerpoint/2010/main" val="2034762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82BB68-FC89-46B1-9F61-0074A4DCE6B7}" type="datetimeFigureOut">
              <a:rPr lang="en-US" smtClean="0"/>
              <a:t>9/7/2018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15B683-1032-4778-8D48-0B56DE989A7E}" type="slidenum">
              <a:rPr lang="en-US" smtClean="0"/>
              <a:t>‹#›</a:t>
            </a:fld>
            <a:endParaRPr lang="en-US"/>
          </a:p>
        </p:txBody>
      </p:sp>
    </p:spTree>
    <p:extLst>
      <p:ext uri="{BB962C8B-B14F-4D97-AF65-F5344CB8AC3E}">
        <p14:creationId xmlns:p14="http://schemas.microsoft.com/office/powerpoint/2010/main" val="1599570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82BB68-FC89-46B1-9F61-0074A4DCE6B7}" type="datetimeFigureOut">
              <a:rPr lang="en-US" smtClean="0"/>
              <a:t>9/7/2018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15B683-1032-4778-8D48-0B56DE989A7E}" type="slidenum">
              <a:rPr lang="en-US" smtClean="0"/>
              <a:t>‹#›</a:t>
            </a:fld>
            <a:endParaRPr lang="en-US"/>
          </a:p>
        </p:txBody>
      </p:sp>
    </p:spTree>
    <p:extLst>
      <p:ext uri="{BB962C8B-B14F-4D97-AF65-F5344CB8AC3E}">
        <p14:creationId xmlns:p14="http://schemas.microsoft.com/office/powerpoint/2010/main" val="3301067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2BB68-FC89-46B1-9F61-0074A4DCE6B7}" type="datetimeFigureOut">
              <a:rPr lang="en-US" smtClean="0"/>
              <a:t>9/7/2018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15B683-1032-4778-8D48-0B56DE989A7E}" type="slidenum">
              <a:rPr lang="en-US" smtClean="0"/>
              <a:t>‹#›</a:t>
            </a:fld>
            <a:endParaRPr lang="en-US"/>
          </a:p>
        </p:txBody>
      </p:sp>
    </p:spTree>
    <p:extLst>
      <p:ext uri="{BB962C8B-B14F-4D97-AF65-F5344CB8AC3E}">
        <p14:creationId xmlns:p14="http://schemas.microsoft.com/office/powerpoint/2010/main" val="696294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2BB68-FC89-46B1-9F61-0074A4DCE6B7}" type="datetimeFigureOut">
              <a:rPr lang="en-US" smtClean="0"/>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5B683-1032-4778-8D48-0B56DE989A7E}" type="slidenum">
              <a:rPr lang="en-US" smtClean="0"/>
              <a:t>‹#›</a:t>
            </a:fld>
            <a:endParaRPr lang="en-US"/>
          </a:p>
        </p:txBody>
      </p:sp>
    </p:spTree>
    <p:extLst>
      <p:ext uri="{BB962C8B-B14F-4D97-AF65-F5344CB8AC3E}">
        <p14:creationId xmlns:p14="http://schemas.microsoft.com/office/powerpoint/2010/main" val="1227169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2BB68-FC89-46B1-9F61-0074A4DCE6B7}" type="datetimeFigureOut">
              <a:rPr lang="en-US" smtClean="0"/>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5B683-1032-4778-8D48-0B56DE989A7E}" type="slidenum">
              <a:rPr lang="en-US" smtClean="0"/>
              <a:t>‹#›</a:t>
            </a:fld>
            <a:endParaRPr lang="en-US"/>
          </a:p>
        </p:txBody>
      </p:sp>
    </p:spTree>
    <p:extLst>
      <p:ext uri="{BB962C8B-B14F-4D97-AF65-F5344CB8AC3E}">
        <p14:creationId xmlns:p14="http://schemas.microsoft.com/office/powerpoint/2010/main" val="684321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82BB68-FC89-46B1-9F61-0074A4DCE6B7}" type="datetimeFigureOut">
              <a:rPr lang="en-US" smtClean="0"/>
              <a:t>9/7/2018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15B683-1032-4778-8D48-0B56DE989A7E}" type="slidenum">
              <a:rPr lang="en-US" smtClean="0"/>
              <a:t>‹#›</a:t>
            </a:fld>
            <a:endParaRPr lang="en-US"/>
          </a:p>
        </p:txBody>
      </p:sp>
    </p:spTree>
    <p:extLst>
      <p:ext uri="{BB962C8B-B14F-4D97-AF65-F5344CB8AC3E}">
        <p14:creationId xmlns:p14="http://schemas.microsoft.com/office/powerpoint/2010/main" val="38220861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228600" y="2781300"/>
            <a:ext cx="8686800" cy="1829761"/>
          </a:xfrm>
        </p:spPr>
        <p:txBody>
          <a:bodyPr>
            <a:normAutofit/>
          </a:bodyPr>
          <a:lstStyle/>
          <a:p>
            <a:r>
              <a:rPr lang="ru-RU" sz="3200" b="0" dirty="0">
                <a:effectLst/>
              </a:rPr>
              <a:t>Препознавање разделних </a:t>
            </a:r>
            <a:r>
              <a:rPr lang="ru-RU" sz="3200" b="0" dirty="0" smtClean="0">
                <a:effectLst/>
              </a:rPr>
              <a:t>линија </a:t>
            </a:r>
            <a:r>
              <a:rPr lang="ru-RU" sz="3200" b="0" dirty="0" smtClean="0">
                <a:effectLst/>
              </a:rPr>
              <a:t>коловозних </a:t>
            </a:r>
            <a:r>
              <a:rPr lang="ru-RU" sz="3200" b="0" dirty="0">
                <a:effectLst/>
              </a:rPr>
              <a:t>трака </a:t>
            </a:r>
            <a:r>
              <a:rPr lang="ru-RU" sz="3200" b="0" dirty="0" smtClean="0">
                <a:effectLst/>
              </a:rPr>
              <a:t>на основу </a:t>
            </a:r>
            <a:r>
              <a:rPr lang="ru-RU" sz="3200" b="0" dirty="0" smtClean="0">
                <a:effectLst/>
              </a:rPr>
              <a:t>снимка </a:t>
            </a:r>
            <a:r>
              <a:rPr lang="ru-RU" sz="3200" b="0" dirty="0" smtClean="0">
                <a:effectLst/>
              </a:rPr>
              <a:t>са камере на ветробранском стаклу</a:t>
            </a:r>
            <a:endParaRPr lang="en-US" sz="3200" b="0" dirty="0">
              <a:effectLst/>
            </a:endParaRPr>
          </a:p>
        </p:txBody>
      </p:sp>
      <p:sp>
        <p:nvSpPr>
          <p:cNvPr id="3" name="Subtitle 2"/>
          <p:cNvSpPr>
            <a:spLocks noGrp="1"/>
          </p:cNvSpPr>
          <p:nvPr>
            <p:ph type="subTitle" idx="1"/>
          </p:nvPr>
        </p:nvSpPr>
        <p:spPr>
          <a:xfrm>
            <a:off x="1223962" y="5309861"/>
            <a:ext cx="7772400" cy="820988"/>
          </a:xfrm>
        </p:spPr>
        <p:txBody>
          <a:bodyPr>
            <a:normAutofit/>
          </a:bodyPr>
          <a:lstStyle/>
          <a:p>
            <a:pPr marR="64008" algn="r">
              <a:spcBef>
                <a:spcPts val="400"/>
              </a:spcBef>
              <a:buClr>
                <a:schemeClr val="accent1"/>
              </a:buClr>
              <a:buSzPct val="68000"/>
            </a:pPr>
            <a:r>
              <a:rPr lang="sr-Cyrl-RS" sz="1800" dirty="0">
                <a:solidFill>
                  <a:schemeClr val="tx2"/>
                </a:solidFill>
              </a:rPr>
              <a:t>Кандидат:</a:t>
            </a:r>
            <a:endParaRPr lang="en-US" sz="1800" dirty="0">
              <a:solidFill>
                <a:schemeClr val="tx2"/>
              </a:solidFill>
            </a:endParaRPr>
          </a:p>
          <a:p>
            <a:pPr marR="64008" algn="r">
              <a:spcBef>
                <a:spcPts val="400"/>
              </a:spcBef>
              <a:buClr>
                <a:schemeClr val="accent1"/>
              </a:buClr>
              <a:buSzPct val="68000"/>
            </a:pPr>
            <a:r>
              <a:rPr lang="sr-Cyrl-RS" sz="1800" dirty="0">
                <a:solidFill>
                  <a:schemeClr val="tx2"/>
                </a:solidFill>
              </a:rPr>
              <a:t>Милош Милошевић 3186/2016</a:t>
            </a:r>
          </a:p>
        </p:txBody>
      </p:sp>
      <p:pic>
        <p:nvPicPr>
          <p:cNvPr id="5" name="Picture 4" descr="etf.gif"/>
          <p:cNvPicPr/>
          <p:nvPr/>
        </p:nvPicPr>
        <p:blipFill>
          <a:blip r:embed="rId2" cstate="print"/>
          <a:stretch>
            <a:fillRect/>
          </a:stretch>
        </p:blipFill>
        <p:spPr>
          <a:xfrm>
            <a:off x="381000" y="304800"/>
            <a:ext cx="1685925" cy="1983105"/>
          </a:xfrm>
          <a:prstGeom prst="rect">
            <a:avLst/>
          </a:prstGeom>
        </p:spPr>
      </p:pic>
      <p:sp>
        <p:nvSpPr>
          <p:cNvPr id="6" name="TextBox 5"/>
          <p:cNvSpPr txBox="1"/>
          <p:nvPr/>
        </p:nvSpPr>
        <p:spPr>
          <a:xfrm>
            <a:off x="2286000" y="533400"/>
            <a:ext cx="4572000" cy="923330"/>
          </a:xfrm>
          <a:prstGeom prst="rect">
            <a:avLst/>
          </a:prstGeom>
          <a:noFill/>
        </p:spPr>
        <p:txBody>
          <a:bodyPr wrap="square" rtlCol="0">
            <a:spAutoFit/>
          </a:bodyPr>
          <a:lstStyle/>
          <a:p>
            <a:pPr marR="64008" algn="ctr">
              <a:buClr>
                <a:schemeClr val="accent1"/>
              </a:buClr>
              <a:buSzPct val="68000"/>
            </a:pPr>
            <a:r>
              <a:rPr lang="en-US" dirty="0" err="1" smtClean="0">
                <a:solidFill>
                  <a:schemeClr val="tx2"/>
                </a:solidFill>
              </a:rPr>
              <a:t>Универзитет</a:t>
            </a:r>
            <a:r>
              <a:rPr lang="en-US" dirty="0" smtClean="0">
                <a:solidFill>
                  <a:schemeClr val="tx2"/>
                </a:solidFill>
              </a:rPr>
              <a:t> </a:t>
            </a:r>
            <a:r>
              <a:rPr lang="en-US" dirty="0">
                <a:solidFill>
                  <a:schemeClr val="tx2"/>
                </a:solidFill>
              </a:rPr>
              <a:t>у </a:t>
            </a:r>
            <a:r>
              <a:rPr lang="en-US" dirty="0" err="1" smtClean="0">
                <a:solidFill>
                  <a:schemeClr val="tx2"/>
                </a:solidFill>
              </a:rPr>
              <a:t>Београду</a:t>
            </a:r>
            <a:endParaRPr lang="en-US" dirty="0" smtClean="0">
              <a:solidFill>
                <a:schemeClr val="tx2"/>
              </a:solidFill>
            </a:endParaRPr>
          </a:p>
          <a:p>
            <a:pPr marR="64008" algn="ctr">
              <a:buClr>
                <a:schemeClr val="accent1"/>
              </a:buClr>
              <a:buSzPct val="68000"/>
            </a:pPr>
            <a:r>
              <a:rPr lang="en-US" dirty="0" err="1">
                <a:solidFill>
                  <a:schemeClr val="tx2"/>
                </a:solidFill>
              </a:rPr>
              <a:t>Eлектротехнички</a:t>
            </a:r>
            <a:r>
              <a:rPr lang="en-US" dirty="0">
                <a:solidFill>
                  <a:schemeClr val="tx2"/>
                </a:solidFill>
              </a:rPr>
              <a:t> </a:t>
            </a:r>
            <a:r>
              <a:rPr lang="en-US" dirty="0" err="1">
                <a:solidFill>
                  <a:schemeClr val="tx2"/>
                </a:solidFill>
              </a:rPr>
              <a:t>факултет</a:t>
            </a:r>
            <a:endParaRPr lang="en-US" dirty="0">
              <a:solidFill>
                <a:schemeClr val="tx2"/>
              </a:solidFill>
            </a:endParaRPr>
          </a:p>
          <a:p>
            <a:pPr marR="64008" algn="ctr">
              <a:buClr>
                <a:schemeClr val="accent1"/>
              </a:buClr>
              <a:buSzPct val="68000"/>
            </a:pPr>
            <a:r>
              <a:rPr lang="sr-Cyrl-RS" dirty="0" smtClean="0">
                <a:solidFill>
                  <a:schemeClr val="tx2"/>
                </a:solidFill>
              </a:rPr>
              <a:t>Катедра за сигнале и </a:t>
            </a:r>
            <a:r>
              <a:rPr lang="sr-Cyrl-RS" dirty="0" smtClean="0">
                <a:solidFill>
                  <a:schemeClr val="tx2"/>
                </a:solidFill>
              </a:rPr>
              <a:t>системе</a:t>
            </a:r>
            <a:endParaRPr lang="en-US" dirty="0" smtClean="0">
              <a:solidFill>
                <a:schemeClr val="tx2"/>
              </a:solidFill>
            </a:endParaRPr>
          </a:p>
        </p:txBody>
      </p:sp>
      <p:sp>
        <p:nvSpPr>
          <p:cNvPr id="7" name="TextBox 6"/>
          <p:cNvSpPr txBox="1"/>
          <p:nvPr/>
        </p:nvSpPr>
        <p:spPr>
          <a:xfrm>
            <a:off x="2286000" y="2162770"/>
            <a:ext cx="4572000" cy="646331"/>
          </a:xfrm>
          <a:prstGeom prst="rect">
            <a:avLst/>
          </a:prstGeom>
          <a:noFill/>
        </p:spPr>
        <p:txBody>
          <a:bodyPr wrap="square" rtlCol="0">
            <a:spAutoFit/>
          </a:bodyPr>
          <a:lstStyle/>
          <a:p>
            <a:pPr marR="64008" algn="ctr">
              <a:spcBef>
                <a:spcPts val="400"/>
              </a:spcBef>
              <a:buClr>
                <a:schemeClr val="accent1"/>
              </a:buClr>
              <a:buSzPct val="68000"/>
            </a:pPr>
            <a:r>
              <a:rPr lang="sr-Cyrl-RS" sz="3600" dirty="0" smtClean="0">
                <a:solidFill>
                  <a:schemeClr val="tx2"/>
                </a:solidFill>
              </a:rPr>
              <a:t>Мастер рад</a:t>
            </a:r>
            <a:endParaRPr lang="en-US" sz="3600" dirty="0" smtClean="0">
              <a:solidFill>
                <a:schemeClr val="tx2"/>
              </a:solidFill>
            </a:endParaRPr>
          </a:p>
        </p:txBody>
      </p:sp>
      <p:sp>
        <p:nvSpPr>
          <p:cNvPr id="8" name="Subtitle 2"/>
          <p:cNvSpPr txBox="1">
            <a:spLocks/>
          </p:cNvSpPr>
          <p:nvPr/>
        </p:nvSpPr>
        <p:spPr>
          <a:xfrm>
            <a:off x="228600" y="5309861"/>
            <a:ext cx="8763000" cy="820988"/>
          </a:xfrm>
          <a:prstGeom prst="rect">
            <a:avLst/>
          </a:prstGeom>
        </p:spPr>
        <p:txBody>
          <a:bodyPr vert="horz" lIns="45720" rIns="45720">
            <a:norm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a:r>
              <a:rPr lang="sr-Cyrl-RS" sz="1800" dirty="0" smtClean="0"/>
              <a:t>Ментор:</a:t>
            </a:r>
          </a:p>
          <a:p>
            <a:pPr algn="l"/>
            <a:r>
              <a:rPr lang="sr-Cyrl-RS" sz="1800" dirty="0" smtClean="0"/>
              <a:t>Проф. др Вељко Папић</a:t>
            </a:r>
            <a:endParaRPr lang="sr-Cyrl-RS" sz="1800" dirty="0" smtClean="0"/>
          </a:p>
        </p:txBody>
      </p:sp>
      <p:sp>
        <p:nvSpPr>
          <p:cNvPr id="9" name="TextBox 8"/>
          <p:cNvSpPr txBox="1"/>
          <p:nvPr/>
        </p:nvSpPr>
        <p:spPr>
          <a:xfrm>
            <a:off x="2286000" y="6239470"/>
            <a:ext cx="4572000" cy="369332"/>
          </a:xfrm>
          <a:prstGeom prst="rect">
            <a:avLst/>
          </a:prstGeom>
          <a:noFill/>
        </p:spPr>
        <p:txBody>
          <a:bodyPr wrap="square" rtlCol="0">
            <a:spAutoFit/>
          </a:bodyPr>
          <a:lstStyle/>
          <a:p>
            <a:pPr marR="64008" algn="ctr">
              <a:spcBef>
                <a:spcPts val="400"/>
              </a:spcBef>
              <a:buClr>
                <a:schemeClr val="accent1"/>
              </a:buClr>
              <a:buSzPct val="68000"/>
            </a:pPr>
            <a:r>
              <a:rPr lang="sr-Cyrl-RS" dirty="0" smtClean="0">
                <a:solidFill>
                  <a:schemeClr val="tx2"/>
                </a:solidFill>
              </a:rPr>
              <a:t>Београд, септембар 2018.</a:t>
            </a:r>
          </a:p>
        </p:txBody>
      </p:sp>
    </p:spTree>
    <p:extLst>
      <p:ext uri="{BB962C8B-B14F-4D97-AF65-F5344CB8AC3E}">
        <p14:creationId xmlns:p14="http://schemas.microsoft.com/office/powerpoint/2010/main" val="37086892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sr-Cyrl-RS" b="0" dirty="0" smtClean="0"/>
              <a:t>Приказ решења</a:t>
            </a:r>
            <a:endParaRPr lang="en-US" dirty="0"/>
          </a:p>
        </p:txBody>
      </p:sp>
      <p:sp>
        <p:nvSpPr>
          <p:cNvPr id="2" name="Content Placeholder 1"/>
          <p:cNvSpPr>
            <a:spLocks noGrp="1"/>
          </p:cNvSpPr>
          <p:nvPr>
            <p:ph idx="1"/>
          </p:nvPr>
        </p:nvSpPr>
        <p:spPr/>
        <p:txBody>
          <a:bodyPr/>
          <a:lstStyle/>
          <a:p>
            <a:r>
              <a:rPr lang="sr-Cyrl-RS" sz="1600" dirty="0" smtClean="0"/>
              <a:t>Повезивање на заједничку мрежу</a:t>
            </a:r>
            <a:endParaRPr lang="sr-Latn-RS" sz="1600" dirty="0" smtClean="0"/>
          </a:p>
          <a:p>
            <a:r>
              <a:rPr lang="sr-Cyrl-RS" sz="1600" dirty="0" smtClean="0"/>
              <a:t>Секвенца којом се скрипте покрећу</a:t>
            </a:r>
          </a:p>
          <a:p>
            <a:r>
              <a:rPr lang="sr-Cyrl-RS" sz="1600" dirty="0" smtClean="0"/>
              <a:t>Контролисање робота</a:t>
            </a:r>
          </a:p>
          <a:p>
            <a:r>
              <a:rPr lang="sr-Cyrl-RS" sz="1600" dirty="0" smtClean="0"/>
              <a:t>Успешност реализације</a:t>
            </a:r>
          </a:p>
          <a:p>
            <a:r>
              <a:rPr lang="sr-Cyrl-RS" sz="1600" dirty="0" smtClean="0"/>
              <a:t>Даља побољшања</a:t>
            </a:r>
          </a:p>
          <a:p>
            <a:endParaRPr lang="en-US" dirty="0"/>
          </a:p>
        </p:txBody>
      </p:sp>
    </p:spTree>
    <p:extLst>
      <p:ext uri="{BB962C8B-B14F-4D97-AF65-F5344CB8AC3E}">
        <p14:creationId xmlns:p14="http://schemas.microsoft.com/office/powerpoint/2010/main" val="223424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sr-Cyrl-RS" b="0" dirty="0" smtClean="0"/>
              <a:t>Закључак</a:t>
            </a:r>
            <a:endParaRPr lang="en-US" dirty="0"/>
          </a:p>
        </p:txBody>
      </p:sp>
      <p:sp>
        <p:nvSpPr>
          <p:cNvPr id="2" name="Content Placeholder 1"/>
          <p:cNvSpPr>
            <a:spLocks noGrp="1"/>
          </p:cNvSpPr>
          <p:nvPr>
            <p:ph idx="1"/>
          </p:nvPr>
        </p:nvSpPr>
        <p:spPr/>
        <p:txBody>
          <a:bodyPr/>
          <a:lstStyle/>
          <a:p>
            <a:r>
              <a:rPr lang="sr-Cyrl-RS" sz="1600" dirty="0" smtClean="0"/>
              <a:t>Повезивање на заједничку мрежу</a:t>
            </a:r>
            <a:endParaRPr lang="sr-Latn-RS" sz="1600" dirty="0" smtClean="0"/>
          </a:p>
          <a:p>
            <a:r>
              <a:rPr lang="sr-Cyrl-RS" sz="1600" dirty="0" smtClean="0"/>
              <a:t>Секвенца којом се скрипте покрећу</a:t>
            </a:r>
          </a:p>
          <a:p>
            <a:r>
              <a:rPr lang="sr-Cyrl-RS" sz="1600" dirty="0" smtClean="0"/>
              <a:t>Контролисање робота</a:t>
            </a:r>
          </a:p>
          <a:p>
            <a:r>
              <a:rPr lang="sr-Cyrl-RS" sz="1600" dirty="0" smtClean="0"/>
              <a:t>Успешност реализације</a:t>
            </a:r>
          </a:p>
          <a:p>
            <a:r>
              <a:rPr lang="sr-Cyrl-RS" sz="1600" dirty="0" smtClean="0"/>
              <a:t>Даља побољшања</a:t>
            </a:r>
          </a:p>
          <a:p>
            <a:endParaRPr lang="en-US" dirty="0"/>
          </a:p>
        </p:txBody>
      </p:sp>
    </p:spTree>
    <p:extLst>
      <p:ext uri="{BB962C8B-B14F-4D97-AF65-F5344CB8AC3E}">
        <p14:creationId xmlns:p14="http://schemas.microsoft.com/office/powerpoint/2010/main" val="61465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sr-Cyrl-RS" dirty="0" smtClean="0"/>
              <a:t>Хвала на пажњи!</a:t>
            </a:r>
            <a:endParaRPr lang="en-US" dirty="0"/>
          </a:p>
        </p:txBody>
      </p:sp>
      <p:sp>
        <p:nvSpPr>
          <p:cNvPr id="5" name="Subtitle 4"/>
          <p:cNvSpPr>
            <a:spLocks noGrp="1"/>
          </p:cNvSpPr>
          <p:nvPr>
            <p:ph type="subTitle" idx="1"/>
          </p:nvPr>
        </p:nvSpPr>
        <p:spPr>
          <a:xfrm>
            <a:off x="685800" y="1752600"/>
            <a:ext cx="7772400" cy="1199704"/>
          </a:xfrm>
        </p:spPr>
        <p:txBody>
          <a:bodyPr/>
          <a:lstStyle/>
          <a:p>
            <a:pPr algn="ctr"/>
            <a:r>
              <a:rPr lang="sr-Cyrl-RS" dirty="0" smtClean="0">
                <a:solidFill>
                  <a:schemeClr val="tx1"/>
                </a:solidFill>
              </a:rPr>
              <a:t>Тренутак за питања</a:t>
            </a:r>
            <a:endParaRPr lang="en-US" dirty="0">
              <a:solidFill>
                <a:schemeClr val="tx1"/>
              </a:solidFill>
            </a:endParaRPr>
          </a:p>
        </p:txBody>
      </p:sp>
    </p:spTree>
    <p:extLst>
      <p:ext uri="{BB962C8B-B14F-4D97-AF65-F5344CB8AC3E}">
        <p14:creationId xmlns:p14="http://schemas.microsoft.com/office/powerpoint/2010/main" val="347118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r-Cyrl-RS" dirty="0" smtClean="0"/>
              <a:t>Садржај</a:t>
            </a:r>
            <a:endParaRPr lang="en-US" dirty="0"/>
          </a:p>
        </p:txBody>
      </p:sp>
      <p:sp>
        <p:nvSpPr>
          <p:cNvPr id="2" name="Content Placeholder 1"/>
          <p:cNvSpPr>
            <a:spLocks noGrp="1"/>
          </p:cNvSpPr>
          <p:nvPr>
            <p:ph idx="1"/>
          </p:nvPr>
        </p:nvSpPr>
        <p:spPr/>
        <p:txBody>
          <a:bodyPr>
            <a:normAutofit fontScale="92500" lnSpcReduction="20000"/>
          </a:bodyPr>
          <a:lstStyle/>
          <a:p>
            <a:r>
              <a:rPr lang="sr-Cyrl-RS" dirty="0" smtClean="0"/>
              <a:t>Циљ рада</a:t>
            </a:r>
          </a:p>
          <a:p>
            <a:r>
              <a:rPr lang="sr-Cyrl-RS" dirty="0" smtClean="0"/>
              <a:t>Дијаграм тока програма</a:t>
            </a:r>
          </a:p>
          <a:p>
            <a:r>
              <a:rPr lang="sr-Cyrl-RS" dirty="0" smtClean="0"/>
              <a:t>Одабир области од значаја</a:t>
            </a:r>
          </a:p>
          <a:p>
            <a:r>
              <a:rPr lang="sr-Cyrl-RS" dirty="0" smtClean="0"/>
              <a:t>Издвајање боја</a:t>
            </a:r>
          </a:p>
          <a:p>
            <a:r>
              <a:rPr lang="sr-Cyrl-RS" dirty="0" smtClean="0"/>
              <a:t>Издвајање ивица</a:t>
            </a:r>
          </a:p>
          <a:p>
            <a:r>
              <a:rPr lang="sr-Cyrl-RS" dirty="0" smtClean="0"/>
              <a:t>Примена Хафове трансформације</a:t>
            </a:r>
          </a:p>
          <a:p>
            <a:r>
              <a:rPr lang="sr-Cyrl-RS" dirty="0" smtClean="0"/>
              <a:t>Класификација линија</a:t>
            </a:r>
          </a:p>
          <a:p>
            <a:r>
              <a:rPr lang="sr-Cyrl-RS" dirty="0" smtClean="0"/>
              <a:t>Приказ решења</a:t>
            </a:r>
          </a:p>
          <a:p>
            <a:r>
              <a:rPr lang="sr-Cyrl-RS" dirty="0" smtClean="0"/>
              <a:t>Закључак</a:t>
            </a:r>
          </a:p>
          <a:p>
            <a:endParaRPr lang="sr-Cyrl-RS" dirty="0" smtClean="0"/>
          </a:p>
          <a:p>
            <a:endParaRPr lang="sr-Cyrl-RS" dirty="0" smtClean="0"/>
          </a:p>
          <a:p>
            <a:endParaRPr lang="en-US" dirty="0"/>
          </a:p>
        </p:txBody>
      </p:sp>
    </p:spTree>
    <p:extLst>
      <p:ext uri="{BB962C8B-B14F-4D97-AF65-F5344CB8AC3E}">
        <p14:creationId xmlns:p14="http://schemas.microsoft.com/office/powerpoint/2010/main" val="34295195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r-Cyrl-RS" dirty="0" smtClean="0"/>
              <a:t>Циљ рада</a:t>
            </a:r>
            <a:endParaRPr lang="en-US" dirty="0"/>
          </a:p>
        </p:txBody>
      </p:sp>
      <p:sp>
        <p:nvSpPr>
          <p:cNvPr id="2" name="Content Placeholder 1"/>
          <p:cNvSpPr>
            <a:spLocks noGrp="1"/>
          </p:cNvSpPr>
          <p:nvPr>
            <p:ph idx="1"/>
          </p:nvPr>
        </p:nvSpPr>
        <p:spPr/>
        <p:txBody>
          <a:bodyPr>
            <a:normAutofit/>
          </a:bodyPr>
          <a:lstStyle/>
          <a:p>
            <a:pPr marL="109728" indent="0" algn="just">
              <a:buNone/>
            </a:pPr>
            <a:r>
              <a:rPr lang="sr-Cyrl-RS" sz="1600" dirty="0"/>
              <a:t>Циљ овог рада је развој алгоритма за препознавање разделних линија коловозних трака на основу видео снимка који се добија са камере постављене на ветробранско стакло аутомобила. Развијени алгоритам комбинује знања из области дигиталне обраде слике, препознавања облика и рачунарске технике. Програм, који примењује предложени алгоритам, написан је у С++ програмском језику, а за потребе дигиталне обраде слике користи позиве из рачунарске </a:t>
            </a:r>
            <a:r>
              <a:rPr lang="sr-Cyrl-RS" sz="1600" dirty="0" smtClean="0"/>
              <a:t>библиотеке </a:t>
            </a:r>
            <a:r>
              <a:rPr lang="sr-Cyrl-RS" sz="1600" i="1" dirty="0" smtClean="0"/>
              <a:t>OpenCV.</a:t>
            </a:r>
            <a:r>
              <a:rPr lang="sr-Cyrl-RS" sz="1600" dirty="0" smtClean="0"/>
              <a:t> </a:t>
            </a:r>
            <a:r>
              <a:rPr lang="sr-Cyrl-RS" sz="1600" dirty="0"/>
              <a:t>Брзина обраде програма је довољно велика да се обрада може одвијати у реалном времену.</a:t>
            </a:r>
            <a:endParaRPr lang="en-US" sz="1600" dirty="0"/>
          </a:p>
          <a:p>
            <a:pPr marL="566928" indent="-457200" algn="just"/>
            <a:endParaRPr lang="sr-Cyrl-RS" sz="1600" dirty="0" smtClean="0"/>
          </a:p>
          <a:p>
            <a:pPr marL="566928" indent="-457200" algn="just"/>
            <a:endParaRPr lang="sr-Cyrl-RS" sz="1600" dirty="0"/>
          </a:p>
          <a:p>
            <a:pPr marL="566928" indent="-457200" algn="just"/>
            <a:r>
              <a:rPr lang="sr-Cyrl-RS" sz="1600" dirty="0" smtClean="0"/>
              <a:t>Развој алгоритам за препознавање разделних линија коловозних трака</a:t>
            </a:r>
          </a:p>
          <a:p>
            <a:pPr marL="566928" indent="-457200" algn="just"/>
            <a:r>
              <a:rPr lang="sr-Cyrl-RS" sz="1600" dirty="0" smtClean="0"/>
              <a:t>Имплементација алгоритма у С++ програмском језику помоћу </a:t>
            </a:r>
            <a:r>
              <a:rPr lang="sr-Cyrl-RS" sz="1600" i="1" dirty="0" smtClean="0"/>
              <a:t>OpenCV </a:t>
            </a:r>
            <a:r>
              <a:rPr lang="sr-Cyrl-RS" sz="1600" dirty="0" smtClean="0"/>
              <a:t>библиотеке</a:t>
            </a:r>
            <a:endParaRPr lang="sr-Cyrl-RS" sz="1600" dirty="0" smtClean="0"/>
          </a:p>
          <a:p>
            <a:pPr marL="566928" indent="-457200" algn="just"/>
            <a:r>
              <a:rPr lang="sr-Cyrl-RS" sz="1600" dirty="0" smtClean="0"/>
              <a:t>Анализа успешности решења</a:t>
            </a:r>
            <a:endParaRPr lang="en-US" dirty="0"/>
          </a:p>
        </p:txBody>
      </p:sp>
    </p:spTree>
    <p:extLst>
      <p:ext uri="{BB962C8B-B14F-4D97-AF65-F5344CB8AC3E}">
        <p14:creationId xmlns:p14="http://schemas.microsoft.com/office/powerpoint/2010/main" val="3660365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r-Cyrl-RS" dirty="0" smtClean="0"/>
              <a:t>Дијаграм тока програма</a:t>
            </a:r>
            <a:endParaRPr lang="en-US" dirty="0"/>
          </a:p>
        </p:txBody>
      </p:sp>
      <p:sp>
        <p:nvSpPr>
          <p:cNvPr id="2" name="Content Placeholder 1"/>
          <p:cNvSpPr>
            <a:spLocks noGrp="1"/>
          </p:cNvSpPr>
          <p:nvPr>
            <p:ph idx="1"/>
          </p:nvPr>
        </p:nvSpPr>
        <p:spPr/>
        <p:txBody>
          <a:bodyPr>
            <a:normAutofit/>
          </a:bodyPr>
          <a:lstStyle/>
          <a:p>
            <a:pPr lvl="0"/>
            <a:r>
              <a:rPr lang="sr-Cyrl-RS" sz="1600" dirty="0" smtClean="0"/>
              <a:t>Прва етапа обраде (подешавање)</a:t>
            </a:r>
          </a:p>
          <a:p>
            <a:pPr lvl="1"/>
            <a:r>
              <a:rPr lang="sr-Cyrl-RS" sz="1200" dirty="0" smtClean="0"/>
              <a:t>Одабир области од значаја</a:t>
            </a:r>
            <a:endParaRPr lang="sr-Cyrl-RS" sz="1200" dirty="0" smtClean="0"/>
          </a:p>
          <a:p>
            <a:pPr lvl="0"/>
            <a:r>
              <a:rPr lang="sr-Cyrl-RS" sz="1600" dirty="0" smtClean="0"/>
              <a:t>Друга етапа обраде (циклична обрада)</a:t>
            </a:r>
          </a:p>
          <a:p>
            <a:pPr lvl="1"/>
            <a:r>
              <a:rPr lang="sr-Cyrl-RS" sz="1200" dirty="0" smtClean="0"/>
              <a:t>Издвајање боја</a:t>
            </a:r>
          </a:p>
          <a:p>
            <a:pPr lvl="1"/>
            <a:r>
              <a:rPr lang="sr-Cyrl-RS" sz="1200" dirty="0" smtClean="0"/>
              <a:t>Издвајање ивица</a:t>
            </a:r>
          </a:p>
          <a:p>
            <a:pPr lvl="1"/>
            <a:r>
              <a:rPr lang="sr-Cyrl-RS" sz="1200" dirty="0" smtClean="0"/>
              <a:t>Примена Хафове трансформације</a:t>
            </a:r>
          </a:p>
          <a:p>
            <a:pPr lvl="1"/>
            <a:r>
              <a:rPr lang="sr-Cyrl-RS" sz="1200" dirty="0" smtClean="0"/>
              <a:t>Класификација линија</a:t>
            </a:r>
          </a:p>
          <a:p>
            <a:pPr lvl="1"/>
            <a:r>
              <a:rPr lang="sr-Cyrl-RS" sz="1200" dirty="0" smtClean="0"/>
              <a:t>Приказ решења</a:t>
            </a:r>
          </a:p>
          <a:p>
            <a:pPr lvl="1"/>
            <a:endParaRPr lang="en-US" sz="12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1462604"/>
            <a:ext cx="3419894" cy="5090596"/>
          </a:xfrm>
          <a:prstGeom prst="rect">
            <a:avLst/>
          </a:prstGeom>
        </p:spPr>
      </p:pic>
    </p:spTree>
    <p:extLst>
      <p:ext uri="{BB962C8B-B14F-4D97-AF65-F5344CB8AC3E}">
        <p14:creationId xmlns:p14="http://schemas.microsoft.com/office/powerpoint/2010/main" val="338816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r-Cyrl-RS" b="0" dirty="0"/>
              <a:t>Одабир области од значаја</a:t>
            </a:r>
            <a:endParaRPr lang="en-US" dirty="0"/>
          </a:p>
        </p:txBody>
      </p:sp>
      <p:sp>
        <p:nvSpPr>
          <p:cNvPr id="2" name="Content Placeholder 1"/>
          <p:cNvSpPr>
            <a:spLocks noGrp="1"/>
          </p:cNvSpPr>
          <p:nvPr>
            <p:ph idx="1"/>
          </p:nvPr>
        </p:nvSpPr>
        <p:spPr/>
        <p:txBody>
          <a:bodyPr>
            <a:normAutofit/>
          </a:bodyPr>
          <a:lstStyle/>
          <a:p>
            <a:r>
              <a:rPr lang="sr-Cyrl-RS" sz="1600" dirty="0" smtClean="0"/>
              <a:t>Улога</a:t>
            </a:r>
          </a:p>
          <a:p>
            <a:r>
              <a:rPr lang="sr-Cyrl-RS" sz="1600" dirty="0" smtClean="0"/>
              <a:t>Начин одабира</a:t>
            </a:r>
            <a:endParaRPr lang="sr-Cyrl-RS" sz="1600" dirty="0" smtClean="0"/>
          </a:p>
          <a:p>
            <a:r>
              <a:rPr lang="sr-Cyrl-RS" sz="1600" dirty="0" smtClean="0"/>
              <a:t>Добри и лоши примери</a:t>
            </a:r>
            <a:endParaRPr lang="sr-Cyrl-RS" sz="1600" dirty="0" smtClean="0"/>
          </a:p>
          <a:p>
            <a:endParaRPr lang="sr-Cyrl-RS" sz="1600"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496" y="3733800"/>
            <a:ext cx="8671009" cy="172516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581" y="2735907"/>
            <a:ext cx="5468837" cy="3253086"/>
          </a:xfrm>
          <a:prstGeom prst="rect">
            <a:avLst/>
          </a:prstGeom>
        </p:spPr>
      </p:pic>
    </p:spTree>
    <p:extLst>
      <p:ext uri="{BB962C8B-B14F-4D97-AF65-F5344CB8AC3E}">
        <p14:creationId xmlns:p14="http://schemas.microsoft.com/office/powerpoint/2010/main" val="271792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r-Cyrl-RS" b="0" dirty="0"/>
              <a:t>Издвајање боја</a:t>
            </a:r>
            <a:endParaRPr lang="en-US" dirty="0"/>
          </a:p>
        </p:txBody>
      </p:sp>
      <p:sp>
        <p:nvSpPr>
          <p:cNvPr id="2" name="Content Placeholder 1"/>
          <p:cNvSpPr>
            <a:spLocks noGrp="1"/>
          </p:cNvSpPr>
          <p:nvPr>
            <p:ph idx="1"/>
          </p:nvPr>
        </p:nvSpPr>
        <p:spPr/>
        <p:txBody>
          <a:bodyPr>
            <a:normAutofit/>
          </a:bodyPr>
          <a:lstStyle/>
          <a:p>
            <a:r>
              <a:rPr lang="sr-Cyrl-RS" sz="1600" dirty="0" smtClean="0"/>
              <a:t>Циљ</a:t>
            </a:r>
            <a:endParaRPr lang="sr-Cyrl-RS" sz="1600" dirty="0" smtClean="0"/>
          </a:p>
          <a:p>
            <a:r>
              <a:rPr lang="sr-Cyrl-RS" sz="1600" dirty="0" smtClean="0"/>
              <a:t>Издвајање беле боје</a:t>
            </a:r>
            <a:endParaRPr lang="sr-Cyrl-RS" sz="1600" dirty="0" smtClean="0"/>
          </a:p>
          <a:p>
            <a:r>
              <a:rPr lang="sr-Cyrl-RS" sz="1600" dirty="0" smtClean="0"/>
              <a:t>Издвајање жуте боје</a:t>
            </a:r>
          </a:p>
          <a:p>
            <a:r>
              <a:rPr lang="sr-Cyrl-RS" sz="1600" dirty="0" smtClean="0"/>
              <a:t>Преклапање боја</a:t>
            </a:r>
            <a:endParaRPr lang="en-US" sz="1600" dirty="0"/>
          </a:p>
        </p:txBody>
      </p:sp>
    </p:spTree>
    <p:extLst>
      <p:ext uri="{BB962C8B-B14F-4D97-AF65-F5344CB8AC3E}">
        <p14:creationId xmlns:p14="http://schemas.microsoft.com/office/powerpoint/2010/main" val="174164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r-Cyrl-RS" b="0" dirty="0"/>
              <a:t>Издвајање ивица</a:t>
            </a:r>
            <a:endParaRPr lang="en-US" dirty="0"/>
          </a:p>
        </p:txBody>
      </p:sp>
      <p:sp>
        <p:nvSpPr>
          <p:cNvPr id="2" name="Content Placeholder 1"/>
          <p:cNvSpPr>
            <a:spLocks noGrp="1"/>
          </p:cNvSpPr>
          <p:nvPr>
            <p:ph idx="1"/>
          </p:nvPr>
        </p:nvSpPr>
        <p:spPr/>
        <p:txBody>
          <a:bodyPr/>
          <a:lstStyle/>
          <a:p>
            <a:r>
              <a:rPr lang="sr-Cyrl-RS" sz="1600" dirty="0" smtClean="0"/>
              <a:t>Повезивање на заједничку мрежу</a:t>
            </a:r>
            <a:endParaRPr lang="sr-Latn-RS" sz="1600" dirty="0" smtClean="0"/>
          </a:p>
          <a:p>
            <a:r>
              <a:rPr lang="sr-Cyrl-RS" sz="1600" dirty="0" smtClean="0"/>
              <a:t>Секвенца којом се скрипте покрећу</a:t>
            </a:r>
          </a:p>
          <a:p>
            <a:r>
              <a:rPr lang="sr-Cyrl-RS" sz="1600" dirty="0" smtClean="0"/>
              <a:t>Контролисање робота</a:t>
            </a:r>
          </a:p>
          <a:p>
            <a:r>
              <a:rPr lang="sr-Cyrl-RS" sz="1600" dirty="0" smtClean="0"/>
              <a:t>Успешност реализације</a:t>
            </a:r>
          </a:p>
          <a:p>
            <a:r>
              <a:rPr lang="sr-Cyrl-RS" sz="1600" dirty="0" smtClean="0"/>
              <a:t>Даља побољшања</a:t>
            </a:r>
          </a:p>
          <a:p>
            <a:endParaRPr lang="en-US" dirty="0"/>
          </a:p>
        </p:txBody>
      </p:sp>
    </p:spTree>
    <p:extLst>
      <p:ext uri="{BB962C8B-B14F-4D97-AF65-F5344CB8AC3E}">
        <p14:creationId xmlns:p14="http://schemas.microsoft.com/office/powerpoint/2010/main" val="333917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sr-Cyrl-RS" b="0" dirty="0"/>
              <a:t>Примена Хафове трансформације</a:t>
            </a:r>
            <a:endParaRPr lang="en-US" dirty="0"/>
          </a:p>
        </p:txBody>
      </p:sp>
      <p:sp>
        <p:nvSpPr>
          <p:cNvPr id="2" name="Content Placeholder 1"/>
          <p:cNvSpPr>
            <a:spLocks noGrp="1"/>
          </p:cNvSpPr>
          <p:nvPr>
            <p:ph idx="1"/>
          </p:nvPr>
        </p:nvSpPr>
        <p:spPr/>
        <p:txBody>
          <a:bodyPr/>
          <a:lstStyle/>
          <a:p>
            <a:r>
              <a:rPr lang="sr-Cyrl-RS" sz="1600" dirty="0" smtClean="0"/>
              <a:t>Повезивање на заједничку мрежу</a:t>
            </a:r>
            <a:endParaRPr lang="sr-Latn-RS" sz="1600" dirty="0" smtClean="0"/>
          </a:p>
          <a:p>
            <a:r>
              <a:rPr lang="sr-Cyrl-RS" sz="1600" dirty="0" smtClean="0"/>
              <a:t>Секвенца којом се скрипте покрећу</a:t>
            </a:r>
          </a:p>
          <a:p>
            <a:r>
              <a:rPr lang="sr-Cyrl-RS" sz="1600" dirty="0" smtClean="0"/>
              <a:t>Контролисање робота</a:t>
            </a:r>
          </a:p>
          <a:p>
            <a:r>
              <a:rPr lang="sr-Cyrl-RS" sz="1600" dirty="0" smtClean="0"/>
              <a:t>Успешност реализације</a:t>
            </a:r>
          </a:p>
          <a:p>
            <a:r>
              <a:rPr lang="sr-Cyrl-RS" sz="1600" dirty="0" smtClean="0"/>
              <a:t>Даља побољшања</a:t>
            </a:r>
          </a:p>
          <a:p>
            <a:endParaRPr lang="en-US" dirty="0"/>
          </a:p>
        </p:txBody>
      </p:sp>
    </p:spTree>
    <p:extLst>
      <p:ext uri="{BB962C8B-B14F-4D97-AF65-F5344CB8AC3E}">
        <p14:creationId xmlns:p14="http://schemas.microsoft.com/office/powerpoint/2010/main" val="139992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sr-Cyrl-RS" b="0" dirty="0"/>
              <a:t>Класификација линија</a:t>
            </a:r>
            <a:endParaRPr lang="en-US" dirty="0"/>
          </a:p>
        </p:txBody>
      </p:sp>
      <p:sp>
        <p:nvSpPr>
          <p:cNvPr id="2" name="Content Placeholder 1"/>
          <p:cNvSpPr>
            <a:spLocks noGrp="1"/>
          </p:cNvSpPr>
          <p:nvPr>
            <p:ph idx="1"/>
          </p:nvPr>
        </p:nvSpPr>
        <p:spPr/>
        <p:txBody>
          <a:bodyPr/>
          <a:lstStyle/>
          <a:p>
            <a:r>
              <a:rPr lang="sr-Cyrl-RS" sz="1600" dirty="0" smtClean="0"/>
              <a:t>Повезивање на заједничку мрежу</a:t>
            </a:r>
            <a:endParaRPr lang="sr-Latn-RS" sz="1600" dirty="0" smtClean="0"/>
          </a:p>
          <a:p>
            <a:r>
              <a:rPr lang="sr-Cyrl-RS" sz="1600" dirty="0" smtClean="0"/>
              <a:t>Секвенца којом се скрипте покрећу</a:t>
            </a:r>
          </a:p>
          <a:p>
            <a:r>
              <a:rPr lang="sr-Cyrl-RS" sz="1600" dirty="0" smtClean="0"/>
              <a:t>Контролисање робота</a:t>
            </a:r>
          </a:p>
          <a:p>
            <a:r>
              <a:rPr lang="sr-Cyrl-RS" sz="1600" dirty="0" smtClean="0"/>
              <a:t>Успешност реализације</a:t>
            </a:r>
          </a:p>
          <a:p>
            <a:r>
              <a:rPr lang="sr-Cyrl-RS" sz="1600" dirty="0" smtClean="0"/>
              <a:t>Даља побољшања</a:t>
            </a:r>
          </a:p>
          <a:p>
            <a:endParaRPr lang="en-US" dirty="0"/>
          </a:p>
        </p:txBody>
      </p:sp>
    </p:spTree>
    <p:extLst>
      <p:ext uri="{BB962C8B-B14F-4D97-AF65-F5344CB8AC3E}">
        <p14:creationId xmlns:p14="http://schemas.microsoft.com/office/powerpoint/2010/main" val="269123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TotalTime>
  <Words>318</Words>
  <Application>Microsoft Office PowerPoint</Application>
  <PresentationFormat>On-screen Show (4:3)</PresentationFormat>
  <Paragraphs>78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Препознавање разделних линија коловозних трака на основу снимка са камере на ветробранском стаклу</vt:lpstr>
      <vt:lpstr>Садржај</vt:lpstr>
      <vt:lpstr>Циљ рада</vt:lpstr>
      <vt:lpstr>Дијаграм тока програма</vt:lpstr>
      <vt:lpstr>Одабир области од значаја</vt:lpstr>
      <vt:lpstr>Издвајање боја</vt:lpstr>
      <vt:lpstr>Издвајање ивица</vt:lpstr>
      <vt:lpstr>Примена Хафове трансформације</vt:lpstr>
      <vt:lpstr>Класификација линија</vt:lpstr>
      <vt:lpstr>Приказ решења</vt:lpstr>
      <vt:lpstr>Закључак</vt:lpstr>
      <vt:lpstr>Хвала на пажњи!</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28</cp:revision>
  <dcterms:created xsi:type="dcterms:W3CDTF">2018-07-10T23:51:02Z</dcterms:created>
  <dcterms:modified xsi:type="dcterms:W3CDTF">2018-09-06T23:41:21Z</dcterms:modified>
</cp:coreProperties>
</file>