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Budzet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CEC-4F4D-AFD5-B27F0EBEE6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EC-4F4D-AFD5-B27F0EBEE6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CEC-4F4D-AFD5-B27F0EBEE6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EC-4F4D-AFD5-B27F0EBEE66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CEC-4F4D-AFD5-B27F0EBEE66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CEC-4F4D-AFD5-B27F0EBEE66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8CEC-4F4D-AFD5-B27F0EBEE66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Ostalo </a:t>
                    </a:r>
                  </a:p>
                  <a:p>
                    <a:pPr>
                      <a:defRPr/>
                    </a:pPr>
                    <a:fld id="{B19EAA3C-F7EF-4591-B8C7-A8DFD3702A71}" type="PERCENTAGE">
                      <a:rPr lang="en-US" baseline="0" smtClean="0"/>
                      <a:pPr>
                        <a:defRPr/>
                      </a:pPr>
                      <a:t>[PERCENTAGE]</a:t>
                    </a:fld>
                    <a:endParaRPr lang="sr-Latn-R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EC-4F4D-AFD5-B27F0EBEE66F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Honorari</c:v>
                </c:pt>
                <c:pt idx="1">
                  <c:v>Putovanja</c:v>
                </c:pt>
                <c:pt idx="2">
                  <c:v>Oprema</c:v>
                </c:pt>
                <c:pt idx="3">
                  <c:v>Ostali troškovi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326904</c:v>
                </c:pt>
                <c:pt idx="1">
                  <c:v>177305</c:v>
                </c:pt>
                <c:pt idx="2">
                  <c:v>245300</c:v>
                </c:pt>
                <c:pt idx="3">
                  <c:v>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EC-4F4D-AFD5-B27F0EBEE66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Cost Variance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cat>
            <c:strLit>
              <c:ptCount val="7"/>
              <c:pt idx="0">
                <c:v>Analiza korisničkih zahteva</c:v>
              </c:pt>
              <c:pt idx="1">
                <c:v>Prikupljanje podataka I neophodnog hardvera</c:v>
              </c:pt>
              <c:pt idx="2">
                <c:v>Modelovanje sistema</c:v>
              </c:pt>
              <c:pt idx="3">
                <c:v>Implementacija</c:v>
              </c:pt>
              <c:pt idx="4">
                <c:v>Testiranje</c:v>
              </c:pt>
              <c:pt idx="5">
                <c:v>Evaluacija i disiminacija</c:v>
              </c:pt>
              <c:pt idx="6">
                <c:v>Upravljanje projektom</c:v>
              </c:pt>
            </c:strLit>
          </c:cat>
          <c:val>
            <c:numLit>
              <c:formatCode>\€#,##0.00</c:formatCode>
              <c:ptCount val="7"/>
              <c:pt idx="0">
                <c:v>36896</c:v>
              </c:pt>
              <c:pt idx="1">
                <c:v>10116.16</c:v>
              </c:pt>
              <c:pt idx="2">
                <c:v>25664.880000000001</c:v>
              </c:pt>
              <c:pt idx="3">
                <c:v>108314</c:v>
              </c:pt>
              <c:pt idx="4">
                <c:v>114941.84</c:v>
              </c:pt>
              <c:pt idx="5">
                <c:v>36617.599999999999</c:v>
              </c:pt>
              <c:pt idx="6">
                <c:v>15342.666666666668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041-4AD8-AC04-AFFE036BD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685040"/>
        <c:axId val="320305984"/>
      </c:lineChart>
      <c:catAx>
        <c:axId val="31768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20305984"/>
        <c:crosses val="autoZero"/>
        <c:auto val="1"/>
        <c:lblAlgn val="ctr"/>
        <c:lblOffset val="100"/>
        <c:noMultiLvlLbl val="0"/>
      </c:catAx>
      <c:valAx>
        <c:axId val="3203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€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1768504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r-Latn-R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DBB-D65C-4859-B825-20D3D651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Farming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84EB-6597-437B-9BA8-0ED4619D8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pozivu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inovacionih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 H2020</a:t>
            </a:r>
          </a:p>
          <a:p>
            <a:r>
              <a:rPr lang="en-US" dirty="0"/>
              <a:t>“</a:t>
            </a:r>
            <a:r>
              <a:rPr lang="sr-Cyrl-CS" b="1" dirty="0"/>
              <a:t>SUSTAINABLE FOOD SECURITY</a:t>
            </a:r>
            <a:r>
              <a:rPr lang="en-US" dirty="0"/>
              <a:t>”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15175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369-3DB0-49BF-864C-5DC695D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Troškovi po radnim paketima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8B08B8-26BF-4B72-B2C5-CD30A6345E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670" y="1616150"/>
          <a:ext cx="8859505" cy="442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F8C7-7B0B-40CA-816D-73BB5DD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2080-A212-4F87-AE04-CE8A669A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Analiza korisničkih zahteva(SSU i prototip)</a:t>
            </a:r>
          </a:p>
          <a:p>
            <a:r>
              <a:rPr lang="sr-Latn-RS" dirty="0"/>
              <a:t>Dizajn arhitekture sistema</a:t>
            </a:r>
          </a:p>
          <a:p>
            <a:r>
              <a:rPr lang="sr-Latn-RS" dirty="0"/>
              <a:t>Implementacija rešenja </a:t>
            </a:r>
          </a:p>
          <a:p>
            <a:r>
              <a:rPr lang="sr-Latn-RS" dirty="0"/>
              <a:t>Integracija i testiranje sistema</a:t>
            </a:r>
          </a:p>
          <a:p>
            <a:r>
              <a:rPr lang="sr-Latn-RS" dirty="0"/>
              <a:t>Zatvaranje projekta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26723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18BB-6757-41CC-AB11-D672A56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Rizici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D1E7-5D80-4B48-88D7-3FD376DF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Neuspešan konkurs nabavke</a:t>
            </a:r>
          </a:p>
          <a:p>
            <a:r>
              <a:rPr lang="sr-Latn-RS" dirty="0"/>
              <a:t>Krađa identiteta i hakovanje sistem</a:t>
            </a:r>
          </a:p>
          <a:p>
            <a:r>
              <a:rPr lang="sr-Latn-RS" dirty="0"/>
              <a:t>Veštačka inteligencija daje loše rezultate</a:t>
            </a:r>
          </a:p>
          <a:p>
            <a:r>
              <a:rPr lang="sr-Latn-RS" dirty="0"/>
              <a:t>Zakoni države</a:t>
            </a:r>
          </a:p>
          <a:p>
            <a:r>
              <a:rPr lang="sr-Latn-RS" dirty="0"/>
              <a:t>Reakcija javnosti</a:t>
            </a:r>
          </a:p>
        </p:txBody>
      </p:sp>
    </p:spTree>
    <p:extLst>
      <p:ext uri="{BB962C8B-B14F-4D97-AF65-F5344CB8AC3E}">
        <p14:creationId xmlns:p14="http://schemas.microsoft.com/office/powerpoint/2010/main" val="1609307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E894-9E53-45B6-8ED7-0C14AF3D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78" y="27148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5400" b="1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04556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85A9-C773-48D7-88DE-BA2DDA74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Povod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48CD-0E81-48AE-80F8-77F7824C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„U odnosu na druge koji nemaju ovaj sistem za navodnjavanje, uz istu količinu vode, Izrael ima 10 puta veću proizvodnju. Ovakvim navodnjavanjem smanjuju i količinu đubriva“-Evelin Rozental, poljoprivredni inženjer</a:t>
            </a:r>
          </a:p>
          <a:p>
            <a:r>
              <a:rPr lang="sr-Latn-RS" dirty="0"/>
              <a:t>Srbija ima ogromni prostor za povećanje iskorišćenosti obradivih površina, prateći primer Izraela i njihove upotrebe naprednih tehnologija</a:t>
            </a:r>
          </a:p>
          <a:p>
            <a:endParaRPr lang="sr-Latn-R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3BD65-E4E7-4F6F-9EC0-8D4B62AFD732}"/>
              </a:ext>
            </a:extLst>
          </p:cNvPr>
          <p:cNvGraphicFramePr>
            <a:graphicFrameLocks noGrp="1"/>
          </p:cNvGraphicFramePr>
          <p:nvPr/>
        </p:nvGraphicFramePr>
        <p:xfrm>
          <a:off x="1006943" y="4293842"/>
          <a:ext cx="81279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574">
                  <a:extLst>
                    <a:ext uri="{9D8B030D-6E8A-4147-A177-3AD203B41FA5}">
                      <a16:colId xmlns:a16="http://schemas.microsoft.com/office/drawing/2014/main" val="516794744"/>
                    </a:ext>
                  </a:extLst>
                </a:gridCol>
                <a:gridCol w="2588092">
                  <a:extLst>
                    <a:ext uri="{9D8B030D-6E8A-4147-A177-3AD203B41FA5}">
                      <a16:colId xmlns:a16="http://schemas.microsoft.com/office/drawing/2014/main" val="4112607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1610018"/>
                    </a:ext>
                  </a:extLst>
                </a:gridCol>
              </a:tblGrid>
              <a:tr h="210166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SRBIJA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IZRAEL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0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Obradive površine(km2)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48670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Godišnja zarada(miliona)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Broj  poljoprivrednika(hiljada)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56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6D-8E1C-455F-B9CF-78A5E4C8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0680-3504-44E2-837F-9F91AA70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Automatizacija procesa proizvodnje i korišćenje veštačke inteligencije</a:t>
            </a:r>
          </a:p>
          <a:p>
            <a:r>
              <a:rPr lang="sr-Latn-RS" dirty="0"/>
              <a:t>Digitalizacija farme</a:t>
            </a:r>
          </a:p>
          <a:p>
            <a:r>
              <a:rPr lang="sr-Latn-RS" dirty="0"/>
              <a:t>RaspberryPi 3</a:t>
            </a:r>
          </a:p>
          <a:p>
            <a:r>
              <a:rPr lang="sr-Latn-RS" dirty="0"/>
              <a:t>Senzori za vlažnost i temperaturu</a:t>
            </a:r>
          </a:p>
          <a:p>
            <a:r>
              <a:rPr lang="sr-Latn-RS" dirty="0"/>
              <a:t>Ventilatori i pumpe za regulaciju navodnjavanja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35621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hitektura">
            <a:extLst>
              <a:ext uri="{FF2B5EF4-FFF2-40B4-BE49-F238E27FC236}">
                <a16:creationId xmlns:a16="http://schemas.microsoft.com/office/drawing/2014/main" id="{A2B9FE87-14EA-4F97-A1EA-AD40E54F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46" y="1595766"/>
            <a:ext cx="7239131" cy="45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59971-BC0F-4A8A-98CA-4E67C95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r-Latn-RS" dirty="0"/>
              <a:t>Koncept</a:t>
            </a:r>
          </a:p>
        </p:txBody>
      </p:sp>
    </p:spTree>
    <p:extLst>
      <p:ext uri="{BB962C8B-B14F-4D97-AF65-F5344CB8AC3E}">
        <p14:creationId xmlns:p14="http://schemas.microsoft.com/office/powerpoint/2010/main" val="1972738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2262-69DF-431B-A8D1-BB179809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94C3-64E4-4C48-927F-1B6F0C3C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Modul za prikupljanje podataka</a:t>
            </a:r>
          </a:p>
          <a:p>
            <a:r>
              <a:rPr lang="sr-Latn-RS" dirty="0"/>
              <a:t>Modul sa veb prezentacijom</a:t>
            </a:r>
          </a:p>
          <a:p>
            <a:r>
              <a:rPr lang="sr-Latn-RS" dirty="0"/>
              <a:t>Modul za stabilizaciju parametara(manuelno)</a:t>
            </a:r>
          </a:p>
          <a:p>
            <a:r>
              <a:rPr lang="sr-Latn-RS" dirty="0"/>
              <a:t>Modul za stabilizaciju parametara(AI)</a:t>
            </a:r>
          </a:p>
          <a:p>
            <a:r>
              <a:rPr lang="sr-Latn-RS" dirty="0"/>
              <a:t>Modul za kupoprodaju</a:t>
            </a:r>
          </a:p>
        </p:txBody>
      </p:sp>
    </p:spTree>
    <p:extLst>
      <p:ext uri="{BB962C8B-B14F-4D97-AF65-F5344CB8AC3E}">
        <p14:creationId xmlns:p14="http://schemas.microsoft.com/office/powerpoint/2010/main" val="848246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3C0-8AD5-4B5E-855D-84C9DCF3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 realizacije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80F2-EF6B-4C7A-8B69-A6BC5DBC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</a:t>
            </a:r>
            <a:r>
              <a:rPr lang="en-US" dirty="0" err="1"/>
              <a:t>azvoj</a:t>
            </a:r>
            <a:r>
              <a:rPr lang="en-US" dirty="0"/>
              <a:t> </a:t>
            </a:r>
            <a:r>
              <a:rPr lang="en-US" dirty="0" err="1"/>
              <a:t>inovacionih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 H2020</a:t>
            </a:r>
            <a:endParaRPr lang="sr-Latn-RS" dirty="0"/>
          </a:p>
          <a:p>
            <a:r>
              <a:rPr lang="sr-Latn-RS" dirty="0"/>
              <a:t>Period implementacije: 24 meseca</a:t>
            </a:r>
          </a:p>
          <a:p>
            <a:r>
              <a:rPr lang="sr-Latn-RS" dirty="0"/>
              <a:t>Budžet: 825.509 EUR</a:t>
            </a:r>
          </a:p>
          <a:p>
            <a:r>
              <a:rPr lang="sr-Latn-RS" dirty="0"/>
              <a:t>Broj radnih paketa: 8</a:t>
            </a:r>
          </a:p>
          <a:p>
            <a:r>
              <a:rPr lang="sr-Latn-RS" dirty="0"/>
              <a:t>Broj participanata: 5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8954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8FF4-E073-4297-83C1-8A494418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Participanti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E0CD-0894-4F23-90B0-CF3E8D14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P1 – Bosch (Nemačka)</a:t>
            </a:r>
          </a:p>
          <a:p>
            <a:r>
              <a:rPr lang="sr-Latn-RS" dirty="0"/>
              <a:t>P2 – Elektrotehnički fakultet u Beogradu (Srbija)</a:t>
            </a:r>
          </a:p>
          <a:p>
            <a:r>
              <a:rPr lang="sr-Latn-RS" dirty="0"/>
              <a:t>P3 - </a:t>
            </a:r>
            <a:r>
              <a:rPr lang="sr-Cyrl-CS" dirty="0"/>
              <a:t>System, Applications &amp; Products in Data Processing</a:t>
            </a:r>
            <a:r>
              <a:rPr lang="sr-Latn-RS" dirty="0"/>
              <a:t> (Nemačka)</a:t>
            </a:r>
          </a:p>
          <a:p>
            <a:r>
              <a:rPr lang="sr-Latn-RS" dirty="0"/>
              <a:t>P4 – Institut za primenu nauke u poljoprivredi (Srbija)</a:t>
            </a:r>
          </a:p>
          <a:p>
            <a:r>
              <a:rPr lang="sr-Latn-RS" dirty="0"/>
              <a:t>P5 – Intel (Španija)</a:t>
            </a:r>
          </a:p>
        </p:txBody>
      </p:sp>
    </p:spTree>
    <p:extLst>
      <p:ext uri="{BB962C8B-B14F-4D97-AF65-F5344CB8AC3E}">
        <p14:creationId xmlns:p14="http://schemas.microsoft.com/office/powerpoint/2010/main" val="298228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6538-1806-493F-AB95-197F4947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posla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809489-DCF1-4650-B478-7546FA8BF1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017" y="1594883"/>
          <a:ext cx="9461301" cy="398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617">
                  <a:extLst>
                    <a:ext uri="{9D8B030D-6E8A-4147-A177-3AD203B41FA5}">
                      <a16:colId xmlns:a16="http://schemas.microsoft.com/office/drawing/2014/main" val="3279466175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092508005"/>
                    </a:ext>
                  </a:extLst>
                </a:gridCol>
                <a:gridCol w="806522">
                  <a:extLst>
                    <a:ext uri="{9D8B030D-6E8A-4147-A177-3AD203B41FA5}">
                      <a16:colId xmlns:a16="http://schemas.microsoft.com/office/drawing/2014/main" val="1063292231"/>
                    </a:ext>
                  </a:extLst>
                </a:gridCol>
                <a:gridCol w="841087">
                  <a:extLst>
                    <a:ext uri="{9D8B030D-6E8A-4147-A177-3AD203B41FA5}">
                      <a16:colId xmlns:a16="http://schemas.microsoft.com/office/drawing/2014/main" val="3496924548"/>
                    </a:ext>
                  </a:extLst>
                </a:gridCol>
                <a:gridCol w="829565">
                  <a:extLst>
                    <a:ext uri="{9D8B030D-6E8A-4147-A177-3AD203B41FA5}">
                      <a16:colId xmlns:a16="http://schemas.microsoft.com/office/drawing/2014/main" val="526376984"/>
                    </a:ext>
                  </a:extLst>
                </a:gridCol>
                <a:gridCol w="910216">
                  <a:extLst>
                    <a:ext uri="{9D8B030D-6E8A-4147-A177-3AD203B41FA5}">
                      <a16:colId xmlns:a16="http://schemas.microsoft.com/office/drawing/2014/main" val="1756292292"/>
                    </a:ext>
                  </a:extLst>
                </a:gridCol>
                <a:gridCol w="910216">
                  <a:extLst>
                    <a:ext uri="{9D8B030D-6E8A-4147-A177-3AD203B41FA5}">
                      <a16:colId xmlns:a16="http://schemas.microsoft.com/office/drawing/2014/main" val="3103109244"/>
                    </a:ext>
                  </a:extLst>
                </a:gridCol>
                <a:gridCol w="760435">
                  <a:extLst>
                    <a:ext uri="{9D8B030D-6E8A-4147-A177-3AD203B41FA5}">
                      <a16:colId xmlns:a16="http://schemas.microsoft.com/office/drawing/2014/main" val="171900959"/>
                    </a:ext>
                  </a:extLst>
                </a:gridCol>
                <a:gridCol w="740727">
                  <a:extLst>
                    <a:ext uri="{9D8B030D-6E8A-4147-A177-3AD203B41FA5}">
                      <a16:colId xmlns:a16="http://schemas.microsoft.com/office/drawing/2014/main" val="3577128066"/>
                    </a:ext>
                  </a:extLst>
                </a:gridCol>
                <a:gridCol w="1358187">
                  <a:extLst>
                    <a:ext uri="{9D8B030D-6E8A-4147-A177-3AD203B41FA5}">
                      <a16:colId xmlns:a16="http://schemas.microsoft.com/office/drawing/2014/main" val="3463917888"/>
                    </a:ext>
                  </a:extLst>
                </a:gridCol>
              </a:tblGrid>
              <a:tr h="435935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WP5</a:t>
                      </a:r>
                      <a:endParaRPr lang="sr-Latn-R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WP6</a:t>
                      </a:r>
                      <a:endParaRPr lang="sr-Latn-R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WP7</a:t>
                      </a:r>
                      <a:endParaRPr lang="sr-Latn-R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WP8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27432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dirty="0">
                          <a:effectLst/>
                        </a:rPr>
                        <a:t>UKUPNO čovek/meseci</a:t>
                      </a:r>
                      <a:r>
                        <a:rPr lang="sr-Cyrl-RS" sz="1200" dirty="0">
                          <a:effectLst/>
                        </a:rPr>
                        <a:t>(</a:t>
                      </a:r>
                      <a:r>
                        <a:rPr lang="sr-Latn-RS" sz="1200" dirty="0">
                          <a:effectLst/>
                        </a:rPr>
                        <a:t>po participantu</a:t>
                      </a:r>
                      <a:r>
                        <a:rPr lang="sr-Cyrl-RS" sz="1200" dirty="0">
                          <a:effectLst/>
                        </a:rPr>
                        <a:t>)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74320" algn="ctr">
                        <a:spcAft>
                          <a:spcPts val="600"/>
                        </a:spcAft>
                      </a:pP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163490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1 / </a:t>
                      </a:r>
                      <a:r>
                        <a:rPr lang="sr-Latn-RS" sz="1200" dirty="0">
                          <a:effectLst/>
                        </a:rPr>
                        <a:t>BSH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8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 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5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</a:rPr>
                        <a:t>25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085584"/>
                  </a:ext>
                </a:extLst>
              </a:tr>
              <a:tr h="489252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2/ Е</a:t>
                      </a:r>
                      <a:r>
                        <a:rPr lang="sr-Latn-RS" sz="1200" dirty="0">
                          <a:effectLst/>
                        </a:rPr>
                        <a:t>TF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24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594699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3/ </a:t>
                      </a:r>
                      <a:r>
                        <a:rPr lang="sr-Latn-RS" sz="1200" dirty="0">
                          <a:effectLst/>
                        </a:rPr>
                        <a:t>SAP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18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048110"/>
                  </a:ext>
                </a:extLst>
              </a:tr>
              <a:tr h="489252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4 / </a:t>
                      </a:r>
                      <a:r>
                        <a:rPr lang="sr-Latn-RS" sz="1200" dirty="0">
                          <a:effectLst/>
                        </a:rPr>
                        <a:t>IPP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8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18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3082"/>
                  </a:ext>
                </a:extLst>
              </a:tr>
              <a:tr h="489252"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5/ </a:t>
                      </a:r>
                      <a:r>
                        <a:rPr lang="sr-Latn-RS" sz="1200" dirty="0">
                          <a:effectLst/>
                        </a:rPr>
                        <a:t>INT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16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16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 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>
                          <a:effectLst/>
                        </a:rPr>
                        <a:t>36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130910"/>
                  </a:ext>
                </a:extLst>
              </a:tr>
              <a:tr h="1223131"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</a:rPr>
                        <a:t>UKUPNO čovek/meseci</a:t>
                      </a:r>
                      <a:r>
                        <a:rPr lang="sr-Cyrl-RS" sz="1200" dirty="0">
                          <a:effectLst/>
                        </a:rPr>
                        <a:t>(</a:t>
                      </a:r>
                      <a:r>
                        <a:rPr lang="sr-Latn-RS" sz="1200" dirty="0">
                          <a:effectLst/>
                        </a:rPr>
                        <a:t>po radnom paketu</a:t>
                      </a:r>
                      <a:r>
                        <a:rPr lang="sr-Cyrl-RS" sz="1200" dirty="0">
                          <a:effectLst/>
                        </a:rPr>
                        <a:t>)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 dirty="0">
                          <a:effectLst/>
                        </a:rPr>
                        <a:t>25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20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14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Cyrl-RS" sz="1200">
                          <a:effectLst/>
                        </a:rPr>
                        <a:t>8</a:t>
                      </a:r>
                      <a:endParaRPr lang="sr-Latn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1200" dirty="0">
                          <a:effectLst/>
                        </a:rPr>
                        <a:t>121</a:t>
                      </a:r>
                      <a:endParaRPr lang="sr-Latn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1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7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4D34-1A43-495C-B6C1-5D6525A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Budžet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DB010E-497E-42D6-8ABB-C01A03BCE3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497" y="1458098"/>
          <a:ext cx="10305535" cy="512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19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Smart Farming</vt:lpstr>
      <vt:lpstr>Povod</vt:lpstr>
      <vt:lpstr>Rešenje</vt:lpstr>
      <vt:lpstr>Koncept</vt:lpstr>
      <vt:lpstr>Moduli</vt:lpstr>
      <vt:lpstr>Plan realizacije</vt:lpstr>
      <vt:lpstr>Participanti</vt:lpstr>
      <vt:lpstr>Podela posla</vt:lpstr>
      <vt:lpstr>Budžet</vt:lpstr>
      <vt:lpstr>Troškovi po radnim paketima</vt:lpstr>
      <vt:lpstr>Rezultati rada</vt:lpstr>
      <vt:lpstr>Rizici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</dc:creator>
  <cp:lastModifiedBy>MIlos</cp:lastModifiedBy>
  <cp:revision>2</cp:revision>
  <dcterms:created xsi:type="dcterms:W3CDTF">2018-06-30T18:59:48Z</dcterms:created>
  <dcterms:modified xsi:type="dcterms:W3CDTF">2018-06-30T19:00:44Z</dcterms:modified>
</cp:coreProperties>
</file>