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8C9-2CD9-40E6-987A-CAA3289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2456-B97E-4B92-BB46-86217D0B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1E7C-85A2-4ACD-917F-F9BCF63D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6A57-CF38-4226-91C1-6D490EA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1BB7-2D92-4D1C-96C1-294F2DF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5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54C-BBAD-47BC-B5BD-092089BC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CFA4E-7C0B-4353-8739-1E904A6A0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45C0-3A61-465E-838D-F45213EF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E775-7450-4F9F-B57A-BA536BFD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5920-41B9-4EDD-B388-7F9D198E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530F8-56DD-4B7E-83AD-570B52409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1EC63-BA98-4E03-A145-59C09848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68D1-F9A6-4BEF-8502-6F7020B2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8B6D-307D-4D43-945B-1ADA53B8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ED1E-BA1F-48E1-8A8E-17F2B230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FD5B-63A9-4C2B-A457-1629937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3F1E-B819-4F32-8829-5A77A0FC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D083-E45A-43EB-BA40-5AAB2A66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3681-BF64-4D88-96CE-83AB882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5DC4-F7E5-4A7E-85DA-D270F2F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0B9E-1836-4A07-ACE4-786CF8AB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AD8B-14C2-4729-89B0-3AD62887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DA28-E5BF-4CCF-8FCD-DB34128B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4E14-94B1-4DAD-A19A-5F483BA9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B5F6-B964-49B8-B3BB-BB142BB6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4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17-7326-4C1D-9FEA-3B15C0E9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7BF9-5BBB-4927-BC36-331B48BD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1A54-F2E1-4B15-B237-35DF9E422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60568-5957-4C38-9DA3-D82B802F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C299-AC59-477D-9B5F-E51C0FC0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25879-1BFA-435A-9755-105AF63D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D7ED-2FDE-4A46-8DA5-9D8A5145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3AFB7-0428-46B5-941F-856404CA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8C1C-42EA-435F-89DB-B0BFE889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952C-D4B2-4E91-A651-87FC1BC9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4769B-94EE-4DC7-BAF8-CDE50C9DA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A5F11-4C4B-4EDC-BB68-BF883753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29536-1945-4E1A-A4D3-25953453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3D40-5B4E-44C6-82C8-3AA29690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F0F3-FD48-4DF2-9758-E3C80897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0D1FC-6784-4A04-8A04-8D50F89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A35F7-EAE1-406B-B88C-8ACAD218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04E7-2290-4B85-B50A-85E00EB0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1C91F-D2A1-4C96-BAF9-AD9B92D4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15A3B-C914-41BA-9D0B-98B9F3A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867-4FAE-45CD-91C2-B02CACEA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5B05-ADFF-4183-BA6E-540C598F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0AA7-B93C-4044-AD55-4004EF01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8C7B8-6DB9-4C72-89E8-BA96AAD2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D1A6-D763-42FB-8C14-FF8D5C1A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63F2-009C-475A-8498-643E061D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06F6-CFC0-4D44-8E79-C79B3DF1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5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F5A5-06CC-49D5-9EED-6B0052F2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B3781-4F0B-45D7-88AC-3F7BD7BB4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5628-1D07-423A-85F4-33C39E45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0D84-60C6-469A-BE8C-189B35D6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6A6B-2EC2-4FF3-8E3F-5B1CDE2F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33A5-BAE6-4AC9-8067-8E3FE4A8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50000"/>
              </a:schemeClr>
            </a:gs>
            <a:gs pos="84000">
              <a:schemeClr val="accent1">
                <a:lumMod val="75000"/>
              </a:schemeClr>
            </a:gs>
            <a:gs pos="100000">
              <a:schemeClr val="accent1">
                <a:lumMod val="80000"/>
                <a:lumOff val="2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ECE2-F389-46B4-81A9-6B4D122B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29F1-9DD1-48B4-889F-4CF510CF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DE20-D66C-4C96-B16B-C0A50D5D0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1891-D46E-470C-90F2-8538A0922BC2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F1B4-86B3-488E-A5A3-E7E1A8EDD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9BD1-3B9D-462A-83DD-24B2951F0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281B-B5C8-4C0E-8C4E-08831F3A4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2B2B6-78A1-426A-A43C-4BBC07C96B8B}"/>
              </a:ext>
            </a:extLst>
          </p:cNvPr>
          <p:cNvSpPr txBox="1"/>
          <p:nvPr/>
        </p:nvSpPr>
        <p:spPr>
          <a:xfrm>
            <a:off x="3478901" y="2530791"/>
            <a:ext cx="5379867" cy="65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Genomska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informatika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(13M111GI)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5D54-E0D0-4958-8DCE-25E280246ED6}"/>
              </a:ext>
            </a:extLst>
          </p:cNvPr>
          <p:cNvSpPr txBox="1"/>
          <p:nvPr/>
        </p:nvSpPr>
        <p:spPr>
          <a:xfrm>
            <a:off x="6492592" y="4035392"/>
            <a:ext cx="5479026" cy="120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sr-Latn-RS" sz="2000" dirty="0">
                <a:solidFill>
                  <a:schemeClr val="bg1"/>
                </a:solidFill>
              </a:rPr>
              <a:t>M</a:t>
            </a:r>
            <a:r>
              <a:rPr lang="en-US" sz="2000" dirty="0" err="1">
                <a:solidFill>
                  <a:schemeClr val="bg1"/>
                </a:solidFill>
              </a:rPr>
              <a:t>iloš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Kaličanin</a:t>
            </a:r>
            <a:r>
              <a:rPr lang="en-US" sz="2000" dirty="0">
                <a:solidFill>
                  <a:schemeClr val="bg1"/>
                </a:solidFill>
              </a:rPr>
              <a:t> 3169/2018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Igor </a:t>
            </a:r>
            <a:r>
              <a:rPr lang="en-US" sz="2000" dirty="0" err="1">
                <a:solidFill>
                  <a:schemeClr val="bg1"/>
                </a:solidFill>
              </a:rPr>
              <a:t>Vurdelja</a:t>
            </a:r>
            <a:r>
              <a:rPr lang="en-US" sz="2000" dirty="0">
                <a:solidFill>
                  <a:schemeClr val="bg1"/>
                </a:solidFill>
              </a:rPr>
              <a:t> 3140/2018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B2B6-78A1-426A-A43C-4BBC07C96B8B}"/>
              </a:ext>
            </a:extLst>
          </p:cNvPr>
          <p:cNvSpPr txBox="1"/>
          <p:nvPr/>
        </p:nvSpPr>
        <p:spPr>
          <a:xfrm>
            <a:off x="1697383" y="1203525"/>
            <a:ext cx="8942905" cy="1157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Poboljšanja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Boyer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Moorovog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algoritma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analiza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performansi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25D54-E0D0-4958-8DCE-25E280246ED6}"/>
              </a:ext>
            </a:extLst>
          </p:cNvPr>
          <p:cNvSpPr txBox="1"/>
          <p:nvPr/>
        </p:nvSpPr>
        <p:spPr>
          <a:xfrm>
            <a:off x="3429323" y="5833938"/>
            <a:ext cx="5479026" cy="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Elektrotehnički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fakultet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Univerzitet</a:t>
            </a:r>
            <a:r>
              <a:rPr lang="en-US" sz="2000" dirty="0">
                <a:solidFill>
                  <a:schemeClr val="bg1"/>
                </a:solidFill>
              </a:rPr>
              <a:t> u </a:t>
            </a:r>
            <a:r>
              <a:rPr lang="en-US" sz="2000" dirty="0" err="1">
                <a:solidFill>
                  <a:schemeClr val="bg1"/>
                </a:solidFill>
              </a:rPr>
              <a:t>Beogradu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7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A69AE-C67E-4B1D-A7C8-05FE6211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081"/>
            <a:ext cx="12181096" cy="520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41301-8977-48F0-B435-D42D875CCEE6}"/>
              </a:ext>
            </a:extLst>
          </p:cNvPr>
          <p:cNvSpPr txBox="1"/>
          <p:nvPr/>
        </p:nvSpPr>
        <p:spPr>
          <a:xfrm>
            <a:off x="4152900" y="141088"/>
            <a:ext cx="33949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err="1">
                <a:solidFill>
                  <a:schemeClr val="bg1"/>
                </a:solidFill>
              </a:rPr>
              <a:t>Analiza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performansi</a:t>
            </a:r>
            <a:endParaRPr lang="en-GB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5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0E04-D607-485A-B680-037B39DC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870"/>
            <a:ext cx="12192000" cy="2609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5B7E7-FC1B-4744-B9CD-B9ACF0CF4122}"/>
              </a:ext>
            </a:extLst>
          </p:cNvPr>
          <p:cNvSpPr txBox="1"/>
          <p:nvPr/>
        </p:nvSpPr>
        <p:spPr>
          <a:xfrm>
            <a:off x="91440" y="4805680"/>
            <a:ext cx="273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</a:t>
            </a:r>
            <a:r>
              <a:rPr lang="en-GB" sz="1400" dirty="0" err="1"/>
              <a:t>Sve</a:t>
            </a:r>
            <a:r>
              <a:rPr lang="sr-Latn-RS" sz="1400" dirty="0"/>
              <a:t> veličine su u sekundama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4138C-E55D-4B46-BD91-E450C2E7003B}"/>
              </a:ext>
            </a:extLst>
          </p:cNvPr>
          <p:cNvSpPr txBox="1"/>
          <p:nvPr/>
        </p:nvSpPr>
        <p:spPr>
          <a:xfrm>
            <a:off x="4152900" y="141088"/>
            <a:ext cx="33949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err="1">
                <a:solidFill>
                  <a:schemeClr val="bg1"/>
                </a:solidFill>
              </a:rPr>
              <a:t>Analiza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performansi</a:t>
            </a:r>
            <a:endParaRPr lang="en-GB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0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1821C-D636-4DC1-A0A2-A629761A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31538"/>
            <a:ext cx="12192000" cy="4932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74D3E-8D87-4F1B-ABD5-B3DDD4EF67DF}"/>
              </a:ext>
            </a:extLst>
          </p:cNvPr>
          <p:cNvSpPr txBox="1"/>
          <p:nvPr/>
        </p:nvSpPr>
        <p:spPr>
          <a:xfrm>
            <a:off x="4152900" y="141088"/>
            <a:ext cx="33949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err="1">
                <a:solidFill>
                  <a:schemeClr val="bg1"/>
                </a:solidFill>
              </a:rPr>
              <a:t>Analiza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performansi</a:t>
            </a:r>
            <a:endParaRPr lang="en-GB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2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244D9-6F1A-484D-B03B-43BC5D034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634"/>
            <a:ext cx="12192000" cy="2690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ED4D5-CCEA-42D0-A52B-65939FB4D578}"/>
              </a:ext>
            </a:extLst>
          </p:cNvPr>
          <p:cNvSpPr txBox="1"/>
          <p:nvPr/>
        </p:nvSpPr>
        <p:spPr>
          <a:xfrm>
            <a:off x="60960" y="3982720"/>
            <a:ext cx="273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* </a:t>
            </a:r>
            <a:r>
              <a:rPr lang="en-GB" sz="1400" dirty="0" err="1"/>
              <a:t>Sve</a:t>
            </a:r>
            <a:r>
              <a:rPr lang="sr-Latn-RS" sz="1400" dirty="0"/>
              <a:t> veličine su u bajtovima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8FF-9936-4D78-8BF4-54CF72FAD611}"/>
              </a:ext>
            </a:extLst>
          </p:cNvPr>
          <p:cNvSpPr txBox="1"/>
          <p:nvPr/>
        </p:nvSpPr>
        <p:spPr>
          <a:xfrm>
            <a:off x="4152900" y="141088"/>
            <a:ext cx="33949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err="1">
                <a:solidFill>
                  <a:schemeClr val="bg1"/>
                </a:solidFill>
              </a:rPr>
              <a:t>Analiza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performansi</a:t>
            </a:r>
            <a:endParaRPr lang="en-GB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Naivna metoda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CACE1D-AEAE-4073-8F3E-414B354D4A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41507" y="2015876"/>
            <a:ext cx="55485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i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 </a:t>
            </a:r>
            <a:r>
              <a:rPr lang="sr-Latn-RS" altLang="LID4096" sz="1600" dirty="0">
                <a:solidFill>
                  <a:schemeClr val="bg1"/>
                </a:solidFill>
              </a:rPr>
              <a:t>0</a:t>
            </a:r>
            <a:r>
              <a:rPr lang="LID4096" altLang="LID4096" sz="1600" dirty="0">
                <a:solidFill>
                  <a:schemeClr val="bg1"/>
                </a:solidFill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results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[]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Repeat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    </a:t>
            </a:r>
            <a:r>
              <a:rPr lang="LID4096" altLang="LID4096" sz="1600" dirty="0">
                <a:solidFill>
                  <a:schemeClr val="bg1"/>
                </a:solidFill>
              </a:rPr>
              <a:t>j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 </a:t>
            </a:r>
            <a:r>
              <a:rPr lang="sr-Latn-RS" altLang="LID4096" sz="1600" dirty="0">
                <a:solidFill>
                  <a:schemeClr val="bg1"/>
                </a:solidFill>
              </a:rPr>
              <a:t>0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    match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true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    Repeat</a:t>
            </a:r>
            <a:endParaRPr lang="LID4096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    </a:t>
            </a:r>
            <a:r>
              <a:rPr lang="sr-Latn-RS" altLang="LID4096" sz="1600" dirty="0">
                <a:solidFill>
                  <a:schemeClr val="bg1"/>
                </a:solidFill>
              </a:rPr>
              <a:t>    </a:t>
            </a:r>
            <a:r>
              <a:rPr lang="LID4096" altLang="LID4096" sz="1600" dirty="0">
                <a:solidFill>
                  <a:schemeClr val="bg1"/>
                </a:solidFill>
              </a:rPr>
              <a:t>If P[j] </a:t>
            </a:r>
            <a:r>
              <a:rPr lang="sr-Latn-RS" altLang="LID4096" sz="1600" dirty="0">
                <a:solidFill>
                  <a:schemeClr val="bg1"/>
                </a:solidFill>
              </a:rPr>
              <a:t>!</a:t>
            </a:r>
            <a:r>
              <a:rPr lang="LID4096" altLang="LID4096" sz="1600" dirty="0">
                <a:solidFill>
                  <a:schemeClr val="bg1"/>
                </a:solidFill>
              </a:rPr>
              <a:t>= T[i</a:t>
            </a:r>
            <a:r>
              <a:rPr lang="sr-Latn-RS" altLang="LID4096" sz="1600" dirty="0">
                <a:solidFill>
                  <a:schemeClr val="bg1"/>
                </a:solidFill>
              </a:rPr>
              <a:t> + j</a:t>
            </a:r>
            <a:r>
              <a:rPr lang="LID4096" altLang="LID4096" sz="1600" dirty="0">
                <a:solidFill>
                  <a:schemeClr val="bg1"/>
                </a:solidFill>
              </a:rPr>
              <a:t>] then 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             match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false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break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        </a:t>
            </a:r>
            <a:r>
              <a:rPr lang="LID4096" altLang="LID4096" sz="1600" dirty="0">
                <a:solidFill>
                  <a:schemeClr val="bg1"/>
                </a:solidFill>
              </a:rPr>
              <a:t>j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 </a:t>
            </a:r>
            <a:r>
              <a:rPr lang="LID4096" altLang="LID4096" sz="1600" dirty="0">
                <a:solidFill>
                  <a:schemeClr val="bg1"/>
                </a:solidFill>
              </a:rPr>
              <a:t>j </a:t>
            </a:r>
            <a:r>
              <a:rPr lang="sr-Latn-RS" altLang="LID4096" sz="1600" dirty="0">
                <a:solidFill>
                  <a:schemeClr val="bg1"/>
                </a:solidFill>
              </a:rPr>
              <a:t>+ </a:t>
            </a:r>
            <a:r>
              <a:rPr lang="LID4096" altLang="LID4096" sz="1600" dirty="0">
                <a:solidFill>
                  <a:schemeClr val="bg1"/>
                </a:solidFill>
              </a:rPr>
              <a:t>1</a:t>
            </a:r>
            <a:endParaRPr lang="sr-Latn-RS" altLang="LID4096" sz="16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     until j &gt; m - 1</a:t>
            </a:r>
            <a:endParaRPr lang="LID4096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     if </a:t>
            </a:r>
            <a:r>
              <a:rPr lang="sr-Latn-RS" altLang="LID4096" sz="1600" dirty="0">
                <a:solidFill>
                  <a:schemeClr val="bg1"/>
                </a:solidFill>
              </a:rPr>
              <a:t>match </a:t>
            </a:r>
            <a:r>
              <a:rPr lang="LID4096" altLang="LID4096" sz="1600" dirty="0">
                <a:solidFill>
                  <a:schemeClr val="bg1"/>
                </a:solidFill>
              </a:rPr>
              <a:t>then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         </a:t>
            </a:r>
            <a:r>
              <a:rPr lang="sr-Latn-RS" altLang="LID4096" sz="1600" dirty="0">
                <a:solidFill>
                  <a:schemeClr val="bg1"/>
                </a:solidFill>
              </a:rPr>
              <a:t>results.append(</a:t>
            </a:r>
            <a:r>
              <a:rPr lang="LID4096" altLang="LID4096" sz="1600" dirty="0">
                <a:solidFill>
                  <a:schemeClr val="bg1"/>
                </a:solidFill>
              </a:rPr>
              <a:t>i</a:t>
            </a:r>
            <a:r>
              <a:rPr lang="sr-Latn-RS" altLang="LID4096" sz="1600" dirty="0">
                <a:solidFill>
                  <a:schemeClr val="bg1"/>
                </a:solidFill>
              </a:rPr>
              <a:t>)</a:t>
            </a:r>
            <a:r>
              <a:rPr lang="LID4096" altLang="LID4096" sz="1600" dirty="0">
                <a:solidFill>
                  <a:schemeClr val="bg1"/>
                </a:solidFill>
              </a:rPr>
              <a:t>     // we have a match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sr-Latn-RS" altLang="LID4096" sz="1600" dirty="0">
                <a:solidFill>
                  <a:schemeClr val="bg1"/>
                </a:solidFill>
              </a:rPr>
              <a:t>     </a:t>
            </a:r>
            <a:r>
              <a:rPr lang="LID4096" altLang="LID4096" sz="1600" dirty="0">
                <a:solidFill>
                  <a:schemeClr val="bg1"/>
                </a:solidFill>
              </a:rPr>
              <a:t>i </a:t>
            </a:r>
            <a:r>
              <a:rPr lang="LID4096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← 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i + 1</a:t>
            </a:r>
            <a:endParaRPr lang="LID4096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until i &gt; n -</a:t>
            </a:r>
            <a:r>
              <a:rPr lang="sr-Latn-RS" altLang="LID4096" sz="1600" dirty="0">
                <a:solidFill>
                  <a:schemeClr val="bg1"/>
                </a:solidFill>
              </a:rPr>
              <a:t> </a:t>
            </a:r>
            <a:r>
              <a:rPr lang="LID4096" altLang="LID4096" sz="1600" dirty="0">
                <a:solidFill>
                  <a:schemeClr val="bg1"/>
                </a:solidFill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LID4096" altLang="LID4096" sz="1600" dirty="0">
                <a:solidFill>
                  <a:schemeClr val="bg1"/>
                </a:solidFill>
              </a:rPr>
              <a:t>Return </a:t>
            </a:r>
            <a:r>
              <a:rPr lang="sr-Latn-RS" altLang="LID4096" sz="1600" dirty="0">
                <a:solidFill>
                  <a:schemeClr val="bg1"/>
                </a:solidFill>
              </a:rPr>
              <a:t>results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B9829-B5FC-4E1C-B403-11578CA8AD98}"/>
              </a:ext>
            </a:extLst>
          </p:cNvPr>
          <p:cNvSpPr/>
          <p:nvPr/>
        </p:nvSpPr>
        <p:spPr>
          <a:xfrm>
            <a:off x="640080" y="1680836"/>
            <a:ext cx="434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b="1" dirty="0" err="1">
                <a:solidFill>
                  <a:schemeClr val="bg1"/>
                </a:solidFill>
                <a:latin typeface="Arial" panose="020B0604020202020204" pitchFamily="34" charset="0"/>
              </a:rPr>
              <a:t>Ulaz</a:t>
            </a:r>
            <a:r>
              <a:rPr lang="LID4096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    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Tekst (T) dužine n karaktera i patern (P) dužine m karaktera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sr-Latn-RS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Izlaz</a:t>
            </a:r>
            <a:r>
              <a:rPr lang="LID4096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Indeksi podstringova P u stringu T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640080" y="4057096"/>
            <a:ext cx="368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Kompleksnost: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Najbolji slučaj –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Najgori slučaj –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Prosečni slučaj – O(n</a:t>
            </a:r>
            <a:r>
              <a:rPr lang="sr-Latn-RS">
                <a:solidFill>
                  <a:schemeClr val="bg1"/>
                </a:solidFill>
              </a:rPr>
              <a:t>*m)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Boyer Moor</a:t>
            </a:r>
            <a:r>
              <a:rPr lang="sr-Latn-R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</a:t>
            </a:r>
            <a:r>
              <a:rPr lang="sr-Latn-R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algoritam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CACE1D-AEAE-4073-8F3E-414B354D4A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41507" y="1769654"/>
            <a:ext cx="55485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Preprocess pattern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results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 []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Repeat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 If P[j] = T[i] then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 if j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=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0 then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     </a:t>
            </a:r>
            <a:r>
              <a:rPr lang="sr-Latn-RS" altLang="LID4096" sz="1600" dirty="0">
                <a:solidFill>
                  <a:schemeClr val="bg1"/>
                </a:solidFill>
              </a:rPr>
              <a:t>r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esults.append(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 // we have a match</a:t>
            </a:r>
            <a:endParaRPr lang="sr-Latn-RS" altLang="LID4096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callculate new position based on heuristic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 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 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 else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     i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 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     j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 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 else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 i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lang="sr-Latn-RS" altLang="LID4096" sz="1600" dirty="0">
                <a:solidFill>
                  <a:schemeClr val="bg1"/>
                </a:solidFill>
                <a:cs typeface="Times New Roman" panose="02020603050405020304" pitchFamily="18" charset="0"/>
              </a:rPr>
              <a:t>callculate new position based on heuristic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        j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←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 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until i &gt; n -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Return </a:t>
            </a:r>
            <a:r>
              <a:rPr kumimoji="0" lang="sr-Latn-RS" altLang="LID4096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B9829-B5FC-4E1C-B403-11578CA8AD98}"/>
              </a:ext>
            </a:extLst>
          </p:cNvPr>
          <p:cNvSpPr/>
          <p:nvPr/>
        </p:nvSpPr>
        <p:spPr>
          <a:xfrm>
            <a:off x="640080" y="1680836"/>
            <a:ext cx="434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b="1" dirty="0" err="1">
                <a:solidFill>
                  <a:schemeClr val="bg1"/>
                </a:solidFill>
                <a:latin typeface="Arial" panose="020B0604020202020204" pitchFamily="34" charset="0"/>
              </a:rPr>
              <a:t>Ulaz</a:t>
            </a:r>
            <a:r>
              <a:rPr lang="LID4096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    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Tekst (T) dužine n karaktera i patern (P) dužine m karaktera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sr-Latn-RS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Izlaz</a:t>
            </a:r>
            <a:r>
              <a:rPr lang="LID4096" altLang="LID4096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LID4096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Indeksi podstringova P u stringu T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640080" y="4057096"/>
            <a:ext cx="368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Heuristike: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Bad Character + Good Suffix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Horspool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Horspool Sunday 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Heuristike: </a:t>
            </a:r>
            <a:r>
              <a:rPr lang="en-US" sz="3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Character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B9829-B5FC-4E1C-B403-11578CA8AD98}"/>
              </a:ext>
            </a:extLst>
          </p:cNvPr>
          <p:cNvSpPr/>
          <p:nvPr/>
        </p:nvSpPr>
        <p:spPr>
          <a:xfrm>
            <a:off x="893555" y="1529874"/>
            <a:ext cx="10399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U slučaju promašaja, neka b bude karakter koji se nije poklopio u stringu 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Izvršiti pomeraj sve dok se ne ispuni uslov: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LID4096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a) karakter b se poklopi sa svojim parom u 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	b) prođemo ceo string P i ne nađemo odgovarajući karakter</a:t>
            </a:r>
            <a:r>
              <a:rPr kumimoji="0" lang="sr-Latn-RS" altLang="LID4096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85" y="2901142"/>
            <a:ext cx="7108762" cy="34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Heuristike: Good Suffix</a:t>
            </a:r>
            <a:endParaRPr lang="en-US" sz="3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B9829-B5FC-4E1C-B403-11578CA8AD98}"/>
              </a:ext>
            </a:extLst>
          </p:cNvPr>
          <p:cNvSpPr/>
          <p:nvPr/>
        </p:nvSpPr>
        <p:spPr>
          <a:xfrm>
            <a:off x="893555" y="1529874"/>
            <a:ext cx="103992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LID4096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Neka niz</a:t>
            </a:r>
            <a:r>
              <a:rPr kumimoji="0" lang="sr-Latn-RS" altLang="LID4096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karaktera t predstavlja podstring niza T koji se poklapa sa sufiksom niza 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Izvršiti pomeraj sve dok se ne ispuni uslov: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LID4096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a) karakteri u podstringu t se poklope sa karakterima u 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baseline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b) prefiks iz P se poklopi sa karakterima koji predstavljaju sufiks u 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r-Latn-RS" altLang="LID4096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c) </a:t>
            </a:r>
            <a:r>
              <a:rPr lang="sr-Latn-RS" altLang="LID4096" dirty="0">
                <a:solidFill>
                  <a:schemeClr val="bg1"/>
                </a:solidFill>
                <a:latin typeface="Arial" panose="020B0604020202020204" pitchFamily="34" charset="0"/>
              </a:rPr>
              <a:t>prođemo ceo string P i ne ispuni se ni jedno od prethodna dva uslova</a:t>
            </a: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47" y="3501560"/>
            <a:ext cx="6461437" cy="30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dirty="0">
                <a:solidFill>
                  <a:srgbClr val="FFFFFF"/>
                </a:solidFill>
              </a:rPr>
              <a:t>Heuristike: </a:t>
            </a:r>
            <a:r>
              <a:rPr lang="en-US" sz="3100" dirty="0">
                <a:solidFill>
                  <a:srgbClr val="FFFFFF"/>
                </a:solidFill>
              </a:rPr>
              <a:t>Bad Character</a:t>
            </a:r>
            <a:r>
              <a:rPr lang="sr-Latn-RS" sz="3100" dirty="0">
                <a:solidFill>
                  <a:srgbClr val="FFFFFF"/>
                </a:solidFill>
              </a:rPr>
              <a:t> + Good Suffix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CACE1D-AEAE-4073-8F3E-414B354D4A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48343" y="1560288"/>
            <a:ext cx="74953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altLang="LID4096" sz="1600" dirty="0">
                <a:solidFill>
                  <a:schemeClr val="bg1"/>
                </a:solidFill>
              </a:rPr>
              <a:t>Za pomeraj se bira najveća vrednost koju vrate Bad Character i Good Suffix heuristike.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5902036" y="5213230"/>
            <a:ext cx="465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Kompleksnost: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Najbolji slučaj – O(n/m)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Najgori slučaj –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Prosečni slučaj – O(3n) – izračunato na osnovu simulacija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82" y="2102301"/>
            <a:ext cx="8931632" cy="30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dirty="0">
                <a:solidFill>
                  <a:srgbClr val="FFFFFF"/>
                </a:solidFill>
              </a:rPr>
              <a:t>Heuristike: Horspool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977684" y="3382754"/>
            <a:ext cx="725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bg1"/>
                </a:solidFill>
              </a:rPr>
              <a:t>Preprocess = save offset of caracter last apperience to the end of string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969371" y="3785222"/>
            <a:ext cx="39956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solidFill>
                  <a:schemeClr val="bg1"/>
                </a:solidFill>
              </a:rPr>
              <a:t>function search(pattern, text)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T ← preprocess(pattern)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skip ← 0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results ← []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while length(text) - skip ≥ length(pattern)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i ← length(pattern) – 1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while text[skip + i] = pattern[i]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    if i = 0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        results.append(i)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        break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    i ← i - 1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     skip ← skip + T[text[skip + length(pattern) - 1]]</a:t>
            </a:r>
          </a:p>
          <a:p>
            <a:r>
              <a:rPr lang="sr-Latn-RS" sz="1200" dirty="0">
                <a:solidFill>
                  <a:schemeClr val="bg1"/>
                </a:solidFill>
              </a:rPr>
              <a:t>   return results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99" y="1385813"/>
            <a:ext cx="8460474" cy="186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5902036" y="5291431"/>
            <a:ext cx="465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Kompleksnost: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Najbolji slučaj – O(n/m)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Najgori slučaj –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Prosečni slučaj – O(n)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2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511D3-508E-47A0-A784-B75CF9038CF4}"/>
              </a:ext>
            </a:extLst>
          </p:cNvPr>
          <p:cNvSpPr txBox="1"/>
          <p:nvPr/>
        </p:nvSpPr>
        <p:spPr>
          <a:xfrm>
            <a:off x="0" y="366001"/>
            <a:ext cx="12191999" cy="81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r-Latn-RS" sz="3100" dirty="0">
                <a:solidFill>
                  <a:srgbClr val="FFFFFF"/>
                </a:solidFill>
              </a:rPr>
              <a:t>Heuristike: Horspool Sunday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1380829" y="1344454"/>
            <a:ext cx="8654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>
                <a:solidFill>
                  <a:schemeClr val="bg1"/>
                </a:solidFill>
              </a:rPr>
              <a:t>Ideja je slična kao kod običnog Horspool algoritma. Prilikom preprocesiranja paterna P dužine m, pamte se udaljenosti poslednjeg pojavljivanja zasebnih karaktera ali i parova karaktera koji se nalaze jedan do drugog do kraja paterna. U slučaju poklapanja ili promašaja posmataju se poslednji karakter (označićemo ga sa y) i prvi karaker nakon njega (označićemo ga sa x). Pomeraj se dobija na sledeći način:</a:t>
            </a:r>
          </a:p>
          <a:p>
            <a:pPr marL="717550"/>
            <a:r>
              <a:rPr lang="sr-Latn-RS" sz="1200" dirty="0">
                <a:solidFill>
                  <a:schemeClr val="bg1"/>
                </a:solidFill>
              </a:rPr>
              <a:t>a) Ako karakter x ne postoji u P, pomeraj iznosi m + 1</a:t>
            </a:r>
          </a:p>
          <a:p>
            <a:pPr marL="717550"/>
            <a:r>
              <a:rPr lang="sr-Latn-RS" sz="1200" dirty="0">
                <a:solidFill>
                  <a:schemeClr val="bg1"/>
                </a:solidFill>
              </a:rPr>
              <a:t>b) Ako karakter x postoji u P i poslednja pozicija na kojoj se pojavljuje je 0, pomeraj iznosi m</a:t>
            </a:r>
          </a:p>
          <a:p>
            <a:pPr marL="717550">
              <a:tabLst>
                <a:tab pos="896938" algn="l"/>
              </a:tabLst>
            </a:pPr>
            <a:r>
              <a:rPr lang="sr-Latn-RS" sz="1200" dirty="0">
                <a:solidFill>
                  <a:schemeClr val="bg1"/>
                </a:solidFill>
              </a:rPr>
              <a:t>c) Ako postoje karakteri u P koji odgovaraju sekvenci karaktera [yx], pomeraj iznosi udaljenost do kraja paterna karaktera koji odgovara karakteru y uvećano za 1</a:t>
            </a:r>
          </a:p>
          <a:p>
            <a:pPr marL="717550">
              <a:tabLst>
                <a:tab pos="896938" algn="l"/>
              </a:tabLst>
            </a:pPr>
            <a:r>
              <a:rPr lang="sr-Latn-RS" sz="1200" dirty="0">
                <a:solidFill>
                  <a:schemeClr val="bg1"/>
                </a:solidFill>
              </a:rPr>
              <a:t>d) Ako karakter x postoji u P ali ne postoji karakter y tako da bude zadovoljena sekvenca [yx], pomeraj iznosi m + 1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0A231-C894-4F31-AD14-B35A0F8BBE2A}"/>
              </a:ext>
            </a:extLst>
          </p:cNvPr>
          <p:cNvSpPr txBox="1"/>
          <p:nvPr/>
        </p:nvSpPr>
        <p:spPr>
          <a:xfrm>
            <a:off x="5902036" y="5288045"/>
            <a:ext cx="465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Kompleksnost: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Najbolji slučaj – O(n/(m+1))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Najgori slučaj –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Prosečni slučaj – O(n)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29" y="3343664"/>
            <a:ext cx="8654455" cy="17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E76FA-0365-4E2D-A452-30026EC4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5" y="2550442"/>
            <a:ext cx="5738019" cy="2892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8BBCC-9A6F-4EE0-BD3B-C59F2E880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0442"/>
            <a:ext cx="5930594" cy="103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7200F-3C3F-43EB-855B-91A6B45A5F09}"/>
              </a:ext>
            </a:extLst>
          </p:cNvPr>
          <p:cNvSpPr txBox="1"/>
          <p:nvPr/>
        </p:nvSpPr>
        <p:spPr>
          <a:xfrm>
            <a:off x="4152900" y="141088"/>
            <a:ext cx="339496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err="1">
                <a:solidFill>
                  <a:schemeClr val="bg1"/>
                </a:solidFill>
              </a:rPr>
              <a:t>Analiza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performansi</a:t>
            </a:r>
            <a:endParaRPr lang="en-GB" sz="3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9C2A4-98C2-4CB9-91F3-0679DBFBAF3E}"/>
              </a:ext>
            </a:extLst>
          </p:cNvPr>
          <p:cNvSpPr txBox="1"/>
          <p:nvPr/>
        </p:nvSpPr>
        <p:spPr>
          <a:xfrm>
            <a:off x="647700" y="1276248"/>
            <a:ext cx="593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Vreme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izvr</a:t>
            </a:r>
            <a:r>
              <a:rPr lang="sr-Latn-RS" sz="2000" dirty="0">
                <a:solidFill>
                  <a:schemeClr val="bg1"/>
                </a:solidFill>
              </a:rPr>
              <a:t>šavanja, bez faze obrade paterna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</a:rPr>
              <a:t>Potrošnja memorije, samo u fazi obrade paterna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Vurdelja, Igor</dc:creator>
  <cp:lastModifiedBy>Milos</cp:lastModifiedBy>
  <cp:revision>25</cp:revision>
  <dcterms:created xsi:type="dcterms:W3CDTF">2019-03-27T17:20:26Z</dcterms:created>
  <dcterms:modified xsi:type="dcterms:W3CDTF">2019-03-31T19:13:13Z</dcterms:modified>
</cp:coreProperties>
</file>