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B7C0C6-6A95-1A53-AA06-EA9E703492AC}" v="1761" dt="2024-07-03T17:51:57.6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8047"/>
            <a:ext cx="9144000" cy="32982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 err="1">
                <a:latin typeface="Calibri"/>
                <a:cs typeface="Calibri"/>
              </a:rPr>
              <a:t>Procena</a:t>
            </a:r>
            <a:r>
              <a:rPr lang="en-US" sz="5400" dirty="0">
                <a:latin typeface="Calibri"/>
                <a:cs typeface="Calibri"/>
              </a:rPr>
              <a:t> </a:t>
            </a:r>
            <a:r>
              <a:rPr lang="en-US" sz="5400" dirty="0" err="1">
                <a:latin typeface="Calibri"/>
                <a:cs typeface="Calibri"/>
              </a:rPr>
              <a:t>cene</a:t>
            </a:r>
            <a:r>
              <a:rPr lang="en-US" sz="5400" dirty="0">
                <a:latin typeface="Calibri"/>
                <a:cs typeface="Calibri"/>
              </a:rPr>
              <a:t> </a:t>
            </a:r>
            <a:r>
              <a:rPr lang="en-US" sz="5400" dirty="0" err="1">
                <a:latin typeface="Calibri"/>
                <a:cs typeface="Calibri"/>
              </a:rPr>
              <a:t>stanova</a:t>
            </a:r>
            <a:r>
              <a:rPr lang="en-US" sz="5400" dirty="0">
                <a:latin typeface="Calibri"/>
                <a:cs typeface="Calibri"/>
              </a:rPr>
              <a:t> </a:t>
            </a:r>
            <a:r>
              <a:rPr lang="en-US" sz="5400" dirty="0" err="1">
                <a:latin typeface="Calibri"/>
                <a:cs typeface="Calibri"/>
              </a:rPr>
              <a:t>na</a:t>
            </a:r>
            <a:r>
              <a:rPr lang="en-US" sz="5400" dirty="0">
                <a:latin typeface="Calibri"/>
                <a:cs typeface="Calibri"/>
              </a:rPr>
              <a:t> </a:t>
            </a:r>
            <a:r>
              <a:rPr lang="en-US" sz="5400" dirty="0" err="1">
                <a:latin typeface="Calibri"/>
                <a:cs typeface="Calibri"/>
              </a:rPr>
              <a:t>osnovu</a:t>
            </a:r>
            <a:r>
              <a:rPr lang="en-US" sz="5400" dirty="0">
                <a:latin typeface="Calibri"/>
                <a:cs typeface="Calibri"/>
              </a:rPr>
              <a:t> </a:t>
            </a:r>
            <a:r>
              <a:rPr lang="en-US" sz="5400" dirty="0" err="1">
                <a:latin typeface="Calibri"/>
                <a:cs typeface="Calibri"/>
              </a:rPr>
              <a:t>slika</a:t>
            </a:r>
            <a:r>
              <a:rPr lang="en-US" sz="5400" dirty="0">
                <a:latin typeface="Calibri"/>
                <a:cs typeface="Calibri"/>
              </a:rPr>
              <a:t> I </a:t>
            </a:r>
            <a:r>
              <a:rPr lang="en-US" sz="5400" dirty="0" err="1">
                <a:latin typeface="Calibri"/>
                <a:cs typeface="Calibri"/>
              </a:rPr>
              <a:t>karakteristika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                                                         </a:t>
            </a:r>
            <a:r>
              <a:rPr lang="en-US" dirty="0" err="1"/>
              <a:t>Autor:Milos</a:t>
            </a:r>
            <a:r>
              <a:rPr lang="en-US" dirty="0"/>
              <a:t> </a:t>
            </a:r>
            <a:r>
              <a:rPr lang="en-US" dirty="0" err="1"/>
              <a:t>Matunovic</a:t>
            </a:r>
            <a:r>
              <a:rPr lang="en-US" dirty="0"/>
              <a:t> RA 124/2021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FA75-4FB4-0808-2711-AF9D1249A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91"/>
            <a:ext cx="10515600" cy="754064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Model </a:t>
            </a:r>
            <a:r>
              <a:rPr lang="en-US" b="1" dirty="0" err="1"/>
              <a:t>na</a:t>
            </a:r>
            <a:r>
              <a:rPr lang="en-US" b="1" dirty="0"/>
              <a:t> </a:t>
            </a:r>
            <a:r>
              <a:rPr lang="en-US" b="1" dirty="0" err="1"/>
              <a:t>osnovu</a:t>
            </a:r>
            <a:r>
              <a:rPr lang="en-US" b="1" dirty="0"/>
              <a:t> </a:t>
            </a:r>
            <a:r>
              <a:rPr lang="en-US" b="1" dirty="0" err="1"/>
              <a:t>slika</a:t>
            </a:r>
            <a:r>
              <a:rPr lang="en-US" b="1" dirty="0"/>
              <a:t>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67C3A-15C8-4C9E-7141-6444F1080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7292"/>
            <a:ext cx="10515600" cy="540967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None/>
            </a:pPr>
            <a:r>
              <a:rPr lang="en-US" b="1" err="1"/>
              <a:t>Uvod</a:t>
            </a:r>
            <a:endParaRPr lang="en-US" b="1"/>
          </a:p>
          <a:p>
            <a:r>
              <a:rPr lang="en-US" dirty="0" err="1">
                <a:ea typeface="+mn-lt"/>
                <a:cs typeface="+mn-lt"/>
              </a:rPr>
              <a:t>Ovaj</a:t>
            </a:r>
            <a:r>
              <a:rPr lang="en-US" dirty="0">
                <a:ea typeface="+mn-lt"/>
                <a:cs typeface="+mn-lt"/>
              </a:rPr>
              <a:t> model </a:t>
            </a:r>
            <a:r>
              <a:rPr lang="en-US" dirty="0" err="1">
                <a:ea typeface="+mn-lt"/>
                <a:cs typeface="+mn-lt"/>
              </a:rPr>
              <a:t>koristi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konvolucione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neuronske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mreže</a:t>
            </a:r>
            <a:r>
              <a:rPr lang="en-US" dirty="0">
                <a:ea typeface="+mn-lt"/>
                <a:cs typeface="+mn-lt"/>
              </a:rPr>
              <a:t> (CNN) za </a:t>
            </a:r>
            <a:r>
              <a:rPr lang="en-US" dirty="0" err="1">
                <a:ea typeface="+mn-lt"/>
                <a:cs typeface="+mn-lt"/>
              </a:rPr>
              <a:t>predikciju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cena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stanova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osnovu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slika</a:t>
            </a:r>
            <a:r>
              <a:rPr lang="en-US" dirty="0">
                <a:ea typeface="+mn-lt"/>
                <a:cs typeface="+mn-lt"/>
              </a:rPr>
              <a:t>. </a:t>
            </a:r>
            <a:endParaRPr lang="en-US" dirty="0"/>
          </a:p>
          <a:p>
            <a:pPr marL="0" indent="0">
              <a:buNone/>
            </a:pPr>
            <a:r>
              <a:rPr lang="en-US" b="1" dirty="0" err="1">
                <a:ea typeface="+mn-lt"/>
                <a:cs typeface="+mn-lt"/>
              </a:rPr>
              <a:t>Modifikacija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i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Inicijalizacija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Modela</a:t>
            </a:r>
            <a:endParaRPr lang="en-US"/>
          </a:p>
          <a:p>
            <a:r>
              <a:rPr lang="en-US" sz="2400" dirty="0" err="1">
                <a:ea typeface="+mn-lt"/>
                <a:cs typeface="+mn-lt"/>
              </a:rPr>
              <a:t>Koristi</a:t>
            </a:r>
            <a:r>
              <a:rPr lang="en-US" sz="2400" dirty="0">
                <a:ea typeface="+mn-lt"/>
                <a:cs typeface="+mn-lt"/>
              </a:rPr>
              <a:t> se </a:t>
            </a:r>
            <a:r>
              <a:rPr lang="en-US" sz="2400" dirty="0" err="1">
                <a:ea typeface="+mn-lt"/>
                <a:cs typeface="+mn-lt"/>
              </a:rPr>
              <a:t>pretrenirani</a:t>
            </a:r>
            <a:r>
              <a:rPr lang="en-US" sz="2400" dirty="0">
                <a:ea typeface="+mn-lt"/>
                <a:cs typeface="+mn-lt"/>
              </a:rPr>
              <a:t> ResNet-18 model </a:t>
            </a:r>
            <a:r>
              <a:rPr lang="en-US" sz="2400" dirty="0" err="1">
                <a:ea typeface="+mn-lt"/>
                <a:cs typeface="+mn-lt"/>
              </a:rPr>
              <a:t>iz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latin typeface="Consolas"/>
              </a:rPr>
              <a:t>torchvision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biblioteke</a:t>
            </a:r>
            <a:r>
              <a:rPr lang="en-US" sz="2400" dirty="0">
                <a:ea typeface="+mn-lt"/>
                <a:cs typeface="+mn-lt"/>
              </a:rPr>
              <a:t>, koji je </a:t>
            </a:r>
            <a:r>
              <a:rPr lang="en-US" sz="2400" dirty="0" err="1">
                <a:ea typeface="+mn-lt"/>
                <a:cs typeface="+mn-lt"/>
              </a:rPr>
              <a:t>modifikovan</a:t>
            </a:r>
            <a:r>
              <a:rPr lang="en-US" sz="2400" dirty="0">
                <a:ea typeface="+mn-lt"/>
                <a:cs typeface="+mn-lt"/>
              </a:rPr>
              <a:t> za </a:t>
            </a:r>
            <a:r>
              <a:rPr lang="en-US" sz="2400" dirty="0" err="1">
                <a:ea typeface="+mn-lt"/>
                <a:cs typeface="+mn-lt"/>
              </a:rPr>
              <a:t>predikciju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cena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stanova</a:t>
            </a:r>
            <a:r>
              <a:rPr lang="en-US" sz="2400" dirty="0">
                <a:ea typeface="+mn-lt"/>
                <a:cs typeface="+mn-lt"/>
              </a:rPr>
              <a:t>.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Svi </a:t>
            </a:r>
            <a:r>
              <a:rPr lang="en-US" sz="2400" err="1">
                <a:ea typeface="+mn-lt"/>
                <a:cs typeface="+mn-lt"/>
              </a:rPr>
              <a:t>parametri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modela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su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zamrznuti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err="1">
                <a:ea typeface="+mn-lt"/>
                <a:cs typeface="+mn-lt"/>
              </a:rPr>
              <a:t>osim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poslednjeg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potpuno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povezanog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sloja</a:t>
            </a:r>
            <a:r>
              <a:rPr lang="en-US" sz="2400" dirty="0">
                <a:ea typeface="+mn-lt"/>
                <a:cs typeface="+mn-lt"/>
              </a:rPr>
              <a:t> koji je </a:t>
            </a:r>
            <a:r>
              <a:rPr lang="en-US" sz="2400" err="1">
                <a:ea typeface="+mn-lt"/>
                <a:cs typeface="+mn-lt"/>
              </a:rPr>
              <a:t>modifikovan</a:t>
            </a:r>
            <a:r>
              <a:rPr lang="en-US" sz="2400" dirty="0">
                <a:ea typeface="+mn-lt"/>
                <a:cs typeface="+mn-lt"/>
              </a:rPr>
              <a:t> da </a:t>
            </a:r>
            <a:r>
              <a:rPr lang="en-US" sz="2400" err="1">
                <a:ea typeface="+mn-lt"/>
                <a:cs typeface="+mn-lt"/>
              </a:rPr>
              <a:t>predviđa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jednu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izlaznu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vrednost</a:t>
            </a:r>
            <a:r>
              <a:rPr lang="en-US" sz="2400" dirty="0">
                <a:ea typeface="+mn-lt"/>
                <a:cs typeface="+mn-lt"/>
              </a:rPr>
              <a:t> (</a:t>
            </a:r>
            <a:r>
              <a:rPr lang="en-US" sz="2400" err="1">
                <a:ea typeface="+mn-lt"/>
                <a:cs typeface="+mn-lt"/>
              </a:rPr>
              <a:t>cenu</a:t>
            </a:r>
            <a:r>
              <a:rPr lang="en-US" sz="2400" dirty="0">
                <a:ea typeface="+mn-lt"/>
                <a:cs typeface="+mn-lt"/>
              </a:rPr>
              <a:t>).</a:t>
            </a:r>
            <a:endParaRPr lang="en-US" sz="2400" dirty="0"/>
          </a:p>
          <a:p>
            <a:r>
              <a:rPr lang="en-US" sz="2400" err="1">
                <a:ea typeface="+mn-lt"/>
                <a:cs typeface="+mn-lt"/>
              </a:rPr>
              <a:t>Definisani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su</a:t>
            </a:r>
            <a:r>
              <a:rPr lang="en-US" sz="2400" dirty="0">
                <a:ea typeface="+mn-lt"/>
                <a:cs typeface="+mn-lt"/>
              </a:rPr>
              <a:t> loss </a:t>
            </a:r>
            <a:r>
              <a:rPr lang="en-US" sz="2400" err="1">
                <a:ea typeface="+mn-lt"/>
                <a:cs typeface="+mn-lt"/>
              </a:rPr>
              <a:t>funkcija</a:t>
            </a:r>
            <a:r>
              <a:rPr lang="en-US" sz="2400" dirty="0">
                <a:ea typeface="+mn-lt"/>
                <a:cs typeface="+mn-lt"/>
              </a:rPr>
              <a:t> (Mean Squared Error - MSE) </a:t>
            </a:r>
            <a:r>
              <a:rPr lang="en-US" sz="2400" err="1">
                <a:ea typeface="+mn-lt"/>
                <a:cs typeface="+mn-lt"/>
              </a:rPr>
              <a:t>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optimizatori</a:t>
            </a:r>
            <a:r>
              <a:rPr lang="en-US" sz="2400" dirty="0">
                <a:ea typeface="+mn-lt"/>
                <a:cs typeface="+mn-lt"/>
              </a:rPr>
              <a:t> (Adam </a:t>
            </a:r>
            <a:r>
              <a:rPr lang="en-US" sz="2400" err="1">
                <a:ea typeface="+mn-lt"/>
                <a:cs typeface="+mn-lt"/>
              </a:rPr>
              <a:t>i</a:t>
            </a:r>
            <a:r>
              <a:rPr lang="en-US" sz="2400" dirty="0">
                <a:ea typeface="+mn-lt"/>
                <a:cs typeface="+mn-lt"/>
              </a:rPr>
              <a:t> SGD)</a:t>
            </a:r>
          </a:p>
          <a:p>
            <a:r>
              <a:rPr lang="en-US" sz="2400" err="1">
                <a:ea typeface="+mn-lt"/>
                <a:cs typeface="+mn-lt"/>
              </a:rPr>
              <a:t>Implementiran</a:t>
            </a:r>
            <a:r>
              <a:rPr lang="en-US" sz="2400" dirty="0">
                <a:ea typeface="+mn-lt"/>
                <a:cs typeface="+mn-lt"/>
              </a:rPr>
              <a:t> je </a:t>
            </a:r>
            <a:r>
              <a:rPr lang="en-US" sz="2400" err="1">
                <a:ea typeface="+mn-lt"/>
                <a:cs typeface="+mn-lt"/>
              </a:rPr>
              <a:t>proces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treniranja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modela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sa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različitim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stopama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učenja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optimizatorima</a:t>
            </a:r>
            <a:r>
              <a:rPr lang="en-US" sz="2400" dirty="0">
                <a:ea typeface="+mn-lt"/>
                <a:cs typeface="+mn-lt"/>
              </a:rPr>
              <a:t>, </a:t>
            </a:r>
            <a:r>
              <a:rPr lang="en-US" sz="2400" err="1">
                <a:ea typeface="+mn-lt"/>
                <a:cs typeface="+mn-lt"/>
              </a:rPr>
              <a:t>dodata</a:t>
            </a:r>
            <a:r>
              <a:rPr lang="en-US" sz="2400" dirty="0">
                <a:ea typeface="+mn-lt"/>
                <a:cs typeface="+mn-lt"/>
              </a:rPr>
              <a:t> je I </a:t>
            </a:r>
            <a:r>
              <a:rPr lang="en-US" sz="2400" err="1">
                <a:ea typeface="+mn-lt"/>
                <a:cs typeface="+mn-lt"/>
              </a:rPr>
              <a:t>mogućnost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učitavanja</a:t>
            </a:r>
            <a:r>
              <a:rPr lang="en-US" sz="2400" dirty="0">
                <a:ea typeface="+mn-lt"/>
                <a:cs typeface="+mn-lt"/>
              </a:rPr>
              <a:t> I </a:t>
            </a:r>
            <a:r>
              <a:rPr lang="en-US" sz="2400" err="1">
                <a:ea typeface="+mn-lt"/>
                <a:cs typeface="+mn-lt"/>
              </a:rPr>
              <a:t>čuvanja</a:t>
            </a:r>
            <a:r>
              <a:rPr lang="en-US" sz="2400" dirty="0">
                <a:ea typeface="+mn-lt"/>
                <a:cs typeface="+mn-lt"/>
              </a:rPr>
              <a:t> checkpoint-a, I early stopping za </a:t>
            </a:r>
            <a:r>
              <a:rPr lang="en-US" sz="2400" err="1">
                <a:ea typeface="+mn-lt"/>
                <a:cs typeface="+mn-lt"/>
              </a:rPr>
              <a:t>zaustavljanje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ukoliko</a:t>
            </a:r>
            <a:r>
              <a:rPr lang="en-US" sz="2400" dirty="0">
                <a:ea typeface="+mn-lt"/>
                <a:cs typeface="+mn-lt"/>
              </a:rPr>
              <a:t> se ne </a:t>
            </a:r>
            <a:r>
              <a:rPr lang="en-US" sz="2400" err="1">
                <a:ea typeface="+mn-lt"/>
                <a:cs typeface="+mn-lt"/>
              </a:rPr>
              <a:t>poboljšavaju</a:t>
            </a:r>
            <a:r>
              <a:rPr lang="en-US" sz="2400" dirty="0">
                <a:ea typeface="+mn-lt"/>
                <a:cs typeface="+mn-lt"/>
              </a:rPr>
              <a:t> loss </a:t>
            </a:r>
            <a:r>
              <a:rPr lang="en-US" sz="2400" err="1">
                <a:ea typeface="+mn-lt"/>
                <a:cs typeface="+mn-lt"/>
              </a:rPr>
              <a:t>vrednosti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tokom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epoha</a:t>
            </a:r>
            <a:endParaRPr lang="en-US" sz="2400">
              <a:ea typeface="+mn-lt"/>
              <a:cs typeface="+mn-lt"/>
            </a:endParaRPr>
          </a:p>
          <a:p>
            <a:r>
              <a:rPr lang="en-US" sz="2400" dirty="0" err="1">
                <a:ea typeface="+mn-lt"/>
                <a:cs typeface="+mn-lt"/>
              </a:rPr>
              <a:t>Nakon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treniranja</a:t>
            </a:r>
            <a:r>
              <a:rPr lang="en-US" sz="2400" dirty="0">
                <a:ea typeface="+mn-lt"/>
                <a:cs typeface="+mn-lt"/>
              </a:rPr>
              <a:t>, model je </a:t>
            </a:r>
            <a:r>
              <a:rPr lang="en-US" sz="2400" dirty="0" err="1">
                <a:ea typeface="+mn-lt"/>
                <a:cs typeface="+mn-lt"/>
              </a:rPr>
              <a:t>evaluiran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na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skupu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podataka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korišćenjem</a:t>
            </a:r>
            <a:r>
              <a:rPr lang="en-US" sz="2400" dirty="0">
                <a:ea typeface="+mn-lt"/>
                <a:cs typeface="+mn-lt"/>
              </a:rPr>
              <a:t> Mean Absolute Error (MAE) </a:t>
            </a:r>
            <a:r>
              <a:rPr lang="en-US" sz="2400" dirty="0" err="1">
                <a:ea typeface="+mn-lt"/>
                <a:cs typeface="+mn-lt"/>
              </a:rPr>
              <a:t>i</a:t>
            </a:r>
            <a:r>
              <a:rPr lang="en-US" sz="2400" dirty="0">
                <a:ea typeface="+mn-lt"/>
                <a:cs typeface="+mn-lt"/>
              </a:rPr>
              <a:t> Mean Squared Error (MSE).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13446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510F7-BA1C-E39A-785B-86DB7FB9A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730"/>
          </a:xfrm>
        </p:spPr>
        <p:txBody>
          <a:bodyPr/>
          <a:lstStyle/>
          <a:p>
            <a:pPr algn="ctr"/>
            <a:r>
              <a:rPr lang="en-US" b="1" err="1"/>
              <a:t>Dobijene</a:t>
            </a:r>
            <a:r>
              <a:rPr lang="en-US" b="1" dirty="0"/>
              <a:t> </a:t>
            </a:r>
            <a:r>
              <a:rPr lang="en-US" b="1" err="1"/>
              <a:t>greške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9C2DF-846C-A60E-CF54-B9F17F9F1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4209"/>
            <a:ext cx="10515600" cy="51027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MAE:</a:t>
            </a:r>
            <a:r>
              <a:rPr lang="en-US" dirty="0">
                <a:ea typeface="+mn-lt"/>
                <a:cs typeface="+mn-lt"/>
              </a:rPr>
              <a:t> 16964674971.65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MSE:</a:t>
            </a:r>
            <a:r>
              <a:rPr lang="en-US" dirty="0">
                <a:ea typeface="+mn-lt"/>
                <a:cs typeface="+mn-lt"/>
              </a:rPr>
              <a:t> 418324917671039991808.00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MAE</a:t>
            </a:r>
            <a:r>
              <a:rPr lang="en-US" dirty="0">
                <a:ea typeface="+mn-lt"/>
                <a:cs typeface="+mn-lt"/>
              </a:rPr>
              <a:t> as percentage of average actual price: 95.94%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08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D56EC-5883-5DF1-4A24-57EC7424F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4647"/>
          </a:xfrm>
        </p:spPr>
        <p:txBody>
          <a:bodyPr/>
          <a:lstStyle/>
          <a:p>
            <a:pPr algn="ctr"/>
            <a:r>
              <a:rPr lang="en-US" b="1" dirty="0" err="1"/>
              <a:t>Vizualizacija</a:t>
            </a:r>
            <a:r>
              <a:rPr lang="en-US" b="1" dirty="0"/>
              <a:t> </a:t>
            </a:r>
            <a:r>
              <a:rPr lang="en-US" b="1" dirty="0" err="1"/>
              <a:t>prediktovanih</a:t>
            </a:r>
            <a:r>
              <a:rPr lang="en-US" b="1" dirty="0"/>
              <a:t> I </a:t>
            </a:r>
            <a:r>
              <a:rPr lang="en-US" b="1" dirty="0" err="1"/>
              <a:t>pravih</a:t>
            </a:r>
            <a:r>
              <a:rPr lang="en-US" b="1" dirty="0"/>
              <a:t> </a:t>
            </a:r>
            <a:r>
              <a:rPr lang="en-US" b="1" dirty="0" err="1"/>
              <a:t>cena</a:t>
            </a:r>
            <a:endParaRPr lang="en-US" dirty="0" err="1"/>
          </a:p>
        </p:txBody>
      </p:sp>
      <p:pic>
        <p:nvPicPr>
          <p:cNvPr id="4" name="Content Placeholder 3" descr="A graph with a red line and a line&#10;&#10;Description automatically generated">
            <a:extLst>
              <a:ext uri="{FF2B5EF4-FFF2-40B4-BE49-F238E27FC236}">
                <a16:creationId xmlns:a16="http://schemas.microsoft.com/office/drawing/2014/main" id="{4C827792-E289-625E-AFAE-4B7ED4B612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3932" y="1128825"/>
            <a:ext cx="7793553" cy="5049838"/>
          </a:xfrm>
        </p:spPr>
      </p:pic>
    </p:spTree>
    <p:extLst>
      <p:ext uri="{BB962C8B-B14F-4D97-AF65-F5344CB8AC3E}">
        <p14:creationId xmlns:p14="http://schemas.microsoft.com/office/powerpoint/2010/main" val="1412898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C0F27-181F-4CA4-3E67-48E580C01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375"/>
            <a:ext cx="10515600" cy="838730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/>
              <a:t>Kombinovani</a:t>
            </a:r>
            <a:r>
              <a:rPr lang="en-US" b="1" dirty="0"/>
              <a:t>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68F8B-A414-D27F-6EA3-1E027DF72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3042"/>
            <a:ext cx="10515600" cy="51239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/>
              <a:t>Opis</a:t>
            </a:r>
          </a:p>
          <a:p>
            <a:r>
              <a:rPr lang="en-US" sz="2400" err="1">
                <a:ea typeface="+mn-lt"/>
                <a:cs typeface="+mn-lt"/>
              </a:rPr>
              <a:t>Kombinuje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rezultate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različitih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modela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koristeći</a:t>
            </a:r>
            <a:r>
              <a:rPr lang="en-US" sz="2400" dirty="0">
                <a:ea typeface="+mn-lt"/>
                <a:cs typeface="+mn-lt"/>
              </a:rPr>
              <a:t> Voting </a:t>
            </a:r>
            <a:r>
              <a:rPr lang="en-US" sz="2400" err="1">
                <a:ea typeface="+mn-lt"/>
                <a:cs typeface="+mn-lt"/>
              </a:rPr>
              <a:t>metodu</a:t>
            </a:r>
            <a:r>
              <a:rPr lang="en-US" sz="2400" dirty="0">
                <a:ea typeface="+mn-lt"/>
                <a:cs typeface="+mn-lt"/>
              </a:rPr>
              <a:t> za </a:t>
            </a:r>
            <a:r>
              <a:rPr lang="en-US" sz="2400" err="1">
                <a:ea typeface="+mn-lt"/>
                <a:cs typeface="+mn-lt"/>
              </a:rPr>
              <a:t>poboljšanje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tačnosti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predikcija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cena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nekretnina</a:t>
            </a:r>
            <a:r>
              <a:rPr lang="en-US" sz="2400" dirty="0">
                <a:ea typeface="+mn-lt"/>
                <a:cs typeface="+mn-lt"/>
              </a:rPr>
              <a:t>. </a:t>
            </a:r>
            <a:r>
              <a:rPr lang="en-US" sz="2400" err="1">
                <a:ea typeface="+mn-lt"/>
                <a:cs typeface="+mn-lt"/>
              </a:rPr>
              <a:t>Korišćeni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modeli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uključuju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XGBoost</a:t>
            </a:r>
            <a:r>
              <a:rPr lang="en-US" sz="2400" dirty="0">
                <a:ea typeface="+mn-lt"/>
                <a:cs typeface="+mn-lt"/>
              </a:rPr>
              <a:t>, ResNet </a:t>
            </a:r>
            <a:r>
              <a:rPr lang="en-US" sz="2400" err="1">
                <a:ea typeface="+mn-lt"/>
                <a:cs typeface="+mn-lt"/>
              </a:rPr>
              <a:t>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Linearnu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regresiju</a:t>
            </a:r>
            <a:r>
              <a:rPr lang="en-US" sz="2400" dirty="0">
                <a:ea typeface="+mn-lt"/>
                <a:cs typeface="+mn-lt"/>
              </a:rPr>
              <a:t>. </a:t>
            </a:r>
            <a:r>
              <a:rPr lang="en-US" sz="2400" err="1">
                <a:ea typeface="+mn-lt"/>
                <a:cs typeface="+mn-lt"/>
              </a:rPr>
              <a:t>Kombinovanje</a:t>
            </a:r>
            <a:r>
              <a:rPr lang="en-US" sz="2400" dirty="0">
                <a:ea typeface="+mn-lt"/>
                <a:cs typeface="+mn-lt"/>
              </a:rPr>
              <a:t> se </a:t>
            </a:r>
            <a:r>
              <a:rPr lang="en-US" sz="2400" err="1">
                <a:ea typeface="+mn-lt"/>
                <a:cs typeface="+mn-lt"/>
              </a:rPr>
              <a:t>vrši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kako</a:t>
            </a:r>
            <a:r>
              <a:rPr lang="en-US" sz="2400" dirty="0">
                <a:ea typeface="+mn-lt"/>
                <a:cs typeface="+mn-lt"/>
              </a:rPr>
              <a:t> bi se </a:t>
            </a:r>
            <a:r>
              <a:rPr lang="en-US" sz="2400" err="1">
                <a:ea typeface="+mn-lt"/>
                <a:cs typeface="+mn-lt"/>
              </a:rPr>
              <a:t>iskoristile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prednosti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svakog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modela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dobile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što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preciznije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predikcije</a:t>
            </a:r>
            <a:r>
              <a:rPr lang="en-US" sz="2400" dirty="0">
                <a:ea typeface="+mn-lt"/>
                <a:cs typeface="+mn-lt"/>
              </a:rPr>
              <a:t>.</a:t>
            </a:r>
            <a:endParaRPr lang="en-US" sz="2400" b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1" err="1">
                <a:ea typeface="+mn-lt"/>
                <a:cs typeface="+mn-lt"/>
              </a:rPr>
              <a:t>Ključne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funkcije</a:t>
            </a:r>
            <a:r>
              <a:rPr lang="en-US" b="1">
                <a:ea typeface="+mn-lt"/>
                <a:cs typeface="+mn-lt"/>
              </a:rPr>
              <a:t>:</a:t>
            </a:r>
            <a:endParaRPr lang="en-US" dirty="0"/>
          </a:p>
          <a:p>
            <a:r>
              <a:rPr lang="en-US" sz="2400" b="1" err="1">
                <a:ea typeface="+mn-lt"/>
                <a:cs typeface="+mn-lt"/>
              </a:rPr>
              <a:t>load_checkpoint</a:t>
            </a:r>
            <a:r>
              <a:rPr lang="en-US" sz="2400" b="1">
                <a:ea typeface="+mn-lt"/>
                <a:cs typeface="+mn-lt"/>
              </a:rPr>
              <a:t>(model, filename):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Učitava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stanje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modela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iz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datoteke</a:t>
            </a:r>
            <a:r>
              <a:rPr lang="en-US" sz="2400">
                <a:ea typeface="+mn-lt"/>
                <a:cs typeface="+mn-lt"/>
              </a:rPr>
              <a:t>, </a:t>
            </a:r>
            <a:r>
              <a:rPr lang="en-US" sz="2400" err="1">
                <a:ea typeface="+mn-lt"/>
                <a:cs typeface="+mn-lt"/>
              </a:rPr>
              <a:t>ako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postoji</a:t>
            </a:r>
            <a:r>
              <a:rPr lang="en-US" sz="2400">
                <a:ea typeface="+mn-lt"/>
                <a:cs typeface="+mn-lt"/>
              </a:rPr>
              <a:t>.</a:t>
            </a:r>
            <a:endParaRPr lang="en-US" sz="2400"/>
          </a:p>
          <a:p>
            <a:r>
              <a:rPr lang="en-US" sz="2400" b="1" err="1">
                <a:ea typeface="+mn-lt"/>
                <a:cs typeface="+mn-lt"/>
              </a:rPr>
              <a:t>CombinedModel</a:t>
            </a:r>
            <a:r>
              <a:rPr lang="en-US" sz="2400" b="1">
                <a:ea typeface="+mn-lt"/>
                <a:cs typeface="+mn-lt"/>
              </a:rPr>
              <a:t>: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Kombinovani</a:t>
            </a:r>
            <a:r>
              <a:rPr lang="en-US" sz="2400">
                <a:ea typeface="+mn-lt"/>
                <a:cs typeface="+mn-lt"/>
              </a:rPr>
              <a:t> model koji </a:t>
            </a:r>
            <a:r>
              <a:rPr lang="en-US" sz="2400" err="1">
                <a:ea typeface="+mn-lt"/>
                <a:cs typeface="+mn-lt"/>
              </a:rPr>
              <a:t>integriše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XGBoost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i</a:t>
            </a:r>
            <a:r>
              <a:rPr lang="en-US" sz="2400">
                <a:ea typeface="+mn-lt"/>
                <a:cs typeface="+mn-lt"/>
              </a:rPr>
              <a:t> ResNet </a:t>
            </a:r>
            <a:r>
              <a:rPr lang="en-US" sz="2400" err="1">
                <a:ea typeface="+mn-lt"/>
                <a:cs typeface="+mn-lt"/>
              </a:rPr>
              <a:t>modele</a:t>
            </a:r>
            <a:r>
              <a:rPr lang="en-US" sz="2400">
                <a:ea typeface="+mn-lt"/>
                <a:cs typeface="+mn-lt"/>
              </a:rPr>
              <a:t>.</a:t>
            </a:r>
            <a:endParaRPr lang="en-US" sz="2400"/>
          </a:p>
          <a:p>
            <a:r>
              <a:rPr lang="en-US" sz="2400" b="1" err="1">
                <a:ea typeface="+mn-lt"/>
                <a:cs typeface="+mn-lt"/>
              </a:rPr>
              <a:t>VotingRegressor</a:t>
            </a:r>
            <a:r>
              <a:rPr lang="en-US" sz="2400" b="1">
                <a:ea typeface="+mn-lt"/>
                <a:cs typeface="+mn-lt"/>
              </a:rPr>
              <a:t>: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Sklearn-ov</a:t>
            </a:r>
            <a:r>
              <a:rPr lang="en-US" sz="2400">
                <a:ea typeface="+mn-lt"/>
                <a:cs typeface="+mn-lt"/>
              </a:rPr>
              <a:t> regressor koji </a:t>
            </a:r>
            <a:r>
              <a:rPr lang="en-US" sz="2400" err="1">
                <a:ea typeface="+mn-lt"/>
                <a:cs typeface="+mn-lt"/>
              </a:rPr>
              <a:t>kombinuje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rezultate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više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modela</a:t>
            </a:r>
            <a:r>
              <a:rPr lang="en-US" sz="2400">
                <a:ea typeface="+mn-lt"/>
                <a:cs typeface="+mn-lt"/>
              </a:rPr>
              <a:t>.</a:t>
            </a:r>
            <a:endParaRPr lang="en-US" sz="240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6888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0506B-C772-8DC6-329E-A2A9FAB8C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8710"/>
          </a:xfrm>
        </p:spPr>
        <p:txBody>
          <a:bodyPr/>
          <a:lstStyle/>
          <a:p>
            <a:pPr algn="ctr"/>
            <a:r>
              <a:rPr lang="en-US" b="1" dirty="0" err="1"/>
              <a:t>Ostvarene</a:t>
            </a:r>
            <a:r>
              <a:rPr lang="en-US" b="1" dirty="0"/>
              <a:t> </a:t>
            </a:r>
            <a:r>
              <a:rPr lang="en-US" b="1" dirty="0" err="1"/>
              <a:t>greške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667B7-CDAD-744C-1CFA-EC090702B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8674"/>
            <a:ext cx="10515600" cy="50482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US" b="1" dirty="0"/>
              <a:t>MAE </a:t>
            </a:r>
            <a:r>
              <a:rPr lang="en-US" dirty="0"/>
              <a:t>with Voting Regressor: 118931632.61487357</a:t>
            </a:r>
            <a:endParaRPr lang="en-US" sz="1100">
              <a:solidFill>
                <a:srgbClr val="6A9955"/>
              </a:solidFill>
              <a:latin typeface="Consolas"/>
            </a:endParaRPr>
          </a:p>
          <a:p>
            <a:pPr marL="457200" indent="-457200"/>
            <a:r>
              <a:rPr lang="en-US" b="1" dirty="0">
                <a:solidFill>
                  <a:srgbClr val="000000"/>
                </a:solidFill>
                <a:latin typeface="Aptos"/>
              </a:rPr>
              <a:t>MSE </a:t>
            </a:r>
            <a:r>
              <a:rPr lang="en-US" dirty="0">
                <a:solidFill>
                  <a:srgbClr val="000000"/>
                </a:solidFill>
                <a:latin typeface="Aptos"/>
              </a:rPr>
              <a:t>with Voting Regressor: 1.4218508053738746e+16</a:t>
            </a:r>
          </a:p>
        </p:txBody>
      </p:sp>
      <p:pic>
        <p:nvPicPr>
          <p:cNvPr id="4" name="Picture 3" descr="A screen shot of a graph&#10;&#10;Description automatically generated">
            <a:extLst>
              <a:ext uri="{FF2B5EF4-FFF2-40B4-BE49-F238E27FC236}">
                <a16:creationId xmlns:a16="http://schemas.microsoft.com/office/drawing/2014/main" id="{A9D24097-5927-B431-C6D5-23D3C76E8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556" y="2123029"/>
            <a:ext cx="7210890" cy="442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005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BDF3D-4928-31C0-D305-A818B17B8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813"/>
          </a:xfrm>
        </p:spPr>
        <p:txBody>
          <a:bodyPr/>
          <a:lstStyle/>
          <a:p>
            <a:pPr algn="ctr"/>
            <a:r>
              <a:rPr lang="en-US" b="1" dirty="0" err="1"/>
              <a:t>Zaključak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0926E-52BF-757E-0C5A-F7A697564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8292"/>
            <a:ext cx="10515600" cy="502867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b="1" err="1">
                <a:ea typeface="+mn-lt"/>
                <a:cs typeface="+mn-lt"/>
              </a:rPr>
              <a:t>XGBoost</a:t>
            </a:r>
            <a:r>
              <a:rPr lang="en-US" b="1" dirty="0">
                <a:ea typeface="+mn-lt"/>
                <a:cs typeface="+mn-lt"/>
              </a:rPr>
              <a:t> Model:</a:t>
            </a:r>
          </a:p>
          <a:p>
            <a:pPr marL="0" indent="0">
              <a:buNone/>
            </a:pPr>
            <a:r>
              <a:rPr lang="en-US" b="1" dirty="0" err="1">
                <a:ea typeface="+mn-lt"/>
                <a:cs typeface="+mn-lt"/>
              </a:rPr>
              <a:t>Prednosti</a:t>
            </a:r>
            <a:r>
              <a:rPr lang="en-US" b="1" dirty="0">
                <a:ea typeface="+mn-lt"/>
                <a:cs typeface="+mn-lt"/>
              </a:rPr>
              <a:t>: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sz="2600" dirty="0">
                <a:ea typeface="+mn-lt"/>
                <a:cs typeface="+mn-lt"/>
              </a:rPr>
              <a:t>Dobro se </a:t>
            </a:r>
            <a:r>
              <a:rPr lang="en-US" sz="2600" dirty="0" err="1">
                <a:ea typeface="+mn-lt"/>
                <a:cs typeface="+mn-lt"/>
              </a:rPr>
              <a:t>nosi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sa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kompleksnim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nelinearnim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relacijama</a:t>
            </a:r>
            <a:r>
              <a:rPr lang="en-US" sz="2600" dirty="0">
                <a:ea typeface="+mn-lt"/>
                <a:cs typeface="+mn-lt"/>
              </a:rPr>
              <a:t> u </a:t>
            </a:r>
            <a:r>
              <a:rPr lang="en-US" sz="2600" dirty="0" err="1">
                <a:ea typeface="+mn-lt"/>
                <a:cs typeface="+mn-lt"/>
              </a:rPr>
              <a:t>podacima</a:t>
            </a:r>
            <a:r>
              <a:rPr lang="en-US" sz="2600" dirty="0">
                <a:ea typeface="+mn-lt"/>
                <a:cs typeface="+mn-lt"/>
              </a:rPr>
              <a:t>.</a:t>
            </a:r>
            <a:endParaRPr lang="en-US" sz="2600" dirty="0"/>
          </a:p>
          <a:p>
            <a:pPr>
              <a:buFont typeface="Arial"/>
              <a:buChar char="•"/>
            </a:pPr>
            <a:r>
              <a:rPr lang="en-US" sz="2600" dirty="0" err="1">
                <a:ea typeface="+mn-lt"/>
                <a:cs typeface="+mn-lt"/>
              </a:rPr>
              <a:t>Optimizovani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XGBoost</a:t>
            </a:r>
            <a:r>
              <a:rPr lang="en-US" sz="2600" dirty="0">
                <a:ea typeface="+mn-lt"/>
                <a:cs typeface="+mn-lt"/>
              </a:rPr>
              <a:t> model </a:t>
            </a:r>
            <a:r>
              <a:rPr lang="en-US" sz="2600" dirty="0" err="1">
                <a:ea typeface="+mn-lt"/>
                <a:cs typeface="+mn-lt"/>
              </a:rPr>
              <a:t>pokazuje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relativno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nisku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srednju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apsolutnu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grešku</a:t>
            </a:r>
            <a:r>
              <a:rPr lang="en-US" sz="2600" dirty="0">
                <a:ea typeface="+mn-lt"/>
                <a:cs typeface="+mn-lt"/>
              </a:rPr>
              <a:t> (MAE) od 25392.34 EUR.</a:t>
            </a:r>
            <a:endParaRPr lang="en-US" sz="2600" dirty="0"/>
          </a:p>
          <a:p>
            <a:pPr>
              <a:buFont typeface="Arial"/>
              <a:buChar char="•"/>
            </a:pPr>
            <a:r>
              <a:rPr lang="en-US" sz="2600" dirty="0">
                <a:ea typeface="+mn-lt"/>
                <a:cs typeface="+mn-lt"/>
              </a:rPr>
              <a:t>MAE </a:t>
            </a:r>
            <a:r>
              <a:rPr lang="en-US" sz="2600" dirty="0" err="1">
                <a:ea typeface="+mn-lt"/>
                <a:cs typeface="+mn-lt"/>
              </a:rPr>
              <a:t>kao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procenat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prosečne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stvarne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cene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iznosi</a:t>
            </a:r>
            <a:r>
              <a:rPr lang="en-US" sz="2600" dirty="0">
                <a:ea typeface="+mn-lt"/>
                <a:cs typeface="+mn-lt"/>
              </a:rPr>
              <a:t> 16.29%, </a:t>
            </a:r>
            <a:r>
              <a:rPr lang="en-US" sz="2600" dirty="0" err="1">
                <a:ea typeface="+mn-lt"/>
                <a:cs typeface="+mn-lt"/>
              </a:rPr>
              <a:t>što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ukazuje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na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relativno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precizne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predikcije</a:t>
            </a:r>
            <a:r>
              <a:rPr lang="en-US" sz="2600" dirty="0">
                <a:ea typeface="+mn-lt"/>
                <a:cs typeface="+mn-lt"/>
              </a:rPr>
              <a:t>.</a:t>
            </a:r>
            <a:endParaRPr lang="en-US" sz="2600" dirty="0"/>
          </a:p>
          <a:p>
            <a:pPr marL="0" indent="0">
              <a:buNone/>
            </a:pPr>
            <a:r>
              <a:rPr lang="en-US" b="1" dirty="0" err="1">
                <a:ea typeface="+mn-lt"/>
                <a:cs typeface="+mn-lt"/>
              </a:rPr>
              <a:t>Ograničenja</a:t>
            </a:r>
            <a:r>
              <a:rPr lang="en-US" b="1" dirty="0">
                <a:ea typeface="+mn-lt"/>
                <a:cs typeface="+mn-lt"/>
              </a:rPr>
              <a:t>: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sz="2600" err="1">
                <a:ea typeface="+mn-lt"/>
                <a:cs typeface="+mn-lt"/>
              </a:rPr>
              <a:t>Iako</a:t>
            </a:r>
            <a:r>
              <a:rPr lang="en-US" sz="2600" dirty="0">
                <a:ea typeface="+mn-lt"/>
                <a:cs typeface="+mn-lt"/>
              </a:rPr>
              <a:t> je </a:t>
            </a:r>
            <a:r>
              <a:rPr lang="en-US" sz="2600" err="1">
                <a:ea typeface="+mn-lt"/>
                <a:cs typeface="+mn-lt"/>
              </a:rPr>
              <a:t>XGBoost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err="1">
                <a:ea typeface="+mn-lt"/>
                <a:cs typeface="+mn-lt"/>
              </a:rPr>
              <a:t>moćan</a:t>
            </a:r>
            <a:r>
              <a:rPr lang="en-US" sz="2600" dirty="0">
                <a:ea typeface="+mn-lt"/>
                <a:cs typeface="+mn-lt"/>
              </a:rPr>
              <a:t>, </a:t>
            </a:r>
            <a:r>
              <a:rPr lang="en-US" sz="2600" err="1">
                <a:ea typeface="+mn-lt"/>
                <a:cs typeface="+mn-lt"/>
              </a:rPr>
              <a:t>može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err="1">
                <a:ea typeface="+mn-lt"/>
                <a:cs typeface="+mn-lt"/>
              </a:rPr>
              <a:t>biti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err="1">
                <a:ea typeface="+mn-lt"/>
                <a:cs typeface="+mn-lt"/>
              </a:rPr>
              <a:t>sklon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err="1">
                <a:ea typeface="+mn-lt"/>
                <a:cs typeface="+mn-lt"/>
              </a:rPr>
              <a:t>prekomernom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err="1">
                <a:ea typeface="+mn-lt"/>
                <a:cs typeface="+mn-lt"/>
              </a:rPr>
              <a:t>prilagođavanju</a:t>
            </a:r>
            <a:r>
              <a:rPr lang="en-US" sz="2600" dirty="0">
                <a:ea typeface="+mn-lt"/>
                <a:cs typeface="+mn-lt"/>
              </a:rPr>
              <a:t> (overfitting) </a:t>
            </a:r>
            <a:r>
              <a:rPr lang="en-US" sz="2600" err="1">
                <a:ea typeface="+mn-lt"/>
                <a:cs typeface="+mn-lt"/>
              </a:rPr>
              <a:t>na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err="1">
                <a:ea typeface="+mn-lt"/>
                <a:cs typeface="+mn-lt"/>
              </a:rPr>
              <a:t>trening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err="1">
                <a:ea typeface="+mn-lt"/>
                <a:cs typeface="+mn-lt"/>
              </a:rPr>
              <a:t>setu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err="1">
                <a:ea typeface="+mn-lt"/>
                <a:cs typeface="+mn-lt"/>
              </a:rPr>
              <a:t>ako</a:t>
            </a:r>
            <a:r>
              <a:rPr lang="en-US" sz="2600" dirty="0">
                <a:ea typeface="+mn-lt"/>
                <a:cs typeface="+mn-lt"/>
              </a:rPr>
              <a:t> se ne </a:t>
            </a:r>
            <a:r>
              <a:rPr lang="en-US" sz="2600" err="1">
                <a:ea typeface="+mn-lt"/>
                <a:cs typeface="+mn-lt"/>
              </a:rPr>
              <a:t>koriste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err="1">
                <a:ea typeface="+mn-lt"/>
                <a:cs typeface="+mn-lt"/>
              </a:rPr>
              <a:t>adekvatni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err="1">
                <a:ea typeface="+mn-lt"/>
                <a:cs typeface="+mn-lt"/>
              </a:rPr>
              <a:t>regularizacijski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err="1">
                <a:ea typeface="+mn-lt"/>
                <a:cs typeface="+mn-lt"/>
              </a:rPr>
              <a:t>parametri</a:t>
            </a:r>
            <a:r>
              <a:rPr lang="en-US" sz="2600" dirty="0">
                <a:ea typeface="+mn-lt"/>
                <a:cs typeface="+mn-lt"/>
              </a:rPr>
              <a:t>.</a:t>
            </a:r>
            <a:endParaRPr lang="en-US" sz="2600"/>
          </a:p>
          <a:p>
            <a:pPr>
              <a:buFont typeface="Arial"/>
              <a:buChar char="•"/>
            </a:pPr>
            <a:r>
              <a:rPr lang="en-US" sz="2600" dirty="0">
                <a:ea typeface="+mn-lt"/>
                <a:cs typeface="+mn-lt"/>
              </a:rPr>
              <a:t>Model </a:t>
            </a:r>
            <a:r>
              <a:rPr lang="en-US" sz="2600" err="1">
                <a:ea typeface="+mn-lt"/>
                <a:cs typeface="+mn-lt"/>
              </a:rPr>
              <a:t>može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err="1">
                <a:ea typeface="+mn-lt"/>
                <a:cs typeface="+mn-lt"/>
              </a:rPr>
              <a:t>zahtevati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err="1">
                <a:ea typeface="+mn-lt"/>
                <a:cs typeface="+mn-lt"/>
              </a:rPr>
              <a:t>dosta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err="1">
                <a:ea typeface="+mn-lt"/>
                <a:cs typeface="+mn-lt"/>
              </a:rPr>
              <a:t>vremena</a:t>
            </a:r>
            <a:r>
              <a:rPr lang="en-US" sz="2600" dirty="0">
                <a:ea typeface="+mn-lt"/>
                <a:cs typeface="+mn-lt"/>
              </a:rPr>
              <a:t> za </a:t>
            </a:r>
            <a:r>
              <a:rPr lang="en-US" sz="2600" err="1">
                <a:ea typeface="+mn-lt"/>
                <a:cs typeface="+mn-lt"/>
              </a:rPr>
              <a:t>treniranje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err="1">
                <a:ea typeface="+mn-lt"/>
                <a:cs typeface="+mn-lt"/>
              </a:rPr>
              <a:t>zbog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err="1">
                <a:ea typeface="+mn-lt"/>
                <a:cs typeface="+mn-lt"/>
              </a:rPr>
              <a:t>velikog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err="1">
                <a:ea typeface="+mn-lt"/>
                <a:cs typeface="+mn-lt"/>
              </a:rPr>
              <a:t>broja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err="1">
                <a:ea typeface="+mn-lt"/>
                <a:cs typeface="+mn-lt"/>
              </a:rPr>
              <a:t>hiperparametara</a:t>
            </a:r>
            <a:r>
              <a:rPr lang="en-US" sz="2600" dirty="0">
                <a:ea typeface="+mn-lt"/>
                <a:cs typeface="+mn-lt"/>
              </a:rPr>
              <a:t> koji se </a:t>
            </a:r>
            <a:r>
              <a:rPr lang="en-US" sz="2600" err="1">
                <a:ea typeface="+mn-lt"/>
                <a:cs typeface="+mn-lt"/>
              </a:rPr>
              <a:t>moraju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err="1">
                <a:ea typeface="+mn-lt"/>
                <a:cs typeface="+mn-lt"/>
              </a:rPr>
              <a:t>optimizovati</a:t>
            </a:r>
            <a:r>
              <a:rPr lang="en-US" sz="2600" dirty="0">
                <a:ea typeface="+mn-lt"/>
                <a:cs typeface="+mn-lt"/>
              </a:rPr>
              <a:t>.</a:t>
            </a:r>
            <a:endParaRPr lang="en-US" sz="2600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70716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2E7DC-1BC8-7E24-0EAD-919B92BEA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376"/>
            <a:ext cx="10515600" cy="634100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ResNet Model:</a:t>
            </a:r>
            <a:endParaRPr lang="en-US" dirty="0"/>
          </a:p>
          <a:p>
            <a:pPr marL="0" indent="0">
              <a:buNone/>
            </a:pPr>
            <a:r>
              <a:rPr lang="en-US" b="1" dirty="0" err="1">
                <a:ea typeface="+mn-lt"/>
                <a:cs typeface="+mn-lt"/>
              </a:rPr>
              <a:t>Prednosti</a:t>
            </a:r>
            <a:r>
              <a:rPr lang="en-US" b="1" dirty="0">
                <a:ea typeface="+mn-lt"/>
                <a:cs typeface="+mn-lt"/>
              </a:rPr>
              <a:t>:</a:t>
            </a:r>
            <a:endParaRPr lang="en-US" dirty="0">
              <a:ea typeface="+mn-lt"/>
              <a:cs typeface="+mn-lt"/>
            </a:endParaRPr>
          </a:p>
          <a:p>
            <a:pPr marL="457200" indent="-457200"/>
            <a:r>
              <a:rPr lang="en-US" sz="2600" err="1">
                <a:ea typeface="+mn-lt"/>
                <a:cs typeface="+mn-lt"/>
              </a:rPr>
              <a:t>Koristi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err="1">
                <a:ea typeface="+mn-lt"/>
                <a:cs typeface="+mn-lt"/>
              </a:rPr>
              <a:t>duboke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err="1">
                <a:ea typeface="+mn-lt"/>
                <a:cs typeface="+mn-lt"/>
              </a:rPr>
              <a:t>neuronske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err="1">
                <a:ea typeface="+mn-lt"/>
                <a:cs typeface="+mn-lt"/>
              </a:rPr>
              <a:t>mreže</a:t>
            </a:r>
            <a:r>
              <a:rPr lang="en-US" sz="2600" dirty="0">
                <a:ea typeface="+mn-lt"/>
                <a:cs typeface="+mn-lt"/>
              </a:rPr>
              <a:t> za </a:t>
            </a:r>
            <a:r>
              <a:rPr lang="en-US" sz="2600" err="1">
                <a:ea typeface="+mn-lt"/>
                <a:cs typeface="+mn-lt"/>
              </a:rPr>
              <a:t>ekstrakciju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err="1">
                <a:ea typeface="+mn-lt"/>
                <a:cs typeface="+mn-lt"/>
              </a:rPr>
              <a:t>karakteristika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err="1">
                <a:ea typeface="+mn-lt"/>
                <a:cs typeface="+mn-lt"/>
              </a:rPr>
              <a:t>iz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err="1">
                <a:ea typeface="+mn-lt"/>
                <a:cs typeface="+mn-lt"/>
              </a:rPr>
              <a:t>slika</a:t>
            </a:r>
            <a:r>
              <a:rPr lang="en-US" sz="2600" dirty="0">
                <a:ea typeface="+mn-lt"/>
                <a:cs typeface="+mn-lt"/>
              </a:rPr>
              <a:t>, </a:t>
            </a:r>
            <a:r>
              <a:rPr lang="en-US" sz="2600" err="1">
                <a:ea typeface="+mn-lt"/>
                <a:cs typeface="+mn-lt"/>
              </a:rPr>
              <a:t>što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err="1">
                <a:ea typeface="+mn-lt"/>
                <a:cs typeface="+mn-lt"/>
              </a:rPr>
              <a:t>omogućava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err="1">
                <a:ea typeface="+mn-lt"/>
                <a:cs typeface="+mn-lt"/>
              </a:rPr>
              <a:t>detaljnu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err="1">
                <a:ea typeface="+mn-lt"/>
                <a:cs typeface="+mn-lt"/>
              </a:rPr>
              <a:t>analizu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err="1">
                <a:ea typeface="+mn-lt"/>
                <a:cs typeface="+mn-lt"/>
              </a:rPr>
              <a:t>vizuelnih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err="1">
                <a:ea typeface="+mn-lt"/>
                <a:cs typeface="+mn-lt"/>
              </a:rPr>
              <a:t>podataka</a:t>
            </a:r>
            <a:r>
              <a:rPr lang="en-US" sz="2600" dirty="0">
                <a:ea typeface="+mn-lt"/>
                <a:cs typeface="+mn-lt"/>
              </a:rPr>
              <a:t>.</a:t>
            </a:r>
          </a:p>
          <a:p>
            <a:pPr marL="457200" indent="-457200"/>
            <a:r>
              <a:rPr lang="en-US" sz="2600" err="1">
                <a:ea typeface="+mn-lt"/>
                <a:cs typeface="+mn-lt"/>
              </a:rPr>
              <a:t>Dobar</a:t>
            </a:r>
            <a:r>
              <a:rPr lang="en-US" sz="2600" dirty="0">
                <a:ea typeface="+mn-lt"/>
                <a:cs typeface="+mn-lt"/>
              </a:rPr>
              <a:t> za </a:t>
            </a:r>
            <a:r>
              <a:rPr lang="en-US" sz="2600" err="1">
                <a:ea typeface="+mn-lt"/>
                <a:cs typeface="+mn-lt"/>
              </a:rPr>
              <a:t>prepoznavanje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err="1">
                <a:ea typeface="+mn-lt"/>
                <a:cs typeface="+mn-lt"/>
              </a:rPr>
              <a:t>složenih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err="1">
                <a:ea typeface="+mn-lt"/>
                <a:cs typeface="+mn-lt"/>
              </a:rPr>
              <a:t>obrazaca</a:t>
            </a:r>
            <a:r>
              <a:rPr lang="en-US" sz="2600" dirty="0">
                <a:ea typeface="+mn-lt"/>
                <a:cs typeface="+mn-lt"/>
              </a:rPr>
              <a:t> u </a:t>
            </a:r>
            <a:r>
              <a:rPr lang="en-US" sz="2600" err="1">
                <a:ea typeface="+mn-lt"/>
                <a:cs typeface="+mn-lt"/>
              </a:rPr>
              <a:t>slikama</a:t>
            </a:r>
            <a:r>
              <a:rPr lang="en-US" sz="2600" dirty="0">
                <a:ea typeface="+mn-lt"/>
                <a:cs typeface="+mn-lt"/>
              </a:rPr>
              <a:t>, </a:t>
            </a:r>
            <a:r>
              <a:rPr lang="en-US" sz="2600" err="1">
                <a:ea typeface="+mn-lt"/>
                <a:cs typeface="+mn-lt"/>
              </a:rPr>
              <a:t>što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err="1">
                <a:ea typeface="+mn-lt"/>
                <a:cs typeface="+mn-lt"/>
              </a:rPr>
              <a:t>može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err="1">
                <a:ea typeface="+mn-lt"/>
                <a:cs typeface="+mn-lt"/>
              </a:rPr>
              <a:t>biti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err="1">
                <a:ea typeface="+mn-lt"/>
                <a:cs typeface="+mn-lt"/>
              </a:rPr>
              <a:t>korisno</a:t>
            </a:r>
            <a:r>
              <a:rPr lang="en-US" sz="2600" dirty="0">
                <a:ea typeface="+mn-lt"/>
                <a:cs typeface="+mn-lt"/>
              </a:rPr>
              <a:t> za </a:t>
            </a:r>
            <a:r>
              <a:rPr lang="en-US" sz="2600" err="1">
                <a:ea typeface="+mn-lt"/>
                <a:cs typeface="+mn-lt"/>
              </a:rPr>
              <a:t>procenu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err="1">
                <a:ea typeface="+mn-lt"/>
                <a:cs typeface="+mn-lt"/>
              </a:rPr>
              <a:t>cena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err="1">
                <a:ea typeface="+mn-lt"/>
                <a:cs typeface="+mn-lt"/>
              </a:rPr>
              <a:t>nekretnina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err="1">
                <a:ea typeface="+mn-lt"/>
                <a:cs typeface="+mn-lt"/>
              </a:rPr>
              <a:t>na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err="1">
                <a:ea typeface="+mn-lt"/>
                <a:cs typeface="+mn-lt"/>
              </a:rPr>
              <a:t>osnovu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err="1">
                <a:ea typeface="+mn-lt"/>
                <a:cs typeface="+mn-lt"/>
              </a:rPr>
              <a:t>njihovih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err="1">
                <a:ea typeface="+mn-lt"/>
                <a:cs typeface="+mn-lt"/>
              </a:rPr>
              <a:t>vizuelnih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err="1">
                <a:ea typeface="+mn-lt"/>
                <a:cs typeface="+mn-lt"/>
              </a:rPr>
              <a:t>karakteristika</a:t>
            </a:r>
            <a:r>
              <a:rPr lang="en-US" sz="2600" dirty="0">
                <a:ea typeface="+mn-lt"/>
                <a:cs typeface="+mn-lt"/>
              </a:rPr>
              <a:t>.</a:t>
            </a:r>
            <a:endParaRPr lang="en-US" sz="2600"/>
          </a:p>
          <a:p>
            <a:pPr marL="0" indent="0">
              <a:buNone/>
            </a:pPr>
            <a:r>
              <a:rPr lang="en-US" b="1" dirty="0" err="1">
                <a:ea typeface="+mn-lt"/>
                <a:cs typeface="+mn-lt"/>
              </a:rPr>
              <a:t>Ograničenja</a:t>
            </a:r>
            <a:r>
              <a:rPr lang="en-US" b="1" dirty="0">
                <a:ea typeface="+mn-lt"/>
                <a:cs typeface="+mn-lt"/>
              </a:rPr>
              <a:t>:</a:t>
            </a:r>
            <a:endParaRPr lang="en-US" dirty="0"/>
          </a:p>
          <a:p>
            <a:r>
              <a:rPr lang="en-US" sz="2600" b="1" dirty="0" err="1">
                <a:ea typeface="+mn-lt"/>
                <a:cs typeface="+mn-lt"/>
              </a:rPr>
              <a:t>Loša</a:t>
            </a:r>
            <a:r>
              <a:rPr lang="en-US" sz="2600" b="1" dirty="0">
                <a:ea typeface="+mn-lt"/>
                <a:cs typeface="+mn-lt"/>
              </a:rPr>
              <a:t> </a:t>
            </a:r>
            <a:r>
              <a:rPr lang="en-US" sz="2600" b="1" dirty="0" err="1">
                <a:ea typeface="+mn-lt"/>
                <a:cs typeface="+mn-lt"/>
              </a:rPr>
              <a:t>preciznost</a:t>
            </a:r>
            <a:r>
              <a:rPr lang="en-US" sz="2600" b="1" dirty="0">
                <a:ea typeface="+mn-lt"/>
                <a:cs typeface="+mn-lt"/>
              </a:rPr>
              <a:t>:</a:t>
            </a:r>
            <a:r>
              <a:rPr lang="en-US" sz="2600" dirty="0">
                <a:ea typeface="+mn-lt"/>
                <a:cs typeface="+mn-lt"/>
              </a:rPr>
              <a:t> Kao </a:t>
            </a:r>
            <a:r>
              <a:rPr lang="en-US" sz="2600" dirty="0" err="1">
                <a:ea typeface="+mn-lt"/>
                <a:cs typeface="+mn-lt"/>
              </a:rPr>
              <a:t>što</a:t>
            </a:r>
            <a:r>
              <a:rPr lang="en-US" sz="2600" dirty="0">
                <a:ea typeface="+mn-lt"/>
                <a:cs typeface="+mn-lt"/>
              </a:rPr>
              <a:t> je </a:t>
            </a:r>
            <a:r>
              <a:rPr lang="en-US" sz="2600" dirty="0" err="1">
                <a:ea typeface="+mn-lt"/>
                <a:cs typeface="+mn-lt"/>
              </a:rPr>
              <a:t>prikazano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na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grafiku</a:t>
            </a:r>
            <a:r>
              <a:rPr lang="en-US" sz="2600" dirty="0">
                <a:ea typeface="+mn-lt"/>
                <a:cs typeface="+mn-lt"/>
              </a:rPr>
              <a:t>, model </a:t>
            </a:r>
            <a:r>
              <a:rPr lang="en-US" sz="2600" dirty="0" err="1">
                <a:ea typeface="+mn-lt"/>
                <a:cs typeface="+mn-lt"/>
              </a:rPr>
              <a:t>ima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problema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sa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preciznim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predikcijama</a:t>
            </a:r>
            <a:r>
              <a:rPr lang="en-US" sz="2600" dirty="0">
                <a:ea typeface="+mn-lt"/>
                <a:cs typeface="+mn-lt"/>
              </a:rPr>
              <a:t>, </a:t>
            </a:r>
            <a:r>
              <a:rPr lang="en-US" sz="2600" dirty="0" err="1">
                <a:ea typeface="+mn-lt"/>
                <a:cs typeface="+mn-lt"/>
              </a:rPr>
              <a:t>sa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predikovanim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cenama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koje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su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značajno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ispod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stvarnih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vrednosti</a:t>
            </a:r>
            <a:r>
              <a:rPr lang="en-US" sz="2600" dirty="0">
                <a:ea typeface="+mn-lt"/>
                <a:cs typeface="+mn-lt"/>
              </a:rPr>
              <a:t>. Ovo </a:t>
            </a:r>
            <a:r>
              <a:rPr lang="en-US" sz="2600" dirty="0" err="1">
                <a:ea typeface="+mn-lt"/>
                <a:cs typeface="+mn-lt"/>
              </a:rPr>
              <a:t>može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biti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uzrokovano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nedovoljnom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količinom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podataka</a:t>
            </a:r>
            <a:r>
              <a:rPr lang="en-US" sz="2600" dirty="0">
                <a:ea typeface="+mn-lt"/>
                <a:cs typeface="+mn-lt"/>
              </a:rPr>
              <a:t> za </a:t>
            </a:r>
            <a:r>
              <a:rPr lang="en-US" sz="2600" dirty="0" err="1">
                <a:ea typeface="+mn-lt"/>
                <a:cs typeface="+mn-lt"/>
              </a:rPr>
              <a:t>treniranje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ili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neadekvatnom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arhitekturom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modela</a:t>
            </a:r>
            <a:r>
              <a:rPr lang="en-US" sz="2600" dirty="0">
                <a:ea typeface="+mn-lt"/>
                <a:cs typeface="+mn-lt"/>
              </a:rPr>
              <a:t> za </a:t>
            </a:r>
            <a:r>
              <a:rPr lang="en-US" sz="2600" dirty="0" err="1">
                <a:ea typeface="+mn-lt"/>
                <a:cs typeface="+mn-lt"/>
              </a:rPr>
              <a:t>ovaj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konkretan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zadatak</a:t>
            </a:r>
            <a:r>
              <a:rPr lang="en-US" sz="2600" dirty="0">
                <a:ea typeface="+mn-lt"/>
                <a:cs typeface="+mn-lt"/>
              </a:rPr>
              <a:t>.</a:t>
            </a:r>
            <a:endParaRPr lang="en-US" sz="2600" dirty="0"/>
          </a:p>
          <a:p>
            <a:r>
              <a:rPr lang="en-US" sz="2600" b="1" dirty="0" err="1">
                <a:ea typeface="+mn-lt"/>
                <a:cs typeface="+mn-lt"/>
              </a:rPr>
              <a:t>Velike</a:t>
            </a:r>
            <a:r>
              <a:rPr lang="en-US" sz="2600" b="1" dirty="0">
                <a:ea typeface="+mn-lt"/>
                <a:cs typeface="+mn-lt"/>
              </a:rPr>
              <a:t> </a:t>
            </a:r>
            <a:r>
              <a:rPr lang="en-US" sz="2600" b="1" dirty="0" err="1">
                <a:ea typeface="+mn-lt"/>
                <a:cs typeface="+mn-lt"/>
              </a:rPr>
              <a:t>greške</a:t>
            </a:r>
            <a:r>
              <a:rPr lang="en-US" sz="2600" b="1" dirty="0">
                <a:ea typeface="+mn-lt"/>
                <a:cs typeface="+mn-lt"/>
              </a:rPr>
              <a:t>: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Postoje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značajne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greške</a:t>
            </a:r>
            <a:r>
              <a:rPr lang="en-US" sz="2600" dirty="0">
                <a:ea typeface="+mn-lt"/>
                <a:cs typeface="+mn-lt"/>
              </a:rPr>
              <a:t> u </a:t>
            </a:r>
            <a:r>
              <a:rPr lang="en-US" sz="2600" dirty="0" err="1">
                <a:ea typeface="+mn-lt"/>
                <a:cs typeface="+mn-lt"/>
              </a:rPr>
              <a:t>predikcijama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koje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ukazuju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na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potrebu</a:t>
            </a:r>
            <a:r>
              <a:rPr lang="en-US" sz="2600" dirty="0">
                <a:ea typeface="+mn-lt"/>
                <a:cs typeface="+mn-lt"/>
              </a:rPr>
              <a:t> za </a:t>
            </a:r>
            <a:r>
              <a:rPr lang="en-US" sz="2600" dirty="0" err="1">
                <a:ea typeface="+mn-lt"/>
                <a:cs typeface="+mn-lt"/>
              </a:rPr>
              <a:t>daljom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optimizacijom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modela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i</a:t>
            </a:r>
            <a:r>
              <a:rPr lang="en-US" sz="2600" dirty="0">
                <a:ea typeface="+mn-lt"/>
                <a:cs typeface="+mn-lt"/>
              </a:rPr>
              <a:t>/</a:t>
            </a:r>
            <a:r>
              <a:rPr lang="en-US" sz="2600" dirty="0" err="1">
                <a:ea typeface="+mn-lt"/>
                <a:cs typeface="+mn-lt"/>
              </a:rPr>
              <a:t>ili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pristupa</a:t>
            </a:r>
            <a:r>
              <a:rPr lang="en-US" sz="2600" dirty="0">
                <a:ea typeface="+mn-lt"/>
                <a:cs typeface="+mn-lt"/>
              </a:rPr>
              <a:t>.</a:t>
            </a:r>
            <a:endParaRPr lang="en-US" sz="2600" dirty="0"/>
          </a:p>
          <a:p>
            <a:r>
              <a:rPr lang="en-US" sz="2600" b="1" dirty="0" err="1">
                <a:ea typeface="+mn-lt"/>
                <a:cs typeface="+mn-lt"/>
              </a:rPr>
              <a:t>Sklonost</a:t>
            </a:r>
            <a:r>
              <a:rPr lang="en-US" sz="2600" b="1" dirty="0">
                <a:ea typeface="+mn-lt"/>
                <a:cs typeface="+mn-lt"/>
              </a:rPr>
              <a:t> </a:t>
            </a:r>
            <a:r>
              <a:rPr lang="en-US" sz="2600" b="1" dirty="0" err="1">
                <a:ea typeface="+mn-lt"/>
                <a:cs typeface="+mn-lt"/>
              </a:rPr>
              <a:t>prekomernom</a:t>
            </a:r>
            <a:r>
              <a:rPr lang="en-US" sz="2600" b="1" dirty="0">
                <a:ea typeface="+mn-lt"/>
                <a:cs typeface="+mn-lt"/>
              </a:rPr>
              <a:t> </a:t>
            </a:r>
            <a:r>
              <a:rPr lang="en-US" sz="2600" b="1" dirty="0" err="1">
                <a:ea typeface="+mn-lt"/>
                <a:cs typeface="+mn-lt"/>
              </a:rPr>
              <a:t>prilagođavanju</a:t>
            </a:r>
            <a:r>
              <a:rPr lang="en-US" sz="2600" b="1" dirty="0">
                <a:ea typeface="+mn-lt"/>
                <a:cs typeface="+mn-lt"/>
              </a:rPr>
              <a:t>:</a:t>
            </a:r>
            <a:r>
              <a:rPr lang="en-US" sz="2600" dirty="0">
                <a:ea typeface="+mn-lt"/>
                <a:cs typeface="+mn-lt"/>
              </a:rPr>
              <a:t> Model </a:t>
            </a:r>
            <a:r>
              <a:rPr lang="en-US" sz="2600" dirty="0" err="1">
                <a:ea typeface="+mn-lt"/>
                <a:cs typeface="+mn-lt"/>
              </a:rPr>
              <a:t>može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biti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sklon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prekomernom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prilagođavanju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na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trening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setu</a:t>
            </a:r>
            <a:r>
              <a:rPr lang="en-US" sz="2600" dirty="0">
                <a:ea typeface="+mn-lt"/>
                <a:cs typeface="+mn-lt"/>
              </a:rPr>
              <a:t>, </a:t>
            </a:r>
            <a:r>
              <a:rPr lang="en-US" sz="2600" dirty="0" err="1">
                <a:ea typeface="+mn-lt"/>
                <a:cs typeface="+mn-lt"/>
              </a:rPr>
              <a:t>što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dovodi</a:t>
            </a:r>
            <a:r>
              <a:rPr lang="en-US" sz="2600" dirty="0">
                <a:ea typeface="+mn-lt"/>
                <a:cs typeface="+mn-lt"/>
              </a:rPr>
              <a:t> do </a:t>
            </a:r>
            <a:r>
              <a:rPr lang="en-US" sz="2600" dirty="0" err="1">
                <a:ea typeface="+mn-lt"/>
                <a:cs typeface="+mn-lt"/>
              </a:rPr>
              <a:t>loših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rezultata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na</a:t>
            </a:r>
            <a:r>
              <a:rPr lang="en-US" sz="2600" dirty="0">
                <a:ea typeface="+mn-lt"/>
                <a:cs typeface="+mn-lt"/>
              </a:rPr>
              <a:t> test </a:t>
            </a:r>
            <a:r>
              <a:rPr lang="en-US" sz="2600" dirty="0" err="1">
                <a:ea typeface="+mn-lt"/>
                <a:cs typeface="+mn-lt"/>
              </a:rPr>
              <a:t>podacima</a:t>
            </a:r>
            <a:r>
              <a:rPr lang="en-US" sz="2600" dirty="0">
                <a:ea typeface="+mn-lt"/>
                <a:cs typeface="+mn-lt"/>
              </a:rPr>
              <a:t>.</a:t>
            </a:r>
            <a:endParaRPr lang="en-US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708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FF53E-2D98-C288-9726-AA571CD5F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0918"/>
            <a:ext cx="10515600" cy="62284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Voting Regressor Model:</a:t>
            </a:r>
            <a:endParaRPr lang="en-US" dirty="0"/>
          </a:p>
          <a:p>
            <a:pPr marL="0" indent="0">
              <a:buNone/>
            </a:pPr>
            <a:r>
              <a:rPr lang="en-US" b="1" err="1">
                <a:ea typeface="+mn-lt"/>
                <a:cs typeface="+mn-lt"/>
              </a:rPr>
              <a:t>Prednosti</a:t>
            </a:r>
            <a:r>
              <a:rPr lang="en-US" b="1">
                <a:ea typeface="+mn-lt"/>
                <a:cs typeface="+mn-lt"/>
              </a:rPr>
              <a:t>:</a:t>
            </a:r>
            <a:endParaRPr lang="en-US"/>
          </a:p>
          <a:p>
            <a:pPr lvl="1"/>
            <a:r>
              <a:rPr lang="en-US" dirty="0" err="1">
                <a:ea typeface="+mn-lt"/>
                <a:cs typeface="+mn-lt"/>
              </a:rPr>
              <a:t>Kombinuje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snage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više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modela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XGBoost</a:t>
            </a:r>
            <a:r>
              <a:rPr lang="en-US" dirty="0">
                <a:ea typeface="+mn-lt"/>
                <a:cs typeface="+mn-lt"/>
              </a:rPr>
              <a:t>, ResNet, </a:t>
            </a:r>
            <a:r>
              <a:rPr lang="en-US" dirty="0" err="1">
                <a:ea typeface="+mn-lt"/>
                <a:cs typeface="+mn-lt"/>
              </a:rPr>
              <a:t>Linearna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regresija</a:t>
            </a:r>
            <a:r>
              <a:rPr lang="en-US" dirty="0">
                <a:ea typeface="+mn-lt"/>
                <a:cs typeface="+mn-lt"/>
              </a:rPr>
              <a:t>) </a:t>
            </a:r>
            <a:r>
              <a:rPr lang="en-US" dirty="0" err="1">
                <a:ea typeface="+mn-lt"/>
                <a:cs typeface="+mn-lt"/>
              </a:rPr>
              <a:t>kako</a:t>
            </a:r>
            <a:r>
              <a:rPr lang="en-US" dirty="0">
                <a:ea typeface="+mn-lt"/>
                <a:cs typeface="+mn-lt"/>
              </a:rPr>
              <a:t> bi se </a:t>
            </a:r>
            <a:r>
              <a:rPr lang="en-US" dirty="0" err="1">
                <a:ea typeface="+mn-lt"/>
                <a:cs typeface="+mn-lt"/>
              </a:rPr>
              <a:t>poboljšala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tačnost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predikcija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lvl="1"/>
            <a:r>
              <a:rPr lang="en-US" dirty="0" err="1">
                <a:ea typeface="+mn-lt"/>
                <a:cs typeface="+mn-lt"/>
              </a:rPr>
              <a:t>Bolja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generalizacija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novim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podacima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zbog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različitih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pristupa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modelovanju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marL="0" indent="0">
              <a:buNone/>
            </a:pPr>
            <a:r>
              <a:rPr lang="en-US" b="1" err="1">
                <a:ea typeface="+mn-lt"/>
                <a:cs typeface="+mn-lt"/>
              </a:rPr>
              <a:t>Ograničenja</a:t>
            </a:r>
            <a:r>
              <a:rPr lang="en-US" b="1">
                <a:ea typeface="+mn-lt"/>
                <a:cs typeface="+mn-lt"/>
              </a:rPr>
              <a:t>:</a:t>
            </a:r>
            <a:endParaRPr lang="en-US"/>
          </a:p>
          <a:p>
            <a:pPr lvl="1"/>
            <a:r>
              <a:rPr lang="en-US" b="1" dirty="0" err="1">
                <a:ea typeface="+mn-lt"/>
                <a:cs typeface="+mn-lt"/>
              </a:rPr>
              <a:t>Loša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preciznost</a:t>
            </a:r>
            <a:r>
              <a:rPr lang="en-US" b="1" dirty="0">
                <a:ea typeface="+mn-lt"/>
                <a:cs typeface="+mn-lt"/>
              </a:rPr>
              <a:t>:</a:t>
            </a:r>
            <a:r>
              <a:rPr lang="en-US" dirty="0">
                <a:ea typeface="+mn-lt"/>
                <a:cs typeface="+mn-lt"/>
              </a:rPr>
              <a:t> Kao </a:t>
            </a:r>
            <a:r>
              <a:rPr lang="en-US" dirty="0" err="1">
                <a:ea typeface="+mn-lt"/>
                <a:cs typeface="+mn-lt"/>
              </a:rPr>
              <a:t>što</a:t>
            </a:r>
            <a:r>
              <a:rPr lang="en-US" dirty="0">
                <a:ea typeface="+mn-lt"/>
                <a:cs typeface="+mn-lt"/>
              </a:rPr>
              <a:t> je </a:t>
            </a:r>
            <a:r>
              <a:rPr lang="en-US" dirty="0" err="1">
                <a:ea typeface="+mn-lt"/>
                <a:cs typeface="+mn-lt"/>
              </a:rPr>
              <a:t>prikazano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grafiku</a:t>
            </a:r>
            <a:r>
              <a:rPr lang="en-US" dirty="0">
                <a:ea typeface="+mn-lt"/>
                <a:cs typeface="+mn-lt"/>
              </a:rPr>
              <a:t>, Voting Regressor </a:t>
            </a:r>
            <a:r>
              <a:rPr lang="en-US" dirty="0" err="1">
                <a:ea typeface="+mn-lt"/>
                <a:cs typeface="+mn-lt"/>
              </a:rPr>
              <a:t>ima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problema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preciznim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predikcijama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sa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predikovanim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cenama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koje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značajno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ispod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stvarnih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vrednosti</a:t>
            </a:r>
            <a:r>
              <a:rPr lang="en-US" dirty="0">
                <a:ea typeface="+mn-lt"/>
                <a:cs typeface="+mn-lt"/>
              </a:rPr>
              <a:t>. To </a:t>
            </a:r>
            <a:r>
              <a:rPr lang="en-US" dirty="0" err="1">
                <a:ea typeface="+mn-lt"/>
                <a:cs typeface="+mn-lt"/>
              </a:rPr>
              <a:t>može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ukazivati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potrebu</a:t>
            </a:r>
            <a:r>
              <a:rPr lang="en-US" dirty="0">
                <a:ea typeface="+mn-lt"/>
                <a:cs typeface="+mn-lt"/>
              </a:rPr>
              <a:t> za </a:t>
            </a:r>
            <a:r>
              <a:rPr lang="en-US" dirty="0" err="1">
                <a:ea typeface="+mn-lt"/>
                <a:cs typeface="+mn-lt"/>
              </a:rPr>
              <a:t>daljom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optimizacijom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modela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/</a:t>
            </a:r>
            <a:r>
              <a:rPr lang="en-US" dirty="0" err="1">
                <a:ea typeface="+mn-lt"/>
                <a:cs typeface="+mn-lt"/>
              </a:rPr>
              <a:t>ili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boljim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balansiranjem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težina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svakog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modela</a:t>
            </a:r>
            <a:r>
              <a:rPr lang="en-US" dirty="0">
                <a:ea typeface="+mn-lt"/>
                <a:cs typeface="+mn-lt"/>
              </a:rPr>
              <a:t> u Voting </a:t>
            </a:r>
            <a:r>
              <a:rPr lang="en-US" dirty="0" err="1">
                <a:ea typeface="+mn-lt"/>
                <a:cs typeface="+mn-lt"/>
              </a:rPr>
              <a:t>Regressoru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lvl="1"/>
            <a:r>
              <a:rPr lang="en-US" b="1" dirty="0" err="1">
                <a:ea typeface="+mn-lt"/>
                <a:cs typeface="+mn-lt"/>
              </a:rPr>
              <a:t>Velike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greške</a:t>
            </a:r>
            <a:r>
              <a:rPr lang="en-US" b="1" dirty="0">
                <a:ea typeface="+mn-lt"/>
                <a:cs typeface="+mn-lt"/>
              </a:rPr>
              <a:t>: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Postoje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značajne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greške</a:t>
            </a:r>
            <a:r>
              <a:rPr lang="en-US" dirty="0">
                <a:ea typeface="+mn-lt"/>
                <a:cs typeface="+mn-lt"/>
              </a:rPr>
              <a:t> u </a:t>
            </a:r>
            <a:r>
              <a:rPr lang="en-US" dirty="0" err="1">
                <a:ea typeface="+mn-lt"/>
                <a:cs typeface="+mn-lt"/>
              </a:rPr>
              <a:t>predikcijama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što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ukazuje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potrebu</a:t>
            </a:r>
            <a:r>
              <a:rPr lang="en-US" dirty="0">
                <a:ea typeface="+mn-lt"/>
                <a:cs typeface="+mn-lt"/>
              </a:rPr>
              <a:t> za </a:t>
            </a:r>
            <a:r>
              <a:rPr lang="en-US" dirty="0" err="1">
                <a:ea typeface="+mn-lt"/>
                <a:cs typeface="+mn-lt"/>
              </a:rPr>
              <a:t>daljim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poboljšanjem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modela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/</a:t>
            </a:r>
            <a:r>
              <a:rPr lang="en-US" dirty="0" err="1">
                <a:ea typeface="+mn-lt"/>
                <a:cs typeface="+mn-lt"/>
              </a:rPr>
              <a:t>ili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pristupa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037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31FDC-BAAB-799F-959C-450F41CFD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292"/>
            <a:ext cx="10515600" cy="828147"/>
          </a:xfrm>
        </p:spPr>
        <p:txBody>
          <a:bodyPr/>
          <a:lstStyle/>
          <a:p>
            <a:pPr algn="ctr"/>
            <a:r>
              <a:rPr lang="en-US" b="1" dirty="0" err="1"/>
              <a:t>Šta</a:t>
            </a:r>
            <a:r>
              <a:rPr lang="en-US" b="1" dirty="0"/>
              <a:t> </a:t>
            </a:r>
            <a:r>
              <a:rPr lang="en-US" b="1" dirty="0" err="1"/>
              <a:t>dalje</a:t>
            </a:r>
            <a:r>
              <a:rPr lang="en-US" b="1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45721-00F0-EA05-6B81-D4FFBF7E7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0792"/>
            <a:ext cx="10515600" cy="5811837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 b="1" err="1">
                <a:ea typeface="+mn-lt"/>
                <a:cs typeface="+mn-lt"/>
              </a:rPr>
              <a:t>Detaljnija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anotacija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slika</a:t>
            </a:r>
            <a:r>
              <a:rPr lang="en-US" b="1" dirty="0">
                <a:ea typeface="+mn-lt"/>
                <a:cs typeface="+mn-lt"/>
              </a:rPr>
              <a:t>:</a:t>
            </a:r>
            <a:endParaRPr lang="en-US" dirty="0"/>
          </a:p>
          <a:p>
            <a:r>
              <a:rPr lang="en-US" sz="2600" dirty="0" err="1">
                <a:ea typeface="+mn-lt"/>
                <a:cs typeface="+mn-lt"/>
              </a:rPr>
              <a:t>Umesto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generičnih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opisa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kao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što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su</a:t>
            </a:r>
            <a:r>
              <a:rPr lang="en-US" sz="2600" dirty="0">
                <a:ea typeface="+mn-lt"/>
                <a:cs typeface="+mn-lt"/>
              </a:rPr>
              <a:t> "soba" </a:t>
            </a:r>
            <a:r>
              <a:rPr lang="en-US" sz="2600" dirty="0" err="1">
                <a:ea typeface="+mn-lt"/>
                <a:cs typeface="+mn-lt"/>
              </a:rPr>
              <a:t>ili</a:t>
            </a:r>
            <a:r>
              <a:rPr lang="en-US" sz="2600" dirty="0">
                <a:ea typeface="+mn-lt"/>
                <a:cs typeface="+mn-lt"/>
              </a:rPr>
              <a:t> "</a:t>
            </a:r>
            <a:r>
              <a:rPr lang="en-US" sz="2600" dirty="0" err="1">
                <a:ea typeface="+mn-lt"/>
                <a:cs typeface="+mn-lt"/>
              </a:rPr>
              <a:t>kuhinja</a:t>
            </a:r>
            <a:r>
              <a:rPr lang="en-US" sz="2600" dirty="0">
                <a:ea typeface="+mn-lt"/>
                <a:cs typeface="+mn-lt"/>
              </a:rPr>
              <a:t>", </a:t>
            </a:r>
            <a:r>
              <a:rPr lang="en-US" sz="2600" dirty="0" err="1">
                <a:ea typeface="+mn-lt"/>
                <a:cs typeface="+mn-lt"/>
              </a:rPr>
              <a:t>koristite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detaljnije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opise</a:t>
            </a:r>
            <a:r>
              <a:rPr lang="en-US" sz="2600" dirty="0">
                <a:ea typeface="+mn-lt"/>
                <a:cs typeface="+mn-lt"/>
              </a:rPr>
              <a:t> koji </a:t>
            </a:r>
            <a:r>
              <a:rPr lang="en-US" sz="2600" dirty="0" err="1">
                <a:ea typeface="+mn-lt"/>
                <a:cs typeface="+mn-lt"/>
              </a:rPr>
              <a:t>ističu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specifične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karakteristike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prostora</a:t>
            </a:r>
            <a:r>
              <a:rPr lang="en-US" sz="2600" dirty="0">
                <a:ea typeface="+mn-lt"/>
                <a:cs typeface="+mn-lt"/>
              </a:rPr>
              <a:t>.</a:t>
            </a:r>
            <a:endParaRPr lang="en-US" sz="2600"/>
          </a:p>
          <a:p>
            <a:r>
              <a:rPr lang="en-US" sz="2600" dirty="0">
                <a:ea typeface="+mn-lt"/>
                <a:cs typeface="+mn-lt"/>
              </a:rPr>
              <a:t>Na primer, "</a:t>
            </a:r>
            <a:r>
              <a:rPr lang="en-US" sz="2600" dirty="0" err="1">
                <a:ea typeface="+mn-lt"/>
                <a:cs typeface="+mn-lt"/>
              </a:rPr>
              <a:t>luksuzna</a:t>
            </a:r>
            <a:r>
              <a:rPr lang="en-US" sz="2600" dirty="0">
                <a:ea typeface="+mn-lt"/>
                <a:cs typeface="+mn-lt"/>
              </a:rPr>
              <a:t> soba </a:t>
            </a:r>
            <a:r>
              <a:rPr lang="en-US" sz="2600" dirty="0" err="1">
                <a:ea typeface="+mn-lt"/>
                <a:cs typeface="+mn-lt"/>
              </a:rPr>
              <a:t>sa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francuskim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ležajem</a:t>
            </a:r>
            <a:r>
              <a:rPr lang="en-US" sz="2600" dirty="0">
                <a:ea typeface="+mn-lt"/>
                <a:cs typeface="+mn-lt"/>
              </a:rPr>
              <a:t>, </a:t>
            </a:r>
            <a:r>
              <a:rPr lang="en-US" sz="2600" dirty="0" err="1">
                <a:ea typeface="+mn-lt"/>
                <a:cs typeface="+mn-lt"/>
              </a:rPr>
              <a:t>televizorom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i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pogledom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na</a:t>
            </a:r>
            <a:r>
              <a:rPr lang="en-US" sz="2600" dirty="0">
                <a:ea typeface="+mn-lt"/>
                <a:cs typeface="+mn-lt"/>
              </a:rPr>
              <a:t> more" </a:t>
            </a:r>
            <a:r>
              <a:rPr lang="en-US" sz="2600" dirty="0" err="1">
                <a:ea typeface="+mn-lt"/>
                <a:cs typeface="+mn-lt"/>
              </a:rPr>
              <a:t>pruža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više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informacija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koje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mogu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biti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korisne</a:t>
            </a:r>
            <a:r>
              <a:rPr lang="en-US" sz="2600" dirty="0">
                <a:ea typeface="+mn-lt"/>
                <a:cs typeface="+mn-lt"/>
              </a:rPr>
              <a:t> za model.</a:t>
            </a:r>
            <a:endParaRPr lang="en-US" sz="2600" dirty="0"/>
          </a:p>
          <a:p>
            <a:pPr marL="0" indent="0">
              <a:buNone/>
            </a:pPr>
            <a:r>
              <a:rPr lang="en-US" b="1" err="1">
                <a:ea typeface="+mn-lt"/>
                <a:cs typeface="+mn-lt"/>
              </a:rPr>
              <a:t>Povećanje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količine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podataka</a:t>
            </a:r>
            <a:r>
              <a:rPr lang="en-US" b="1" dirty="0">
                <a:ea typeface="+mn-lt"/>
                <a:cs typeface="+mn-lt"/>
              </a:rPr>
              <a:t>:</a:t>
            </a:r>
            <a:endParaRPr lang="en-US" dirty="0"/>
          </a:p>
          <a:p>
            <a:r>
              <a:rPr lang="en-US" sz="2600" err="1">
                <a:ea typeface="+mn-lt"/>
                <a:cs typeface="+mn-lt"/>
              </a:rPr>
              <a:t>Prikupiti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err="1">
                <a:ea typeface="+mn-lt"/>
                <a:cs typeface="+mn-lt"/>
              </a:rPr>
              <a:t>dodatne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err="1">
                <a:ea typeface="+mn-lt"/>
                <a:cs typeface="+mn-lt"/>
              </a:rPr>
              <a:t>podatke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err="1">
                <a:ea typeface="+mn-lt"/>
                <a:cs typeface="+mn-lt"/>
              </a:rPr>
              <a:t>kako</a:t>
            </a:r>
            <a:r>
              <a:rPr lang="en-US" sz="2600" dirty="0">
                <a:ea typeface="+mn-lt"/>
                <a:cs typeface="+mn-lt"/>
              </a:rPr>
              <a:t> bi model </a:t>
            </a:r>
            <a:r>
              <a:rPr lang="en-US" sz="2600" err="1">
                <a:ea typeface="+mn-lt"/>
                <a:cs typeface="+mn-lt"/>
              </a:rPr>
              <a:t>imao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err="1">
                <a:ea typeface="+mn-lt"/>
                <a:cs typeface="+mn-lt"/>
              </a:rPr>
              <a:t>više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err="1">
                <a:ea typeface="+mn-lt"/>
                <a:cs typeface="+mn-lt"/>
              </a:rPr>
              <a:t>informacija</a:t>
            </a:r>
            <a:r>
              <a:rPr lang="en-US" sz="2600" dirty="0">
                <a:ea typeface="+mn-lt"/>
                <a:cs typeface="+mn-lt"/>
              </a:rPr>
              <a:t> za </a:t>
            </a:r>
            <a:r>
              <a:rPr lang="en-US" sz="2600" err="1">
                <a:ea typeface="+mn-lt"/>
                <a:cs typeface="+mn-lt"/>
              </a:rPr>
              <a:t>učenje</a:t>
            </a:r>
            <a:r>
              <a:rPr lang="en-US" sz="2600" dirty="0">
                <a:ea typeface="+mn-lt"/>
                <a:cs typeface="+mn-lt"/>
              </a:rPr>
              <a:t>.</a:t>
            </a:r>
            <a:endParaRPr lang="en-US" sz="2600"/>
          </a:p>
          <a:p>
            <a:r>
              <a:rPr lang="en-US" sz="2600" err="1">
                <a:ea typeface="+mn-lt"/>
                <a:cs typeface="+mn-lt"/>
              </a:rPr>
              <a:t>Više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err="1">
                <a:ea typeface="+mn-lt"/>
                <a:cs typeface="+mn-lt"/>
              </a:rPr>
              <a:t>podataka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err="1">
                <a:ea typeface="+mn-lt"/>
                <a:cs typeface="+mn-lt"/>
              </a:rPr>
              <a:t>može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err="1">
                <a:ea typeface="+mn-lt"/>
                <a:cs typeface="+mn-lt"/>
              </a:rPr>
              <a:t>pomoći</a:t>
            </a:r>
            <a:r>
              <a:rPr lang="en-US" sz="2600" dirty="0">
                <a:ea typeface="+mn-lt"/>
                <a:cs typeface="+mn-lt"/>
              </a:rPr>
              <a:t> u </a:t>
            </a:r>
            <a:r>
              <a:rPr lang="en-US" sz="2600" err="1">
                <a:ea typeface="+mn-lt"/>
                <a:cs typeface="+mn-lt"/>
              </a:rPr>
              <a:t>boljem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err="1">
                <a:ea typeface="+mn-lt"/>
                <a:cs typeface="+mn-lt"/>
              </a:rPr>
              <a:t>prepoznavanju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err="1">
                <a:ea typeface="+mn-lt"/>
                <a:cs typeface="+mn-lt"/>
              </a:rPr>
              <a:t>obrazaca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err="1">
                <a:ea typeface="+mn-lt"/>
                <a:cs typeface="+mn-lt"/>
              </a:rPr>
              <a:t>i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err="1">
                <a:ea typeface="+mn-lt"/>
                <a:cs typeface="+mn-lt"/>
              </a:rPr>
              <a:t>smanjenju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err="1">
                <a:ea typeface="+mn-lt"/>
                <a:cs typeface="+mn-lt"/>
              </a:rPr>
              <a:t>prekomernog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err="1">
                <a:ea typeface="+mn-lt"/>
                <a:cs typeface="+mn-lt"/>
              </a:rPr>
              <a:t>prilagođavanja</a:t>
            </a:r>
            <a:r>
              <a:rPr lang="en-US" sz="2600" dirty="0">
                <a:ea typeface="+mn-lt"/>
                <a:cs typeface="+mn-lt"/>
              </a:rPr>
              <a:t> (overfitting).</a:t>
            </a:r>
            <a:endParaRPr lang="en-US" sz="2600" dirty="0"/>
          </a:p>
          <a:p>
            <a:pPr marL="0" indent="0">
              <a:buNone/>
            </a:pPr>
            <a:r>
              <a:rPr lang="en-US" b="1" err="1">
                <a:ea typeface="+mn-lt"/>
                <a:cs typeface="+mn-lt"/>
              </a:rPr>
              <a:t>Optimizacija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hiperparametara</a:t>
            </a:r>
            <a:r>
              <a:rPr lang="en-US" b="1" dirty="0">
                <a:ea typeface="+mn-lt"/>
                <a:cs typeface="+mn-lt"/>
              </a:rPr>
              <a:t>:</a:t>
            </a:r>
            <a:endParaRPr lang="en-US" dirty="0"/>
          </a:p>
          <a:p>
            <a:r>
              <a:rPr lang="en-US" sz="2600" dirty="0" err="1">
                <a:ea typeface="+mn-lt"/>
                <a:cs typeface="+mn-lt"/>
              </a:rPr>
              <a:t>Nastaviti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sa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istraživanjem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različitih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metoda</a:t>
            </a:r>
            <a:r>
              <a:rPr lang="en-US" sz="2600" dirty="0">
                <a:ea typeface="+mn-lt"/>
                <a:cs typeface="+mn-lt"/>
              </a:rPr>
              <a:t> za </a:t>
            </a:r>
            <a:r>
              <a:rPr lang="en-US" sz="2600" dirty="0" err="1">
                <a:ea typeface="+mn-lt"/>
                <a:cs typeface="+mn-lt"/>
              </a:rPr>
              <a:t>optimizaciju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hiperparametara</a:t>
            </a:r>
            <a:r>
              <a:rPr lang="en-US" sz="2600" dirty="0">
                <a:ea typeface="+mn-lt"/>
                <a:cs typeface="+mn-lt"/>
              </a:rPr>
              <a:t>, </a:t>
            </a:r>
            <a:r>
              <a:rPr lang="en-US" sz="2600" dirty="0" err="1">
                <a:ea typeface="+mn-lt"/>
                <a:cs typeface="+mn-lt"/>
              </a:rPr>
              <a:t>kao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što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su</a:t>
            </a:r>
            <a:r>
              <a:rPr lang="en-US" sz="2600" dirty="0">
                <a:ea typeface="+mn-lt"/>
                <a:cs typeface="+mn-lt"/>
              </a:rPr>
              <a:t> Bayesian Optimization </a:t>
            </a:r>
            <a:r>
              <a:rPr lang="en-US" sz="2600" dirty="0" err="1">
                <a:ea typeface="+mn-lt"/>
                <a:cs typeface="+mn-lt"/>
              </a:rPr>
              <a:t>ili</a:t>
            </a:r>
            <a:r>
              <a:rPr lang="en-US" sz="2600" dirty="0">
                <a:ea typeface="+mn-lt"/>
                <a:cs typeface="+mn-lt"/>
              </a:rPr>
              <a:t> Genetic Algorithms.</a:t>
            </a:r>
            <a:endParaRPr lang="en-US" sz="2600" dirty="0"/>
          </a:p>
          <a:p>
            <a:r>
              <a:rPr lang="en-US" sz="2600" err="1">
                <a:ea typeface="+mn-lt"/>
                <a:cs typeface="+mn-lt"/>
              </a:rPr>
              <a:t>Poboljšanje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err="1">
                <a:ea typeface="+mn-lt"/>
                <a:cs typeface="+mn-lt"/>
              </a:rPr>
              <a:t>performansi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err="1">
                <a:ea typeface="+mn-lt"/>
                <a:cs typeface="+mn-lt"/>
              </a:rPr>
              <a:t>modela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err="1">
                <a:ea typeface="+mn-lt"/>
                <a:cs typeface="+mn-lt"/>
              </a:rPr>
              <a:t>kroz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err="1">
                <a:ea typeface="+mn-lt"/>
                <a:cs typeface="+mn-lt"/>
              </a:rPr>
              <a:t>finu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err="1">
                <a:ea typeface="+mn-lt"/>
                <a:cs typeface="+mn-lt"/>
              </a:rPr>
              <a:t>prilagodbu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err="1">
                <a:ea typeface="+mn-lt"/>
                <a:cs typeface="+mn-lt"/>
              </a:rPr>
              <a:t>hiperparametara</a:t>
            </a:r>
            <a:r>
              <a:rPr lang="en-US" sz="2600" dirty="0">
                <a:ea typeface="+mn-lt"/>
                <a:cs typeface="+mn-lt"/>
              </a:rPr>
              <a:t>.</a:t>
            </a:r>
            <a:endParaRPr lang="en-US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227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541E3-0A4E-2492-5D56-86555C029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59"/>
            <a:ext cx="10515600" cy="6531504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 b="1" dirty="0" err="1">
                <a:ea typeface="+mn-lt"/>
                <a:cs typeface="+mn-lt"/>
              </a:rPr>
              <a:t>Korišćenje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naprednijih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dubokih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modela</a:t>
            </a:r>
            <a:r>
              <a:rPr lang="en-US" b="1" dirty="0">
                <a:ea typeface="+mn-lt"/>
                <a:cs typeface="+mn-lt"/>
              </a:rPr>
              <a:t>:</a:t>
            </a:r>
            <a:endParaRPr lang="en-US" dirty="0"/>
          </a:p>
          <a:p>
            <a:r>
              <a:rPr lang="en-US" sz="2600" dirty="0" err="1">
                <a:ea typeface="+mn-lt"/>
                <a:cs typeface="+mn-lt"/>
              </a:rPr>
              <a:t>Eksperimentisati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sa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naprednijim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dubokim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modelima</a:t>
            </a:r>
            <a:r>
              <a:rPr lang="en-US" sz="2600" dirty="0">
                <a:ea typeface="+mn-lt"/>
                <a:cs typeface="+mn-lt"/>
              </a:rPr>
              <a:t>, </a:t>
            </a:r>
            <a:r>
              <a:rPr lang="en-US" sz="2600" dirty="0" err="1">
                <a:ea typeface="+mn-lt"/>
                <a:cs typeface="+mn-lt"/>
              </a:rPr>
              <a:t>kao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što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su</a:t>
            </a:r>
            <a:r>
              <a:rPr lang="en-US" sz="2600" dirty="0">
                <a:ea typeface="+mn-lt"/>
                <a:cs typeface="+mn-lt"/>
              </a:rPr>
              <a:t> Convolutional Neural Networks (CNNs), </a:t>
            </a:r>
            <a:r>
              <a:rPr lang="en-US" sz="2600" dirty="0" err="1">
                <a:ea typeface="+mn-lt"/>
                <a:cs typeface="+mn-lt"/>
              </a:rPr>
              <a:t>koje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su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specijalizovane</a:t>
            </a:r>
            <a:r>
              <a:rPr lang="en-US" sz="2600" dirty="0">
                <a:ea typeface="+mn-lt"/>
                <a:cs typeface="+mn-lt"/>
              </a:rPr>
              <a:t> za </a:t>
            </a:r>
            <a:r>
              <a:rPr lang="en-US" sz="2600" dirty="0" err="1">
                <a:ea typeface="+mn-lt"/>
                <a:cs typeface="+mn-lt"/>
              </a:rPr>
              <a:t>obradu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slika</a:t>
            </a:r>
            <a:r>
              <a:rPr lang="en-US" sz="2600" dirty="0">
                <a:ea typeface="+mn-lt"/>
                <a:cs typeface="+mn-lt"/>
              </a:rPr>
              <a:t>.</a:t>
            </a:r>
            <a:endParaRPr lang="en-US" sz="2600"/>
          </a:p>
          <a:p>
            <a:r>
              <a:rPr lang="en-US" sz="2600" dirty="0" err="1">
                <a:ea typeface="+mn-lt"/>
                <a:cs typeface="+mn-lt"/>
              </a:rPr>
              <a:t>Istražiti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modele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kao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što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su</a:t>
            </a:r>
            <a:r>
              <a:rPr lang="en-US" sz="2600" dirty="0">
                <a:ea typeface="+mn-lt"/>
                <a:cs typeface="+mn-lt"/>
              </a:rPr>
              <a:t> ResNet50 </a:t>
            </a:r>
            <a:r>
              <a:rPr lang="en-US" sz="2600" dirty="0" err="1">
                <a:ea typeface="+mn-lt"/>
                <a:cs typeface="+mn-lt"/>
              </a:rPr>
              <a:t>ili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EfficientNet</a:t>
            </a:r>
            <a:r>
              <a:rPr lang="en-US" sz="2600" dirty="0">
                <a:ea typeface="+mn-lt"/>
                <a:cs typeface="+mn-lt"/>
              </a:rPr>
              <a:t>, koji </a:t>
            </a:r>
            <a:r>
              <a:rPr lang="en-US" sz="2600" dirty="0" err="1">
                <a:ea typeface="+mn-lt"/>
                <a:cs typeface="+mn-lt"/>
              </a:rPr>
              <a:t>mogu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bolje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prepoznati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složene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vizuelne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karakteristike</a:t>
            </a:r>
            <a:r>
              <a:rPr lang="en-US" sz="2600" dirty="0">
                <a:ea typeface="+mn-lt"/>
                <a:cs typeface="+mn-lt"/>
              </a:rPr>
              <a:t>.</a:t>
            </a:r>
            <a:endParaRPr lang="en-US" dirty="0"/>
          </a:p>
          <a:p>
            <a:pPr marL="0" indent="0">
              <a:buNone/>
            </a:pPr>
            <a:r>
              <a:rPr lang="en-US" b="1" err="1">
                <a:ea typeface="+mn-lt"/>
                <a:cs typeface="+mn-lt"/>
              </a:rPr>
              <a:t>Kombinovanje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dodatnih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modela</a:t>
            </a:r>
            <a:r>
              <a:rPr lang="en-US" b="1" dirty="0">
                <a:ea typeface="+mn-lt"/>
                <a:cs typeface="+mn-lt"/>
              </a:rPr>
              <a:t>:</a:t>
            </a:r>
            <a:endParaRPr lang="en-US" dirty="0"/>
          </a:p>
          <a:p>
            <a:r>
              <a:rPr lang="en-US" sz="2600" dirty="0" err="1">
                <a:ea typeface="+mn-lt"/>
                <a:cs typeface="+mn-lt"/>
              </a:rPr>
              <a:t>Uključiti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više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različitih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modela</a:t>
            </a:r>
            <a:r>
              <a:rPr lang="en-US" sz="2600" dirty="0">
                <a:ea typeface="+mn-lt"/>
                <a:cs typeface="+mn-lt"/>
              </a:rPr>
              <a:t> u Voting Regressor </a:t>
            </a:r>
            <a:r>
              <a:rPr lang="en-US" sz="2600" dirty="0" err="1">
                <a:ea typeface="+mn-lt"/>
                <a:cs typeface="+mn-lt"/>
              </a:rPr>
              <a:t>kako</a:t>
            </a:r>
            <a:r>
              <a:rPr lang="en-US" sz="2600" dirty="0">
                <a:ea typeface="+mn-lt"/>
                <a:cs typeface="+mn-lt"/>
              </a:rPr>
              <a:t> bi se </a:t>
            </a:r>
            <a:r>
              <a:rPr lang="en-US" sz="2600" dirty="0" err="1">
                <a:ea typeface="+mn-lt"/>
                <a:cs typeface="+mn-lt"/>
              </a:rPr>
              <a:t>dodatno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poboljšala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tačnost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predikcija</a:t>
            </a:r>
            <a:r>
              <a:rPr lang="en-US" sz="2600" dirty="0">
                <a:ea typeface="+mn-lt"/>
                <a:cs typeface="+mn-lt"/>
              </a:rPr>
              <a:t>.</a:t>
            </a:r>
            <a:endParaRPr lang="en-US" sz="2600"/>
          </a:p>
          <a:p>
            <a:r>
              <a:rPr lang="en-US" sz="2600" dirty="0">
                <a:ea typeface="+mn-lt"/>
                <a:cs typeface="+mn-lt"/>
              </a:rPr>
              <a:t>Na primer, </a:t>
            </a:r>
            <a:r>
              <a:rPr lang="en-US" sz="2600" err="1">
                <a:ea typeface="+mn-lt"/>
                <a:cs typeface="+mn-lt"/>
              </a:rPr>
              <a:t>korišćenje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err="1">
                <a:ea typeface="+mn-lt"/>
                <a:cs typeface="+mn-lt"/>
              </a:rPr>
              <a:t>modela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err="1">
                <a:ea typeface="+mn-lt"/>
                <a:cs typeface="+mn-lt"/>
              </a:rPr>
              <a:t>kao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err="1">
                <a:ea typeface="+mn-lt"/>
                <a:cs typeface="+mn-lt"/>
              </a:rPr>
              <a:t>što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err="1">
                <a:ea typeface="+mn-lt"/>
                <a:cs typeface="+mn-lt"/>
              </a:rPr>
              <a:t>su</a:t>
            </a:r>
            <a:r>
              <a:rPr lang="en-US" sz="2600" dirty="0">
                <a:ea typeface="+mn-lt"/>
                <a:cs typeface="+mn-lt"/>
              </a:rPr>
              <a:t> Random Forest, </a:t>
            </a:r>
            <a:r>
              <a:rPr lang="en-US" sz="2600" err="1">
                <a:ea typeface="+mn-lt"/>
                <a:cs typeface="+mn-lt"/>
              </a:rPr>
              <a:t>LightGBM</a:t>
            </a:r>
            <a:r>
              <a:rPr lang="en-US" sz="2600" dirty="0">
                <a:ea typeface="+mn-lt"/>
                <a:cs typeface="+mn-lt"/>
              </a:rPr>
              <a:t>, </a:t>
            </a:r>
            <a:r>
              <a:rPr lang="en-US" sz="2600" err="1">
                <a:ea typeface="+mn-lt"/>
                <a:cs typeface="+mn-lt"/>
              </a:rPr>
              <a:t>ili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err="1">
                <a:ea typeface="+mn-lt"/>
                <a:cs typeface="+mn-lt"/>
              </a:rPr>
              <a:t>CatBoost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err="1">
                <a:ea typeface="+mn-lt"/>
                <a:cs typeface="+mn-lt"/>
              </a:rPr>
              <a:t>uz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err="1">
                <a:ea typeface="+mn-lt"/>
                <a:cs typeface="+mn-lt"/>
              </a:rPr>
              <a:t>postojeće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err="1">
                <a:ea typeface="+mn-lt"/>
                <a:cs typeface="+mn-lt"/>
              </a:rPr>
              <a:t>modele</a:t>
            </a:r>
            <a:r>
              <a:rPr lang="en-US" sz="2600" dirty="0">
                <a:ea typeface="+mn-lt"/>
                <a:cs typeface="+mn-lt"/>
              </a:rPr>
              <a:t>.</a:t>
            </a:r>
            <a:endParaRPr lang="en-US" sz="2600" dirty="0"/>
          </a:p>
          <a:p>
            <a:pPr marL="0" indent="0">
              <a:buNone/>
            </a:pPr>
            <a:r>
              <a:rPr lang="en-US" b="1" err="1">
                <a:ea typeface="+mn-lt"/>
                <a:cs typeface="+mn-lt"/>
              </a:rPr>
              <a:t>Implementacija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tehnika</a:t>
            </a:r>
            <a:r>
              <a:rPr lang="en-US" b="1" dirty="0">
                <a:ea typeface="+mn-lt"/>
                <a:cs typeface="+mn-lt"/>
              </a:rPr>
              <a:t> za </a:t>
            </a:r>
            <a:r>
              <a:rPr lang="en-US" b="1" err="1">
                <a:ea typeface="+mn-lt"/>
                <a:cs typeface="+mn-lt"/>
              </a:rPr>
              <a:t>smanjenje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prekomernog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prilagođavanja</a:t>
            </a:r>
            <a:r>
              <a:rPr lang="en-US" b="1" dirty="0">
                <a:ea typeface="+mn-lt"/>
                <a:cs typeface="+mn-lt"/>
              </a:rPr>
              <a:t>:</a:t>
            </a:r>
            <a:endParaRPr lang="en-US" dirty="0"/>
          </a:p>
          <a:p>
            <a:r>
              <a:rPr lang="en-US" sz="2600" err="1">
                <a:ea typeface="+mn-lt"/>
                <a:cs typeface="+mn-lt"/>
              </a:rPr>
              <a:t>Koristiti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err="1">
                <a:ea typeface="+mn-lt"/>
                <a:cs typeface="+mn-lt"/>
              </a:rPr>
              <a:t>tehnike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err="1">
                <a:ea typeface="+mn-lt"/>
                <a:cs typeface="+mn-lt"/>
              </a:rPr>
              <a:t>kao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err="1">
                <a:ea typeface="+mn-lt"/>
                <a:cs typeface="+mn-lt"/>
              </a:rPr>
              <a:t>što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err="1">
                <a:ea typeface="+mn-lt"/>
                <a:cs typeface="+mn-lt"/>
              </a:rPr>
              <a:t>su</a:t>
            </a:r>
            <a:r>
              <a:rPr lang="en-US" sz="2600" dirty="0">
                <a:ea typeface="+mn-lt"/>
                <a:cs typeface="+mn-lt"/>
              </a:rPr>
              <a:t> dropout </a:t>
            </a:r>
            <a:r>
              <a:rPr lang="en-US" sz="2600" err="1">
                <a:ea typeface="+mn-lt"/>
                <a:cs typeface="+mn-lt"/>
              </a:rPr>
              <a:t>ili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err="1">
                <a:ea typeface="+mn-lt"/>
                <a:cs typeface="+mn-lt"/>
              </a:rPr>
              <a:t>regularizacija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err="1">
                <a:ea typeface="+mn-lt"/>
                <a:cs typeface="+mn-lt"/>
              </a:rPr>
              <a:t>kako</a:t>
            </a:r>
            <a:r>
              <a:rPr lang="en-US" sz="2600" dirty="0">
                <a:ea typeface="+mn-lt"/>
                <a:cs typeface="+mn-lt"/>
              </a:rPr>
              <a:t> bi se </a:t>
            </a:r>
            <a:r>
              <a:rPr lang="en-US" sz="2600" err="1">
                <a:ea typeface="+mn-lt"/>
                <a:cs typeface="+mn-lt"/>
              </a:rPr>
              <a:t>smanjila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err="1">
                <a:ea typeface="+mn-lt"/>
                <a:cs typeface="+mn-lt"/>
              </a:rPr>
              <a:t>sklonost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err="1">
                <a:ea typeface="+mn-lt"/>
                <a:cs typeface="+mn-lt"/>
              </a:rPr>
              <a:t>modela</a:t>
            </a:r>
            <a:r>
              <a:rPr lang="en-US" sz="2600" dirty="0">
                <a:ea typeface="+mn-lt"/>
                <a:cs typeface="+mn-lt"/>
              </a:rPr>
              <a:t> ka </a:t>
            </a:r>
            <a:r>
              <a:rPr lang="en-US" sz="2600" err="1">
                <a:ea typeface="+mn-lt"/>
                <a:cs typeface="+mn-lt"/>
              </a:rPr>
              <a:t>prekomernom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err="1">
                <a:ea typeface="+mn-lt"/>
                <a:cs typeface="+mn-lt"/>
              </a:rPr>
              <a:t>prilagođavanju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err="1">
                <a:ea typeface="+mn-lt"/>
                <a:cs typeface="+mn-lt"/>
              </a:rPr>
              <a:t>na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err="1">
                <a:ea typeface="+mn-lt"/>
                <a:cs typeface="+mn-lt"/>
              </a:rPr>
              <a:t>trening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err="1">
                <a:ea typeface="+mn-lt"/>
                <a:cs typeface="+mn-lt"/>
              </a:rPr>
              <a:t>setu</a:t>
            </a:r>
            <a:r>
              <a:rPr lang="en-US" sz="2600" dirty="0">
                <a:ea typeface="+mn-lt"/>
                <a:cs typeface="+mn-lt"/>
              </a:rPr>
              <a:t>.</a:t>
            </a:r>
            <a:endParaRPr lang="en-US" sz="2600"/>
          </a:p>
          <a:p>
            <a:r>
              <a:rPr lang="en-US" sz="2600" err="1">
                <a:ea typeface="+mn-lt"/>
                <a:cs typeface="+mn-lt"/>
              </a:rPr>
              <a:t>Primena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err="1">
                <a:ea typeface="+mn-lt"/>
                <a:cs typeface="+mn-lt"/>
              </a:rPr>
              <a:t>kros-validacije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err="1">
                <a:ea typeface="+mn-lt"/>
                <a:cs typeface="+mn-lt"/>
              </a:rPr>
              <a:t>sa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err="1">
                <a:ea typeface="+mn-lt"/>
                <a:cs typeface="+mn-lt"/>
              </a:rPr>
              <a:t>većim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err="1">
                <a:ea typeface="+mn-lt"/>
                <a:cs typeface="+mn-lt"/>
              </a:rPr>
              <a:t>brojem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err="1">
                <a:ea typeface="+mn-lt"/>
                <a:cs typeface="+mn-lt"/>
              </a:rPr>
              <a:t>foldova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err="1">
                <a:ea typeface="+mn-lt"/>
                <a:cs typeface="+mn-lt"/>
              </a:rPr>
              <a:t>kako</a:t>
            </a:r>
            <a:r>
              <a:rPr lang="en-US" sz="2600" dirty="0">
                <a:ea typeface="+mn-lt"/>
                <a:cs typeface="+mn-lt"/>
              </a:rPr>
              <a:t> bi se </a:t>
            </a:r>
            <a:r>
              <a:rPr lang="en-US" sz="2600" err="1">
                <a:ea typeface="+mn-lt"/>
                <a:cs typeface="+mn-lt"/>
              </a:rPr>
              <a:t>bolje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err="1">
                <a:ea typeface="+mn-lt"/>
                <a:cs typeface="+mn-lt"/>
              </a:rPr>
              <a:t>generalizovali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err="1">
                <a:ea typeface="+mn-lt"/>
                <a:cs typeface="+mn-lt"/>
              </a:rPr>
              <a:t>rezultati</a:t>
            </a:r>
            <a:r>
              <a:rPr lang="en-US" sz="2600" dirty="0">
                <a:ea typeface="+mn-lt"/>
                <a:cs typeface="+mn-lt"/>
              </a:rPr>
              <a:t>.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006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94747-1AF0-52F2-3465-1B7B1CFC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err="1">
                <a:latin typeface="Calibri"/>
                <a:cs typeface="Calibri"/>
              </a:rPr>
              <a:t>Uvod</a:t>
            </a:r>
            <a:endParaRPr lang="en-US" b="1">
              <a:latin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F1C8B-8786-7B18-73A6-0F95565B9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 err="1"/>
              <a:t>Cilj</a:t>
            </a:r>
            <a:r>
              <a:rPr lang="en-US" b="1" dirty="0"/>
              <a:t> </a:t>
            </a:r>
            <a:r>
              <a:rPr lang="en-US" b="1" dirty="0" err="1"/>
              <a:t>prezentacije</a:t>
            </a:r>
            <a:r>
              <a:rPr lang="en-US" b="1" dirty="0"/>
              <a:t>:</a:t>
            </a:r>
            <a:endParaRPr lang="en-US" dirty="0"/>
          </a:p>
          <a:p>
            <a:r>
              <a:rPr lang="en-US" sz="2400" err="1"/>
              <a:t>Predstaviti</a:t>
            </a:r>
            <a:r>
              <a:rPr lang="en-US" sz="2400" dirty="0"/>
              <a:t> </a:t>
            </a:r>
            <a:r>
              <a:rPr lang="en-US" sz="2400" err="1"/>
              <a:t>metodologiju</a:t>
            </a:r>
            <a:r>
              <a:rPr lang="en-US" sz="2400" dirty="0"/>
              <a:t> za </a:t>
            </a:r>
            <a:r>
              <a:rPr lang="en-US" sz="2400" err="1"/>
              <a:t>procenu</a:t>
            </a:r>
            <a:r>
              <a:rPr lang="en-US" sz="2400" dirty="0"/>
              <a:t> </a:t>
            </a:r>
            <a:r>
              <a:rPr lang="en-US" sz="2400" err="1"/>
              <a:t>cene</a:t>
            </a:r>
            <a:r>
              <a:rPr lang="en-US" sz="2400" dirty="0"/>
              <a:t> </a:t>
            </a:r>
            <a:r>
              <a:rPr lang="en-US" sz="2400" err="1"/>
              <a:t>stanova</a:t>
            </a:r>
            <a:r>
              <a:rPr lang="en-US" sz="2400" dirty="0"/>
              <a:t> </a:t>
            </a:r>
            <a:r>
              <a:rPr lang="en-US" sz="2400" err="1"/>
              <a:t>koristeći</a:t>
            </a:r>
            <a:r>
              <a:rPr lang="en-US" sz="2400" dirty="0"/>
              <a:t> </a:t>
            </a:r>
            <a:r>
              <a:rPr lang="en-US" sz="2400" err="1"/>
              <a:t>kombinaciju</a:t>
            </a:r>
            <a:r>
              <a:rPr lang="en-US" sz="2400" dirty="0"/>
              <a:t> </a:t>
            </a:r>
            <a:r>
              <a:rPr lang="en-US" sz="2400" err="1"/>
              <a:t>karakteristika</a:t>
            </a:r>
            <a:r>
              <a:rPr lang="en-US" sz="2400" dirty="0"/>
              <a:t> </a:t>
            </a:r>
            <a:r>
              <a:rPr lang="en-US" sz="2400" err="1"/>
              <a:t>stanova</a:t>
            </a:r>
            <a:r>
              <a:rPr lang="en-US" sz="2400" dirty="0"/>
              <a:t> </a:t>
            </a:r>
            <a:r>
              <a:rPr lang="en-US" sz="2400" err="1"/>
              <a:t>i</a:t>
            </a:r>
            <a:r>
              <a:rPr lang="en-US" sz="2400" dirty="0"/>
              <a:t> </a:t>
            </a:r>
            <a:r>
              <a:rPr lang="en-US" sz="2400" err="1"/>
              <a:t>slika</a:t>
            </a:r>
            <a:r>
              <a:rPr lang="en-US" sz="2400" dirty="0"/>
              <a:t>.</a:t>
            </a:r>
          </a:p>
          <a:p>
            <a:pPr>
              <a:buNone/>
            </a:pPr>
            <a:r>
              <a:rPr lang="en-US" b="1" dirty="0" err="1">
                <a:ea typeface="+mn-lt"/>
                <a:cs typeface="+mn-lt"/>
              </a:rPr>
              <a:t>Kratak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pregled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pristupa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i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metodologije</a:t>
            </a:r>
            <a:r>
              <a:rPr lang="en-US" b="1" dirty="0">
                <a:ea typeface="+mn-lt"/>
                <a:cs typeface="+mn-lt"/>
              </a:rPr>
              <a:t>: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sz="2400" err="1">
                <a:ea typeface="+mn-lt"/>
                <a:cs typeface="+mn-lt"/>
              </a:rPr>
              <a:t>Korišćenje</a:t>
            </a:r>
            <a:r>
              <a:rPr lang="en-US" sz="2400" dirty="0">
                <a:ea typeface="+mn-lt"/>
                <a:cs typeface="+mn-lt"/>
              </a:rPr>
              <a:t> Random Forest, Gradient Boosting </a:t>
            </a:r>
            <a:r>
              <a:rPr lang="en-US" sz="2400" err="1">
                <a:ea typeface="+mn-lt"/>
                <a:cs typeface="+mn-lt"/>
              </a:rPr>
              <a:t>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XGBoost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modela</a:t>
            </a:r>
            <a:r>
              <a:rPr lang="en-US" sz="2400" dirty="0">
                <a:ea typeface="+mn-lt"/>
                <a:cs typeface="+mn-lt"/>
              </a:rPr>
              <a:t> za </a:t>
            </a:r>
            <a:r>
              <a:rPr lang="en-US" sz="2400" err="1">
                <a:ea typeface="+mn-lt"/>
                <a:cs typeface="+mn-lt"/>
              </a:rPr>
              <a:t>karakteristike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stanova</a:t>
            </a:r>
            <a:r>
              <a:rPr lang="en-US" sz="2400" dirty="0">
                <a:ea typeface="+mn-lt"/>
                <a:cs typeface="+mn-lt"/>
              </a:rPr>
              <a:t>.</a:t>
            </a:r>
            <a:endParaRPr lang="en-US" sz="2400" dirty="0"/>
          </a:p>
          <a:p>
            <a:pPr>
              <a:buFont typeface="Arial"/>
              <a:buChar char="•"/>
            </a:pPr>
            <a:r>
              <a:rPr lang="en-US" sz="2400" err="1">
                <a:ea typeface="+mn-lt"/>
                <a:cs typeface="+mn-lt"/>
              </a:rPr>
              <a:t>Korišćenje</a:t>
            </a:r>
            <a:r>
              <a:rPr lang="en-US" sz="2400" dirty="0">
                <a:ea typeface="+mn-lt"/>
                <a:cs typeface="+mn-lt"/>
              </a:rPr>
              <a:t> CNN </a:t>
            </a:r>
            <a:r>
              <a:rPr lang="en-US" sz="2400" err="1">
                <a:ea typeface="+mn-lt"/>
                <a:cs typeface="+mn-lt"/>
              </a:rPr>
              <a:t>modela</a:t>
            </a:r>
            <a:r>
              <a:rPr lang="en-US" sz="2400" dirty="0">
                <a:ea typeface="+mn-lt"/>
                <a:cs typeface="+mn-lt"/>
              </a:rPr>
              <a:t> za </a:t>
            </a:r>
            <a:r>
              <a:rPr lang="en-US" sz="2400" err="1">
                <a:ea typeface="+mn-lt"/>
                <a:cs typeface="+mn-lt"/>
              </a:rPr>
              <a:t>slike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stanova</a:t>
            </a:r>
            <a:r>
              <a:rPr lang="en-US" sz="2400" dirty="0">
                <a:ea typeface="+mn-lt"/>
                <a:cs typeface="+mn-lt"/>
              </a:rPr>
              <a:t>.</a:t>
            </a:r>
            <a:endParaRPr lang="en-US" sz="2400" dirty="0"/>
          </a:p>
          <a:p>
            <a:pPr>
              <a:buFont typeface="Arial"/>
              <a:buChar char="•"/>
            </a:pPr>
            <a:r>
              <a:rPr lang="en-US" sz="2400" err="1">
                <a:ea typeface="+mn-lt"/>
                <a:cs typeface="+mn-lt"/>
              </a:rPr>
              <a:t>Kombinovanje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modela</a:t>
            </a:r>
            <a:r>
              <a:rPr lang="en-US" sz="2400" dirty="0">
                <a:ea typeface="+mn-lt"/>
                <a:cs typeface="+mn-lt"/>
              </a:rPr>
              <a:t> za </a:t>
            </a:r>
            <a:r>
              <a:rPr lang="en-US" sz="2400" err="1">
                <a:ea typeface="+mn-lt"/>
                <a:cs typeface="+mn-lt"/>
              </a:rPr>
              <a:t>poboljšanje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preciznosti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procene</a:t>
            </a:r>
            <a:r>
              <a:rPr lang="en-US" sz="2400" dirty="0">
                <a:ea typeface="+mn-lt"/>
                <a:cs typeface="+mn-lt"/>
              </a:rPr>
              <a:t>.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1897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427F6-5F77-2443-B807-C1E8A0FDD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529"/>
            <a:ext cx="10515600" cy="64793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err="1">
                <a:ea typeface="+mn-lt"/>
                <a:cs typeface="+mn-lt"/>
              </a:rPr>
              <a:t>Poboljšanje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preprocesiranja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podataka</a:t>
            </a:r>
            <a:r>
              <a:rPr lang="en-US" b="1">
                <a:ea typeface="+mn-lt"/>
                <a:cs typeface="+mn-lt"/>
              </a:rPr>
              <a:t>:</a:t>
            </a:r>
            <a:endParaRPr lang="en-US"/>
          </a:p>
          <a:p>
            <a:r>
              <a:rPr lang="en-US" sz="2400" err="1">
                <a:ea typeface="+mn-lt"/>
                <a:cs typeface="+mn-lt"/>
              </a:rPr>
              <a:t>Detaljnija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analiza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i</a:t>
            </a:r>
            <a:r>
              <a:rPr lang="en-US" sz="2400">
                <a:ea typeface="+mn-lt"/>
                <a:cs typeface="+mn-lt"/>
              </a:rPr>
              <a:t> obrada podataka pre treniranja modela.</a:t>
            </a:r>
            <a:endParaRPr lang="en-US" sz="2400"/>
          </a:p>
          <a:p>
            <a:r>
              <a:rPr lang="en-US" sz="2400" err="1">
                <a:ea typeface="+mn-lt"/>
                <a:cs typeface="+mn-lt"/>
              </a:rPr>
              <a:t>Uključivanje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dodatnih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relevantnih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faktora</a:t>
            </a:r>
            <a:r>
              <a:rPr lang="en-US" sz="2400" dirty="0">
                <a:ea typeface="+mn-lt"/>
                <a:cs typeface="+mn-lt"/>
              </a:rPr>
              <a:t> u model, </a:t>
            </a:r>
            <a:r>
              <a:rPr lang="en-US" sz="2400" err="1">
                <a:ea typeface="+mn-lt"/>
                <a:cs typeface="+mn-lt"/>
              </a:rPr>
              <a:t>kao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što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su</a:t>
            </a:r>
            <a:r>
              <a:rPr lang="en-US" sz="2400" dirty="0">
                <a:ea typeface="+mn-lt"/>
                <a:cs typeface="+mn-lt"/>
              </a:rPr>
              <a:t> starost </a:t>
            </a:r>
            <a:r>
              <a:rPr lang="en-US" sz="2400" err="1">
                <a:ea typeface="+mn-lt"/>
                <a:cs typeface="+mn-lt"/>
              </a:rPr>
              <a:t>zgrade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err="1">
                <a:ea typeface="+mn-lt"/>
                <a:cs typeface="+mn-lt"/>
              </a:rPr>
              <a:t>dostupnost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parkinga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err="1">
                <a:ea typeface="+mn-lt"/>
                <a:cs typeface="+mn-lt"/>
              </a:rPr>
              <a:t>ili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blizina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javnog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prevoza</a:t>
            </a:r>
            <a:r>
              <a:rPr lang="en-US" sz="2400" dirty="0">
                <a:ea typeface="+mn-lt"/>
                <a:cs typeface="+mn-lt"/>
              </a:rPr>
              <a:t>.</a:t>
            </a:r>
            <a:endParaRPr lang="en-US" sz="2400" dirty="0"/>
          </a:p>
          <a:p>
            <a:pPr marL="0" indent="0">
              <a:buNone/>
            </a:pPr>
            <a:r>
              <a:rPr lang="en-US" b="1" dirty="0" err="1">
                <a:ea typeface="+mn-lt"/>
                <a:cs typeface="+mn-lt"/>
              </a:rPr>
              <a:t>Praćenje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performansi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modela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na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različitim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podacima</a:t>
            </a:r>
            <a:r>
              <a:rPr lang="en-US" b="1" dirty="0">
                <a:ea typeface="+mn-lt"/>
                <a:cs typeface="+mn-lt"/>
              </a:rPr>
              <a:t>:</a:t>
            </a:r>
            <a:endParaRPr lang="en-US" dirty="0"/>
          </a:p>
          <a:p>
            <a:r>
              <a:rPr lang="en-US" sz="2400" err="1">
                <a:ea typeface="+mn-lt"/>
                <a:cs typeface="+mn-lt"/>
              </a:rPr>
              <a:t>Redovno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testiranje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modela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na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novim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podacima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kako</a:t>
            </a:r>
            <a:r>
              <a:rPr lang="en-US" sz="2400" dirty="0">
                <a:ea typeface="+mn-lt"/>
                <a:cs typeface="+mn-lt"/>
              </a:rPr>
              <a:t> bi se </a:t>
            </a:r>
            <a:r>
              <a:rPr lang="en-US" sz="2400" err="1">
                <a:ea typeface="+mn-lt"/>
                <a:cs typeface="+mn-lt"/>
              </a:rPr>
              <a:t>osiguralo</a:t>
            </a:r>
            <a:r>
              <a:rPr lang="en-US" sz="2400" dirty="0">
                <a:ea typeface="+mn-lt"/>
                <a:cs typeface="+mn-lt"/>
              </a:rPr>
              <a:t> da model </a:t>
            </a:r>
            <a:r>
              <a:rPr lang="en-US" sz="2400" err="1">
                <a:ea typeface="+mn-lt"/>
                <a:cs typeface="+mn-lt"/>
              </a:rPr>
              <a:t>generalizuje</a:t>
            </a:r>
            <a:r>
              <a:rPr lang="en-US" sz="2400" dirty="0">
                <a:ea typeface="+mn-lt"/>
                <a:cs typeface="+mn-lt"/>
              </a:rPr>
              <a:t> dobro </a:t>
            </a:r>
            <a:r>
              <a:rPr lang="en-US" sz="2400" err="1">
                <a:ea typeface="+mn-lt"/>
                <a:cs typeface="+mn-lt"/>
              </a:rPr>
              <a:t>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na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neviđenim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podacima</a:t>
            </a:r>
            <a:r>
              <a:rPr lang="en-US" sz="2400" dirty="0">
                <a:ea typeface="+mn-lt"/>
                <a:cs typeface="+mn-lt"/>
              </a:rPr>
              <a:t>.</a:t>
            </a:r>
            <a:endParaRPr lang="en-US" sz="2400" dirty="0"/>
          </a:p>
          <a:p>
            <a:r>
              <a:rPr lang="en-US" sz="2400" dirty="0" err="1">
                <a:ea typeface="+mn-lt"/>
                <a:cs typeface="+mn-lt"/>
              </a:rPr>
              <a:t>Implementacija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mehanizama</a:t>
            </a:r>
            <a:r>
              <a:rPr lang="en-US" sz="2400" dirty="0">
                <a:ea typeface="+mn-lt"/>
                <a:cs typeface="+mn-lt"/>
              </a:rPr>
              <a:t> za </a:t>
            </a:r>
            <a:r>
              <a:rPr lang="en-US" sz="2400" dirty="0" err="1">
                <a:ea typeface="+mn-lt"/>
                <a:cs typeface="+mn-lt"/>
              </a:rPr>
              <a:t>kontinuirano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praćenje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evaluaciju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performansi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modela</a:t>
            </a:r>
            <a:r>
              <a:rPr lang="en-US" sz="2400" dirty="0">
                <a:ea typeface="+mn-lt"/>
                <a:cs typeface="+mn-lt"/>
              </a:rPr>
              <a:t>.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012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D328B-C14A-2EC1-7ADB-B8A015711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4958"/>
            <a:ext cx="10515600" cy="2870730"/>
          </a:xfrm>
        </p:spPr>
        <p:txBody>
          <a:bodyPr/>
          <a:lstStyle/>
          <a:p>
            <a:pPr algn="ctr"/>
            <a:r>
              <a:rPr lang="en-US" b="1" dirty="0"/>
              <a:t>HVALA NA PAŽNJI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481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2A2B8-4A91-B8F8-E17E-82C44EE71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/>
                <a:cs typeface="Calibri"/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F9AF3-E15D-4D8D-623D-3B82A7408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Opis </a:t>
            </a:r>
            <a:r>
              <a:rPr lang="en-US" b="1" dirty="0" err="1"/>
              <a:t>korišćenih</a:t>
            </a:r>
            <a:r>
              <a:rPr lang="en-US" b="1" dirty="0"/>
              <a:t> </a:t>
            </a:r>
            <a:r>
              <a:rPr lang="en-US" b="1" dirty="0" err="1"/>
              <a:t>podataka</a:t>
            </a:r>
            <a:r>
              <a:rPr lang="en-US" b="1" dirty="0"/>
              <a:t>: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sz="2400" b="1" err="1"/>
              <a:t>Karakteristike</a:t>
            </a:r>
            <a:r>
              <a:rPr lang="en-US" sz="2400" b="1" dirty="0"/>
              <a:t> </a:t>
            </a:r>
            <a:r>
              <a:rPr lang="en-US" sz="2400" b="1" err="1"/>
              <a:t>stanova</a:t>
            </a:r>
            <a:r>
              <a:rPr lang="en-US" sz="2400" b="1" dirty="0"/>
              <a:t>:</a:t>
            </a:r>
            <a:r>
              <a:rPr lang="en-US" sz="2400" dirty="0"/>
              <a:t> </a:t>
            </a:r>
            <a:r>
              <a:rPr lang="en-US" sz="2400" err="1"/>
              <a:t>Površina</a:t>
            </a:r>
            <a:r>
              <a:rPr lang="en-US" sz="2400" dirty="0"/>
              <a:t>, </a:t>
            </a:r>
            <a:r>
              <a:rPr lang="en-US" sz="2400" err="1"/>
              <a:t>broj</a:t>
            </a:r>
            <a:r>
              <a:rPr lang="en-US" sz="2400" dirty="0"/>
              <a:t> soba, </a:t>
            </a:r>
            <a:r>
              <a:rPr lang="en-US" sz="2400" err="1"/>
              <a:t>lokacija</a:t>
            </a:r>
            <a:r>
              <a:rPr lang="en-US" sz="2400" dirty="0"/>
              <a:t>, </a:t>
            </a:r>
            <a:r>
              <a:rPr lang="en-US" sz="2400" err="1"/>
              <a:t>godina</a:t>
            </a:r>
            <a:r>
              <a:rPr lang="en-US" sz="2400" dirty="0"/>
              <a:t> </a:t>
            </a:r>
            <a:r>
              <a:rPr lang="en-US" sz="2400" err="1"/>
              <a:t>izgradnje</a:t>
            </a:r>
            <a:r>
              <a:rPr lang="en-US" sz="2400" dirty="0"/>
              <a:t>, </a:t>
            </a:r>
            <a:r>
              <a:rPr lang="en-US" sz="2400" err="1"/>
              <a:t>itd</a:t>
            </a:r>
            <a:r>
              <a:rPr lang="en-US" sz="2400" dirty="0"/>
              <a:t>.</a:t>
            </a:r>
          </a:p>
          <a:p>
            <a:pPr>
              <a:buFont typeface="Arial"/>
              <a:buChar char="•"/>
            </a:pPr>
            <a:r>
              <a:rPr lang="en-US" sz="2400" b="1" dirty="0"/>
              <a:t>Slike </a:t>
            </a:r>
            <a:r>
              <a:rPr lang="en-US" sz="2400" b="1" dirty="0" err="1"/>
              <a:t>stanova</a:t>
            </a:r>
            <a:r>
              <a:rPr lang="en-US" sz="2400" b="1" dirty="0"/>
              <a:t>:</a:t>
            </a:r>
            <a:r>
              <a:rPr lang="en-US" sz="2400" dirty="0"/>
              <a:t> </a:t>
            </a:r>
            <a:r>
              <a:rPr lang="en-US" sz="2400" dirty="0" err="1"/>
              <a:t>Fotografije</a:t>
            </a:r>
            <a:r>
              <a:rPr lang="en-US" sz="2400" dirty="0"/>
              <a:t> </a:t>
            </a:r>
            <a:r>
              <a:rPr lang="en-US" sz="2400" dirty="0" err="1"/>
              <a:t>unutrašnjosti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eksterijera</a:t>
            </a:r>
            <a:r>
              <a:rPr lang="en-US" sz="2400" dirty="0"/>
              <a:t> </a:t>
            </a:r>
            <a:r>
              <a:rPr lang="en-US" sz="2400" dirty="0" err="1"/>
              <a:t>stanova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b="1" dirty="0"/>
              <a:t>Izvor </a:t>
            </a:r>
            <a:r>
              <a:rPr lang="en-US" b="1" dirty="0" err="1"/>
              <a:t>podataka</a:t>
            </a:r>
            <a:r>
              <a:rPr lang="en-US" b="1" dirty="0"/>
              <a:t>:</a:t>
            </a:r>
          </a:p>
          <a:p>
            <a:r>
              <a:rPr lang="en-US" sz="2400" dirty="0" err="1"/>
              <a:t>Podaci</a:t>
            </a:r>
            <a:r>
              <a:rPr lang="en-US" sz="2400" dirty="0"/>
              <a:t> </a:t>
            </a:r>
            <a:r>
              <a:rPr lang="en-US" sz="2400" dirty="0" err="1"/>
              <a:t>prikupljeni</a:t>
            </a:r>
            <a:r>
              <a:rPr lang="en-US" sz="2400" dirty="0"/>
              <a:t> </a:t>
            </a:r>
            <a:r>
              <a:rPr lang="en-US" sz="2400" dirty="0" err="1"/>
              <a:t>sa</a:t>
            </a:r>
            <a:r>
              <a:rPr lang="en-US" sz="2400" dirty="0"/>
              <a:t> online </a:t>
            </a:r>
            <a:r>
              <a:rPr lang="en-US" sz="2400" dirty="0" err="1"/>
              <a:t>platformi</a:t>
            </a:r>
            <a:r>
              <a:rPr lang="en-US" sz="2400" dirty="0"/>
              <a:t> za </a:t>
            </a:r>
            <a:r>
              <a:rPr lang="en-US" sz="2400" dirty="0" err="1"/>
              <a:t>prodaju</a:t>
            </a:r>
            <a:r>
              <a:rPr lang="en-US" sz="2400" dirty="0"/>
              <a:t> </a:t>
            </a:r>
            <a:r>
              <a:rPr lang="en-US" sz="2400" dirty="0" err="1"/>
              <a:t>nekretnina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b="1" dirty="0" err="1"/>
              <a:t>Primeri</a:t>
            </a:r>
            <a:r>
              <a:rPr lang="en-US" b="1" dirty="0"/>
              <a:t> </a:t>
            </a:r>
            <a:r>
              <a:rPr lang="en-US" b="1" dirty="0" err="1"/>
              <a:t>podataka</a:t>
            </a:r>
            <a:r>
              <a:rPr lang="en-US" b="1" dirty="0"/>
              <a:t>:</a:t>
            </a:r>
          </a:p>
          <a:p>
            <a:r>
              <a:rPr lang="en-US" sz="2400" dirty="0">
                <a:ea typeface="+mn-lt"/>
                <a:cs typeface="+mn-lt"/>
              </a:rPr>
              <a:t>id,grad,opstina,kvart,kvadratura,broj_soba,spratnost,stanje,grejanje,cena,lift,podrum,terasa</a:t>
            </a:r>
            <a:endParaRPr lang="en-US" sz="2400" b="1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6675fedfcc3e1ed6d30d4ed5,Novi </a:t>
            </a:r>
            <a:r>
              <a:rPr lang="en-US" sz="2400" dirty="0" err="1">
                <a:ea typeface="+mn-lt"/>
                <a:cs typeface="+mn-lt"/>
              </a:rPr>
              <a:t>Sad,Gradske</a:t>
            </a:r>
            <a:r>
              <a:rPr lang="en-US" sz="2400" dirty="0">
                <a:ea typeface="+mn-lt"/>
                <a:cs typeface="+mn-lt"/>
              </a:rPr>
              <a:t> lokacije,Detelinara,50.0,2.5 soba,1/4 </a:t>
            </a:r>
            <a:r>
              <a:rPr lang="en-US" sz="2400" dirty="0" err="1">
                <a:ea typeface="+mn-lt"/>
                <a:cs typeface="+mn-lt"/>
              </a:rPr>
              <a:t>sprata,Renovirano,Centralno</a:t>
            </a:r>
            <a:r>
              <a:rPr lang="en-US" sz="2400" dirty="0">
                <a:ea typeface="+mn-lt"/>
                <a:cs typeface="+mn-lt"/>
              </a:rPr>
              <a:t> grejanje,115000.0,,,Da</a:t>
            </a:r>
          </a:p>
        </p:txBody>
      </p:sp>
    </p:spTree>
    <p:extLst>
      <p:ext uri="{BB962C8B-B14F-4D97-AF65-F5344CB8AC3E}">
        <p14:creationId xmlns:p14="http://schemas.microsoft.com/office/powerpoint/2010/main" val="2402884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3B8DB-078C-A386-AEBF-C89DCE18B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Preprocessing </a:t>
            </a:r>
            <a:r>
              <a:rPr lang="en-US" b="1" dirty="0" err="1"/>
              <a:t>podataka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A46CE-0420-FC31-8958-3508D5E41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b="1" dirty="0" err="1">
                <a:ea typeface="+mn-lt"/>
                <a:cs typeface="+mn-lt"/>
              </a:rPr>
              <a:t>Čišćenje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i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priprema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podataka</a:t>
            </a:r>
            <a:r>
              <a:rPr lang="en-US" b="1" dirty="0">
                <a:ea typeface="+mn-lt"/>
                <a:cs typeface="+mn-lt"/>
              </a:rPr>
              <a:t>:</a:t>
            </a:r>
            <a:endParaRPr lang="en-US" dirty="0"/>
          </a:p>
          <a:p>
            <a:r>
              <a:rPr lang="en-US" sz="2400" dirty="0" err="1">
                <a:ea typeface="+mn-lt"/>
                <a:cs typeface="+mn-lt"/>
              </a:rPr>
              <a:t>Obrada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nedostajućih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vrednosti</a:t>
            </a:r>
            <a:r>
              <a:rPr lang="en-US" sz="2400" dirty="0">
                <a:ea typeface="+mn-lt"/>
                <a:cs typeface="+mn-lt"/>
              </a:rPr>
              <a:t>.</a:t>
            </a:r>
            <a:endParaRPr lang="en-US" sz="2400" dirty="0"/>
          </a:p>
          <a:p>
            <a:r>
              <a:rPr lang="en-US" sz="2400" err="1">
                <a:ea typeface="+mn-lt"/>
                <a:cs typeface="+mn-lt"/>
              </a:rPr>
              <a:t>Normalizacija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podataka</a:t>
            </a:r>
            <a:r>
              <a:rPr lang="en-US" sz="2400" dirty="0">
                <a:ea typeface="+mn-lt"/>
                <a:cs typeface="+mn-lt"/>
              </a:rPr>
              <a:t>.</a:t>
            </a:r>
            <a:endParaRPr lang="en-US" sz="2400" dirty="0"/>
          </a:p>
          <a:p>
            <a:pPr marL="0" indent="0">
              <a:buNone/>
            </a:pPr>
            <a:r>
              <a:rPr lang="en-US" b="1" dirty="0" err="1">
                <a:ea typeface="+mn-lt"/>
                <a:cs typeface="+mn-lt"/>
              </a:rPr>
              <a:t>Ekstrakcija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karakteristika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iz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slika</a:t>
            </a:r>
            <a:r>
              <a:rPr lang="en-US" b="1" dirty="0">
                <a:ea typeface="+mn-lt"/>
                <a:cs typeface="+mn-lt"/>
              </a:rPr>
              <a:t>:</a:t>
            </a:r>
            <a:endParaRPr lang="en-US" dirty="0"/>
          </a:p>
          <a:p>
            <a:r>
              <a:rPr lang="en-US" sz="2400" dirty="0" err="1">
                <a:ea typeface="+mn-lt"/>
                <a:cs typeface="+mn-lt"/>
              </a:rPr>
              <a:t>Korišćenje</a:t>
            </a:r>
            <a:r>
              <a:rPr lang="en-US" sz="2400" dirty="0">
                <a:ea typeface="+mn-lt"/>
                <a:cs typeface="+mn-lt"/>
              </a:rPr>
              <a:t> CNN za </a:t>
            </a:r>
            <a:r>
              <a:rPr lang="en-US" sz="2400" dirty="0" err="1">
                <a:ea typeface="+mn-lt"/>
                <a:cs typeface="+mn-lt"/>
              </a:rPr>
              <a:t>ekstrakciju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karakteristika</a:t>
            </a:r>
            <a:r>
              <a:rPr lang="en-US" sz="2400" dirty="0">
                <a:ea typeface="+mn-lt"/>
                <a:cs typeface="+mn-lt"/>
              </a:rPr>
              <a:t>.</a:t>
            </a:r>
            <a:endParaRPr lang="en-US" sz="2400"/>
          </a:p>
          <a:p>
            <a:r>
              <a:rPr lang="en-US" sz="2400" dirty="0" err="1">
                <a:ea typeface="+mn-lt"/>
                <a:cs typeface="+mn-lt"/>
              </a:rPr>
              <a:t>Učitavamo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pretrenirani</a:t>
            </a:r>
            <a:r>
              <a:rPr lang="en-US" sz="2400" dirty="0">
                <a:ea typeface="+mn-lt"/>
                <a:cs typeface="+mn-lt"/>
              </a:rPr>
              <a:t> model ResNet </a:t>
            </a:r>
            <a:r>
              <a:rPr lang="en-US" sz="2400" dirty="0" err="1">
                <a:ea typeface="+mn-lt"/>
                <a:cs typeface="+mn-lt"/>
              </a:rPr>
              <a:t>na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skupu</a:t>
            </a:r>
            <a:r>
              <a:rPr lang="en-US" sz="2400" dirty="0">
                <a:ea typeface="+mn-lt"/>
                <a:cs typeface="+mn-lt"/>
              </a:rPr>
              <a:t> Places365 za </a:t>
            </a:r>
            <a:r>
              <a:rPr lang="en-US" sz="2400" dirty="0" err="1">
                <a:ea typeface="+mn-lt"/>
                <a:cs typeface="+mn-lt"/>
              </a:rPr>
              <a:t>klasifikaciju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slika</a:t>
            </a:r>
            <a:r>
              <a:rPr lang="en-US" sz="2400" dirty="0">
                <a:ea typeface="+mn-lt"/>
                <a:cs typeface="+mn-lt"/>
              </a:rPr>
              <a:t> u </a:t>
            </a:r>
            <a:r>
              <a:rPr lang="en-US" sz="2400" dirty="0" err="1">
                <a:ea typeface="+mn-lt"/>
                <a:cs typeface="+mn-lt"/>
              </a:rPr>
              <a:t>različite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kategorije</a:t>
            </a:r>
            <a:r>
              <a:rPr lang="en-US" sz="2400" dirty="0">
                <a:ea typeface="+mn-lt"/>
                <a:cs typeface="+mn-lt"/>
              </a:rPr>
              <a:t>.</a:t>
            </a:r>
            <a:endParaRPr lang="en-US" sz="2400" dirty="0"/>
          </a:p>
          <a:p>
            <a:r>
              <a:rPr lang="en-US" sz="2400" err="1"/>
              <a:t>Transformišemo</a:t>
            </a:r>
            <a:r>
              <a:rPr lang="en-US" sz="2400" dirty="0"/>
              <a:t> </a:t>
            </a:r>
            <a:r>
              <a:rPr lang="en-US" sz="2400" err="1"/>
              <a:t>ulazne</a:t>
            </a:r>
            <a:r>
              <a:rPr lang="en-US" sz="2400" dirty="0"/>
              <a:t> </a:t>
            </a:r>
            <a:r>
              <a:rPr lang="en-US" sz="2400" err="1"/>
              <a:t>slike</a:t>
            </a:r>
            <a:endParaRPr lang="en-US" sz="2400"/>
          </a:p>
          <a:p>
            <a:r>
              <a:rPr lang="en-US" sz="2400" dirty="0" err="1"/>
              <a:t>Klasifikujemo</a:t>
            </a:r>
            <a:r>
              <a:rPr lang="en-US" sz="2400" dirty="0"/>
              <a:t> </a:t>
            </a:r>
            <a:r>
              <a:rPr lang="en-US" sz="2400" dirty="0" err="1"/>
              <a:t>slike</a:t>
            </a:r>
            <a:r>
              <a:rPr lang="en-US" sz="2400" dirty="0"/>
              <a:t> I </a:t>
            </a:r>
            <a:r>
              <a:rPr lang="en-US" sz="2400" dirty="0" err="1"/>
              <a:t>organizujemo</a:t>
            </a:r>
            <a:r>
              <a:rPr lang="en-US" sz="2400" dirty="0"/>
              <a:t> </a:t>
            </a:r>
            <a:r>
              <a:rPr lang="en-US" sz="2400" dirty="0" err="1"/>
              <a:t>ih</a:t>
            </a:r>
            <a:r>
              <a:rPr lang="en-US" sz="2400" dirty="0"/>
              <a:t> u </a:t>
            </a:r>
            <a:r>
              <a:rPr lang="en-US" sz="2400" dirty="0" err="1"/>
              <a:t>foldere</a:t>
            </a:r>
            <a:r>
              <a:rPr lang="en-US" sz="2400" dirty="0"/>
              <a:t> </a:t>
            </a:r>
            <a:r>
              <a:rPr lang="en-US" sz="2400" dirty="0" err="1"/>
              <a:t>prema</a:t>
            </a:r>
            <a:r>
              <a:rPr lang="en-US" sz="2400" dirty="0"/>
              <a:t> </a:t>
            </a:r>
            <a:r>
              <a:rPr lang="en-US" sz="2400" dirty="0" err="1"/>
              <a:t>klasifikaciji</a:t>
            </a:r>
            <a:r>
              <a:rPr lang="en-US" sz="2400" dirty="0"/>
              <a:t> (</a:t>
            </a:r>
            <a:r>
              <a:rPr lang="en-US" sz="2400" dirty="0" err="1"/>
              <a:t>odabrane</a:t>
            </a:r>
            <a:r>
              <a:rPr lang="en-US" sz="2400" dirty="0"/>
              <a:t> </a:t>
            </a:r>
            <a:r>
              <a:rPr lang="en-US" sz="2400" dirty="0" err="1"/>
              <a:t>kategorije</a:t>
            </a:r>
            <a:r>
              <a:rPr lang="en-US" sz="2400" dirty="0"/>
              <a:t>: </a:t>
            </a:r>
            <a:r>
              <a:rPr lang="en-US" sz="2400" dirty="0" err="1"/>
              <a:t>sobe</a:t>
            </a:r>
            <a:r>
              <a:rPr lang="en-US" sz="2400" dirty="0"/>
              <a:t>, </a:t>
            </a:r>
            <a:r>
              <a:rPr lang="en-US" sz="2400" dirty="0" err="1"/>
              <a:t>kupatila</a:t>
            </a:r>
            <a:r>
              <a:rPr lang="en-US" sz="2400" dirty="0"/>
              <a:t>, </a:t>
            </a:r>
            <a:r>
              <a:rPr lang="en-US" sz="2400" dirty="0" err="1"/>
              <a:t>terase</a:t>
            </a:r>
            <a:r>
              <a:rPr lang="en-US" sz="2400" dirty="0"/>
              <a:t>, </a:t>
            </a:r>
            <a:r>
              <a:rPr lang="en-US" sz="2400" dirty="0" err="1"/>
              <a:t>kuhinje</a:t>
            </a:r>
            <a:r>
              <a:rPr lang="en-US" sz="2400" dirty="0"/>
              <a:t>). </a:t>
            </a:r>
            <a:r>
              <a:rPr lang="en-US" sz="2400" dirty="0" err="1"/>
              <a:t>SLike</a:t>
            </a:r>
            <a:r>
              <a:rPr lang="en-US" sz="2400" dirty="0"/>
              <a:t> </a:t>
            </a:r>
            <a:r>
              <a:rPr lang="en-US" sz="2400" dirty="0" err="1"/>
              <a:t>koje</a:t>
            </a:r>
            <a:r>
              <a:rPr lang="en-US" sz="2400" dirty="0"/>
              <a:t> </a:t>
            </a:r>
            <a:r>
              <a:rPr lang="en-US" sz="2400" dirty="0" err="1"/>
              <a:t>nisu</a:t>
            </a:r>
            <a:r>
              <a:rPr lang="en-US" sz="2400" dirty="0"/>
              <a:t> </a:t>
            </a:r>
            <a:r>
              <a:rPr lang="en-US" sz="2400" dirty="0" err="1"/>
              <a:t>prepoznate</a:t>
            </a:r>
            <a:r>
              <a:rPr lang="en-US" sz="2400" dirty="0"/>
              <a:t> se </a:t>
            </a:r>
            <a:r>
              <a:rPr lang="en-US" sz="2400" dirty="0" err="1"/>
              <a:t>smeštaju</a:t>
            </a:r>
            <a:r>
              <a:rPr lang="en-US" sz="2400" dirty="0"/>
              <a:t> u folder </a:t>
            </a:r>
            <a:r>
              <a:rPr lang="en-US" sz="2400" dirty="0" err="1"/>
              <a:t>ostalo</a:t>
            </a:r>
            <a:r>
              <a:rPr lang="en-US" sz="2400" dirty="0"/>
              <a:t> </a:t>
            </a:r>
            <a:r>
              <a:rPr lang="en-US" sz="2400" dirty="0" err="1"/>
              <a:t>radi</a:t>
            </a:r>
            <a:r>
              <a:rPr lang="en-US" sz="2400" dirty="0"/>
              <a:t> </a:t>
            </a:r>
            <a:r>
              <a:rPr lang="en-US" sz="2400" dirty="0" err="1"/>
              <a:t>kasnije</a:t>
            </a:r>
            <a:r>
              <a:rPr lang="en-US" sz="2400" dirty="0"/>
              <a:t> </a:t>
            </a:r>
            <a:r>
              <a:rPr lang="en-US" sz="2400" dirty="0" err="1"/>
              <a:t>dorade</a:t>
            </a:r>
            <a:r>
              <a:rPr lang="en-US" sz="2400" dirty="0"/>
              <a:t> </a:t>
            </a:r>
            <a:r>
              <a:rPr lang="en-US" sz="2400" dirty="0" err="1"/>
              <a:t>projekta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731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A18F2-4027-B2E4-C0DA-AD8D523A0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11"/>
            <a:ext cx="10515600" cy="823758"/>
          </a:xfrm>
        </p:spPr>
        <p:txBody>
          <a:bodyPr/>
          <a:lstStyle/>
          <a:p>
            <a:pPr algn="ctr"/>
            <a:r>
              <a:rPr lang="en-US" b="1" dirty="0"/>
              <a:t>Model </a:t>
            </a:r>
            <a:r>
              <a:rPr lang="en-US" b="1" dirty="0" err="1"/>
              <a:t>karakteristika</a:t>
            </a:r>
            <a:r>
              <a:rPr lang="en-US" b="1" dirty="0"/>
              <a:t> </a:t>
            </a:r>
            <a:r>
              <a:rPr lang="en-US" b="1" dirty="0" err="1"/>
              <a:t>stanova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EEE12-32A0-A8E2-F12A-F8E7FAF59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1308"/>
            <a:ext cx="10515600" cy="53456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 err="1"/>
              <a:t>Korišćeni</a:t>
            </a:r>
            <a:r>
              <a:rPr lang="en-US" b="1" dirty="0"/>
              <a:t> </a:t>
            </a:r>
            <a:r>
              <a:rPr lang="en-US" b="1" dirty="0" err="1"/>
              <a:t>modeli</a:t>
            </a:r>
            <a:r>
              <a:rPr lang="en-US" b="1" dirty="0"/>
              <a:t>:</a:t>
            </a:r>
          </a:p>
          <a:p>
            <a:r>
              <a:rPr lang="en-US" sz="2400" err="1"/>
              <a:t>XGBoost</a:t>
            </a:r>
            <a:r>
              <a:rPr lang="en-US" sz="2400" dirty="0"/>
              <a:t>, Gradient Boosting, Random Forest koji </a:t>
            </a:r>
            <a:r>
              <a:rPr lang="en-US" sz="2400" err="1"/>
              <a:t>su</a:t>
            </a:r>
            <a:r>
              <a:rPr lang="en-US" sz="2400" dirty="0"/>
              <a:t> </a:t>
            </a:r>
            <a:r>
              <a:rPr lang="en-US" sz="2400" err="1"/>
              <a:t>odabrani</a:t>
            </a:r>
            <a:r>
              <a:rPr lang="en-US" sz="2400" dirty="0"/>
              <a:t> </a:t>
            </a:r>
            <a:r>
              <a:rPr lang="en-US" sz="2400" err="1"/>
              <a:t>na</a:t>
            </a:r>
            <a:r>
              <a:rPr lang="en-US" sz="2400" dirty="0"/>
              <a:t> </a:t>
            </a:r>
            <a:r>
              <a:rPr lang="en-US" sz="2400" err="1"/>
              <a:t>osnovu</a:t>
            </a:r>
            <a:r>
              <a:rPr lang="en-US" sz="2400" dirty="0"/>
              <a:t> </a:t>
            </a:r>
            <a:r>
              <a:rPr lang="en-US" sz="2400" err="1"/>
              <a:t>istraživanja</a:t>
            </a:r>
            <a:r>
              <a:rPr lang="en-US" sz="2400" dirty="0"/>
              <a:t>, </a:t>
            </a:r>
            <a:r>
              <a:rPr lang="en-US" sz="2400" err="1"/>
              <a:t>kao</a:t>
            </a:r>
            <a:r>
              <a:rPr lang="en-US" sz="2400" dirty="0"/>
              <a:t> </a:t>
            </a:r>
            <a:r>
              <a:rPr lang="en-US" sz="2400" err="1"/>
              <a:t>modeli</a:t>
            </a:r>
            <a:r>
              <a:rPr lang="en-US" sz="2400" dirty="0"/>
              <a:t> koji </a:t>
            </a:r>
            <a:r>
              <a:rPr lang="en-US" sz="2400" err="1"/>
              <a:t>pružaju</a:t>
            </a:r>
            <a:r>
              <a:rPr lang="en-US" sz="2400" dirty="0"/>
              <a:t> </a:t>
            </a:r>
            <a:r>
              <a:rPr lang="en-US" sz="2400" err="1"/>
              <a:t>najbolje</a:t>
            </a:r>
            <a:r>
              <a:rPr lang="en-US" sz="2400" dirty="0"/>
              <a:t> </a:t>
            </a:r>
            <a:r>
              <a:rPr lang="en-US" sz="2400" err="1"/>
              <a:t>rezultate</a:t>
            </a:r>
            <a:r>
              <a:rPr lang="en-US" sz="2400" dirty="0"/>
              <a:t> za </a:t>
            </a:r>
            <a:r>
              <a:rPr lang="en-US" sz="2400" err="1"/>
              <a:t>konkretan</a:t>
            </a:r>
            <a:r>
              <a:rPr lang="en-US" sz="2400" dirty="0"/>
              <a:t> </a:t>
            </a:r>
            <a:r>
              <a:rPr lang="en-US" sz="2400" err="1"/>
              <a:t>zadatak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b="1" err="1">
                <a:ea typeface="+mn-lt"/>
                <a:cs typeface="+mn-lt"/>
              </a:rPr>
              <a:t>Metrike</a:t>
            </a:r>
            <a:endParaRPr lang="en-US" b="1">
              <a:ea typeface="+mn-lt"/>
              <a:cs typeface="+mn-lt"/>
            </a:endParaRPr>
          </a:p>
          <a:p>
            <a:pPr marL="342900" indent="-342900"/>
            <a:r>
              <a:rPr lang="en-US" sz="2400" err="1">
                <a:ea typeface="+mn-lt"/>
                <a:cs typeface="+mn-lt"/>
              </a:rPr>
              <a:t>Metrike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korišćene</a:t>
            </a:r>
            <a:r>
              <a:rPr lang="en-US" sz="2400" dirty="0">
                <a:ea typeface="+mn-lt"/>
                <a:cs typeface="+mn-lt"/>
              </a:rPr>
              <a:t> za </a:t>
            </a:r>
            <a:r>
              <a:rPr lang="en-US" sz="2400" err="1">
                <a:ea typeface="+mn-lt"/>
                <a:cs typeface="+mn-lt"/>
              </a:rPr>
              <a:t>evaluaciju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grešaka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uključuju</a:t>
            </a:r>
            <a:r>
              <a:rPr lang="en-US" sz="2400" dirty="0">
                <a:ea typeface="+mn-lt"/>
                <a:cs typeface="+mn-lt"/>
              </a:rPr>
              <a:t> Mean Absolute Error (MAE) </a:t>
            </a:r>
            <a:r>
              <a:rPr lang="en-US" sz="2400" err="1">
                <a:ea typeface="+mn-lt"/>
                <a:cs typeface="+mn-lt"/>
              </a:rPr>
              <a:t>i</a:t>
            </a:r>
            <a:r>
              <a:rPr lang="en-US" sz="2400" dirty="0">
                <a:ea typeface="+mn-lt"/>
                <a:cs typeface="+mn-lt"/>
              </a:rPr>
              <a:t> Mean Squared Error (MSE). MAE meri </a:t>
            </a:r>
            <a:r>
              <a:rPr lang="en-US" sz="2400" err="1">
                <a:ea typeface="+mn-lt"/>
                <a:cs typeface="+mn-lt"/>
              </a:rPr>
              <a:t>prosečnu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apsolutnu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grešku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između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predviđenih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stvarnih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vrednosti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err="1">
                <a:ea typeface="+mn-lt"/>
                <a:cs typeface="+mn-lt"/>
              </a:rPr>
              <a:t>dok</a:t>
            </a:r>
            <a:r>
              <a:rPr lang="en-US" sz="2400" dirty="0">
                <a:ea typeface="+mn-lt"/>
                <a:cs typeface="+mn-lt"/>
              </a:rPr>
              <a:t> MSE meri </a:t>
            </a:r>
            <a:r>
              <a:rPr lang="en-US" sz="2400" err="1">
                <a:ea typeface="+mn-lt"/>
                <a:cs typeface="+mn-lt"/>
              </a:rPr>
              <a:t>prosečnu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kvadratnu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grešku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err="1">
                <a:ea typeface="+mn-lt"/>
                <a:cs typeface="+mn-lt"/>
              </a:rPr>
              <a:t>dajući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veću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težinu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većim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greškama</a:t>
            </a:r>
            <a:r>
              <a:rPr lang="en-US" sz="2400" dirty="0">
                <a:ea typeface="+mn-lt"/>
                <a:cs typeface="+mn-lt"/>
              </a:rPr>
              <a:t>. Oba </a:t>
            </a:r>
            <a:r>
              <a:rPr lang="en-US" sz="2400" err="1">
                <a:ea typeface="+mn-lt"/>
                <a:cs typeface="+mn-lt"/>
              </a:rPr>
              <a:t>pokazatelja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pružaju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sveobuhvatan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uvid</a:t>
            </a:r>
            <a:r>
              <a:rPr lang="en-US" sz="2400" dirty="0">
                <a:ea typeface="+mn-lt"/>
                <a:cs typeface="+mn-lt"/>
              </a:rPr>
              <a:t> u </a:t>
            </a:r>
            <a:r>
              <a:rPr lang="en-US" sz="2400" err="1">
                <a:ea typeface="+mn-lt"/>
                <a:cs typeface="+mn-lt"/>
              </a:rPr>
              <a:t>performanse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modela</a:t>
            </a:r>
            <a:r>
              <a:rPr lang="en-US" sz="2400" dirty="0">
                <a:ea typeface="+mn-lt"/>
                <a:cs typeface="+mn-lt"/>
              </a:rPr>
              <a:t> u </a:t>
            </a:r>
            <a:r>
              <a:rPr lang="en-US" sz="2400" err="1">
                <a:ea typeface="+mn-lt"/>
                <a:cs typeface="+mn-lt"/>
              </a:rPr>
              <a:t>predikciji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cena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stanova</a:t>
            </a:r>
            <a:r>
              <a:rPr lang="en-US" sz="2400" dirty="0">
                <a:ea typeface="+mn-lt"/>
                <a:cs typeface="+mn-lt"/>
              </a:rPr>
              <a:t>.</a:t>
            </a:r>
            <a:endParaRPr lang="en-US" sz="2400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29440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22144-B80E-A591-E33E-F20C38E11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3333"/>
            <a:ext cx="10515600" cy="5503630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 sz="2600" b="1" dirty="0" err="1">
                <a:latin typeface="Segoe UI"/>
                <a:cs typeface="Segoe UI"/>
              </a:rPr>
              <a:t>Dobijeni</a:t>
            </a:r>
            <a:r>
              <a:rPr lang="en-US" sz="2600" b="1" dirty="0">
                <a:latin typeface="Segoe UI"/>
                <a:cs typeface="Segoe UI"/>
              </a:rPr>
              <a:t> </a:t>
            </a:r>
            <a:r>
              <a:rPr lang="en-US" sz="2600" b="1" dirty="0" err="1">
                <a:latin typeface="Segoe UI"/>
                <a:cs typeface="Segoe UI"/>
              </a:rPr>
              <a:t>rezultati</a:t>
            </a:r>
            <a:r>
              <a:rPr lang="en-US" sz="2600" b="1" dirty="0">
                <a:latin typeface="Segoe UI"/>
                <a:cs typeface="Segoe UI"/>
              </a:rPr>
              <a:t> I </a:t>
            </a:r>
            <a:r>
              <a:rPr lang="en-US" sz="2600" b="1" dirty="0" err="1">
                <a:latin typeface="Segoe UI"/>
                <a:cs typeface="Segoe UI"/>
              </a:rPr>
              <a:t>odabrani</a:t>
            </a:r>
            <a:r>
              <a:rPr lang="en-US" sz="2600" b="1" dirty="0">
                <a:latin typeface="Segoe UI"/>
                <a:cs typeface="Segoe UI"/>
              </a:rPr>
              <a:t> model:</a:t>
            </a:r>
            <a:endParaRPr lang="en-US" sz="2600" dirty="0">
              <a:latin typeface="Segoe UI"/>
              <a:cs typeface="Segoe UI"/>
            </a:endParaRPr>
          </a:p>
          <a:p>
            <a:r>
              <a:rPr lang="en-US" sz="2200" dirty="0" err="1">
                <a:latin typeface="Arial"/>
                <a:cs typeface="Arial"/>
              </a:rPr>
              <a:t>XGBoost</a:t>
            </a:r>
            <a:r>
              <a:rPr lang="en-US" sz="2200" dirty="0">
                <a:latin typeface="Arial"/>
                <a:cs typeface="Arial"/>
              </a:rPr>
              <a:t> - Mean MAE with optimized </a:t>
            </a:r>
            <a:r>
              <a:rPr lang="en-US" sz="2200" dirty="0" err="1">
                <a:latin typeface="Arial"/>
                <a:cs typeface="Arial"/>
              </a:rPr>
              <a:t>XGBoost</a:t>
            </a:r>
            <a:r>
              <a:rPr lang="en-US" sz="2200" dirty="0">
                <a:latin typeface="Arial"/>
                <a:cs typeface="Arial"/>
              </a:rPr>
              <a:t>: 25392.3444000769, Mean MSE with optimized </a:t>
            </a:r>
            <a:r>
              <a:rPr lang="en-US" sz="2200" dirty="0" err="1">
                <a:latin typeface="Arial"/>
                <a:cs typeface="Arial"/>
              </a:rPr>
              <a:t>XGBoost</a:t>
            </a:r>
            <a:r>
              <a:rPr lang="en-US" sz="2200" dirty="0">
                <a:latin typeface="Arial"/>
                <a:cs typeface="Arial"/>
              </a:rPr>
              <a:t>: 1682145807.4291816, Mean MAE as percentage of average actual price: 16.29%</a:t>
            </a:r>
          </a:p>
          <a:p>
            <a:r>
              <a:rPr lang="en-US" sz="2200" dirty="0">
                <a:latin typeface="Arial"/>
                <a:cs typeface="Arial"/>
              </a:rPr>
              <a:t>Gradient Boosting - Mean MAE with optimized Gradient Boosting on cleaned data: 24413.88926970426, Mean MSE with optimized Gradient Boosting on cleaned data: 1539292433.771877, Mean MAE as percentage of average actual price: 16.34%</a:t>
            </a:r>
          </a:p>
          <a:p>
            <a:r>
              <a:rPr lang="en-US" sz="2200" dirty="0">
                <a:latin typeface="Arial"/>
                <a:cs typeface="Arial"/>
              </a:rPr>
              <a:t>Random Forest - Mean MAE with optimized Random Forest: 28374.674920975318, Mean MSE with optimized Random Forest: 1981531686.0378776, Mean MAE as percentage of average actual price: 18.20%</a:t>
            </a:r>
          </a:p>
          <a:p>
            <a:r>
              <a:rPr lang="en-US" sz="2200" u="sng" err="1">
                <a:latin typeface="Arial"/>
                <a:ea typeface="+mn-lt"/>
                <a:cs typeface="+mn-lt"/>
              </a:rPr>
              <a:t>Odabran</a:t>
            </a:r>
            <a:r>
              <a:rPr lang="en-US" sz="2200" u="sng" dirty="0">
                <a:latin typeface="Arial"/>
                <a:ea typeface="+mn-lt"/>
                <a:cs typeface="+mn-lt"/>
              </a:rPr>
              <a:t> je model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</a:t>
            </a:r>
            <a:r>
              <a:rPr lang="en-US" sz="2200" b="1" u="sng" err="1">
                <a:latin typeface="Arial"/>
                <a:ea typeface="+mn-lt"/>
                <a:cs typeface="+mn-lt"/>
              </a:rPr>
              <a:t>XGBoost</a:t>
            </a:r>
            <a:r>
              <a:rPr lang="en-US" sz="2200" b="1" u="sng" dirty="0">
                <a:latin typeface="Arial"/>
                <a:ea typeface="+mn-lt"/>
                <a:cs typeface="+mn-lt"/>
              </a:rPr>
              <a:t> (Extreme Gradient Boosting)</a:t>
            </a:r>
            <a:r>
              <a:rPr lang="en-US" sz="2200" b="1" dirty="0">
                <a:latin typeface="Arial"/>
                <a:ea typeface="+mn-lt"/>
                <a:cs typeface="+mn-lt"/>
              </a:rPr>
              <a:t> </a:t>
            </a:r>
            <a:r>
              <a:rPr lang="en-US" sz="2200" err="1">
                <a:latin typeface="Arial"/>
                <a:ea typeface="+mn-lt"/>
                <a:cs typeface="+mn-lt"/>
              </a:rPr>
              <a:t>zbog</a:t>
            </a:r>
            <a:r>
              <a:rPr lang="en-US" sz="2200" dirty="0">
                <a:latin typeface="Arial"/>
                <a:ea typeface="+mn-lt"/>
                <a:cs typeface="+mn-lt"/>
              </a:rPr>
              <a:t> </a:t>
            </a:r>
            <a:r>
              <a:rPr lang="en-US" sz="2200" err="1">
                <a:latin typeface="Arial"/>
                <a:ea typeface="+mn-lt"/>
                <a:cs typeface="+mn-lt"/>
              </a:rPr>
              <a:t>svoje</a:t>
            </a:r>
            <a:r>
              <a:rPr lang="en-US" sz="2200" dirty="0">
                <a:latin typeface="Arial"/>
                <a:ea typeface="+mn-lt"/>
                <a:cs typeface="+mn-lt"/>
              </a:rPr>
              <a:t> </a:t>
            </a:r>
            <a:r>
              <a:rPr lang="en-US" sz="2200" err="1">
                <a:latin typeface="Arial"/>
                <a:ea typeface="+mn-lt"/>
                <a:cs typeface="+mn-lt"/>
              </a:rPr>
              <a:t>robusnosti</a:t>
            </a:r>
            <a:r>
              <a:rPr lang="en-US" sz="2200" dirty="0">
                <a:latin typeface="Arial"/>
                <a:ea typeface="+mn-lt"/>
                <a:cs typeface="+mn-lt"/>
              </a:rPr>
              <a:t> </a:t>
            </a:r>
            <a:r>
              <a:rPr lang="en-US" sz="2200" err="1">
                <a:latin typeface="Arial"/>
                <a:ea typeface="+mn-lt"/>
                <a:cs typeface="+mn-lt"/>
              </a:rPr>
              <a:t>i</a:t>
            </a:r>
            <a:r>
              <a:rPr lang="en-US" sz="2200" dirty="0">
                <a:latin typeface="Arial"/>
                <a:ea typeface="+mn-lt"/>
                <a:cs typeface="+mn-lt"/>
              </a:rPr>
              <a:t> </a:t>
            </a:r>
            <a:r>
              <a:rPr lang="en-US" sz="2200" err="1">
                <a:latin typeface="Arial"/>
                <a:ea typeface="+mn-lt"/>
                <a:cs typeface="+mn-lt"/>
              </a:rPr>
              <a:t>bolje</a:t>
            </a:r>
            <a:r>
              <a:rPr lang="en-US" sz="2200" dirty="0">
                <a:latin typeface="Arial"/>
                <a:ea typeface="+mn-lt"/>
                <a:cs typeface="+mn-lt"/>
              </a:rPr>
              <a:t> </a:t>
            </a:r>
            <a:r>
              <a:rPr lang="en-US" sz="2200" err="1">
                <a:latin typeface="Arial"/>
                <a:ea typeface="+mn-lt"/>
                <a:cs typeface="+mn-lt"/>
              </a:rPr>
              <a:t>performanse</a:t>
            </a:r>
            <a:r>
              <a:rPr lang="en-US" sz="2200" dirty="0">
                <a:latin typeface="Arial"/>
                <a:ea typeface="+mn-lt"/>
                <a:cs typeface="+mn-lt"/>
              </a:rPr>
              <a:t> u </a:t>
            </a:r>
            <a:r>
              <a:rPr lang="en-US" sz="2200" err="1">
                <a:latin typeface="Arial"/>
                <a:ea typeface="+mn-lt"/>
                <a:cs typeface="+mn-lt"/>
              </a:rPr>
              <a:t>poređenju</a:t>
            </a:r>
            <a:r>
              <a:rPr lang="en-US" sz="2200" dirty="0">
                <a:latin typeface="Arial"/>
                <a:ea typeface="+mn-lt"/>
                <a:cs typeface="+mn-lt"/>
              </a:rPr>
              <a:t> </a:t>
            </a:r>
            <a:r>
              <a:rPr lang="en-US" sz="2200" err="1">
                <a:latin typeface="Arial"/>
                <a:ea typeface="+mn-lt"/>
                <a:cs typeface="+mn-lt"/>
              </a:rPr>
              <a:t>sa</a:t>
            </a:r>
            <a:r>
              <a:rPr lang="en-US" sz="2200" dirty="0">
                <a:latin typeface="Arial"/>
                <a:ea typeface="+mn-lt"/>
                <a:cs typeface="+mn-lt"/>
              </a:rPr>
              <a:t> </a:t>
            </a:r>
            <a:r>
              <a:rPr lang="en-US" sz="2200" err="1">
                <a:latin typeface="Arial"/>
                <a:ea typeface="+mn-lt"/>
                <a:cs typeface="+mn-lt"/>
              </a:rPr>
              <a:t>ostalim</a:t>
            </a:r>
            <a:r>
              <a:rPr lang="en-US" sz="2200" dirty="0">
                <a:latin typeface="Arial"/>
                <a:ea typeface="+mn-lt"/>
                <a:cs typeface="+mn-lt"/>
              </a:rPr>
              <a:t> </a:t>
            </a:r>
            <a:r>
              <a:rPr lang="en-US" sz="2200" err="1">
                <a:latin typeface="Arial"/>
                <a:ea typeface="+mn-lt"/>
                <a:cs typeface="+mn-lt"/>
              </a:rPr>
              <a:t>modelima</a:t>
            </a:r>
            <a:r>
              <a:rPr lang="en-US" sz="2200" dirty="0">
                <a:latin typeface="Arial"/>
                <a:ea typeface="+mn-lt"/>
                <a:cs typeface="+mn-lt"/>
              </a:rPr>
              <a:t>. </a:t>
            </a:r>
            <a:r>
              <a:rPr lang="en-US" sz="2200" err="1">
                <a:latin typeface="Arial"/>
                <a:ea typeface="+mn-lt"/>
                <a:cs typeface="+mn-lt"/>
              </a:rPr>
              <a:t>Iako</a:t>
            </a:r>
            <a:r>
              <a:rPr lang="en-US" sz="2200" dirty="0">
                <a:latin typeface="Arial"/>
                <a:ea typeface="+mn-lt"/>
                <a:cs typeface="+mn-lt"/>
              </a:rPr>
              <a:t> Gradient Boosting </a:t>
            </a:r>
            <a:r>
              <a:rPr lang="en-US" sz="2200" err="1">
                <a:latin typeface="Arial"/>
                <a:ea typeface="+mn-lt"/>
                <a:cs typeface="+mn-lt"/>
              </a:rPr>
              <a:t>pokazuje</a:t>
            </a:r>
            <a:r>
              <a:rPr lang="en-US" sz="2200" dirty="0">
                <a:latin typeface="Arial"/>
                <a:ea typeface="+mn-lt"/>
                <a:cs typeface="+mn-lt"/>
              </a:rPr>
              <a:t> </a:t>
            </a:r>
            <a:r>
              <a:rPr lang="en-US" sz="2200" err="1">
                <a:latin typeface="Arial"/>
                <a:ea typeface="+mn-lt"/>
                <a:cs typeface="+mn-lt"/>
              </a:rPr>
              <a:t>blago</a:t>
            </a:r>
            <a:r>
              <a:rPr lang="en-US" sz="2200" dirty="0">
                <a:latin typeface="Arial"/>
                <a:ea typeface="+mn-lt"/>
                <a:cs typeface="+mn-lt"/>
              </a:rPr>
              <a:t> </a:t>
            </a:r>
            <a:r>
              <a:rPr lang="en-US" sz="2200" err="1">
                <a:latin typeface="Arial"/>
                <a:ea typeface="+mn-lt"/>
                <a:cs typeface="+mn-lt"/>
              </a:rPr>
              <a:t>nižu</a:t>
            </a:r>
            <a:r>
              <a:rPr lang="en-US" sz="2200" dirty="0">
                <a:latin typeface="Arial"/>
                <a:ea typeface="+mn-lt"/>
                <a:cs typeface="+mn-lt"/>
              </a:rPr>
              <a:t> </a:t>
            </a:r>
            <a:r>
              <a:rPr lang="en-US" sz="2200" err="1">
                <a:latin typeface="Arial"/>
                <a:ea typeface="+mn-lt"/>
                <a:cs typeface="+mn-lt"/>
              </a:rPr>
              <a:t>srednju</a:t>
            </a:r>
            <a:r>
              <a:rPr lang="en-US" sz="2200" dirty="0">
                <a:latin typeface="Arial"/>
                <a:ea typeface="+mn-lt"/>
                <a:cs typeface="+mn-lt"/>
              </a:rPr>
              <a:t> </a:t>
            </a:r>
            <a:r>
              <a:rPr lang="en-US" sz="2200" err="1">
                <a:latin typeface="Arial"/>
                <a:ea typeface="+mn-lt"/>
                <a:cs typeface="+mn-lt"/>
              </a:rPr>
              <a:t>apsolutnu</a:t>
            </a:r>
            <a:r>
              <a:rPr lang="en-US" sz="2200" dirty="0">
                <a:latin typeface="Arial"/>
                <a:ea typeface="+mn-lt"/>
                <a:cs typeface="+mn-lt"/>
              </a:rPr>
              <a:t> </a:t>
            </a:r>
            <a:r>
              <a:rPr lang="en-US" sz="2200" err="1">
                <a:latin typeface="Arial"/>
                <a:ea typeface="+mn-lt"/>
                <a:cs typeface="+mn-lt"/>
              </a:rPr>
              <a:t>grešku</a:t>
            </a:r>
            <a:r>
              <a:rPr lang="en-US" sz="2200" dirty="0">
                <a:latin typeface="Arial"/>
                <a:ea typeface="+mn-lt"/>
                <a:cs typeface="+mn-lt"/>
              </a:rPr>
              <a:t> (MAE), </a:t>
            </a:r>
            <a:r>
              <a:rPr lang="en-US" sz="2200" err="1">
                <a:latin typeface="Arial"/>
                <a:ea typeface="+mn-lt"/>
                <a:cs typeface="+mn-lt"/>
              </a:rPr>
              <a:t>XGBoost</a:t>
            </a:r>
            <a:r>
              <a:rPr lang="en-US" sz="2200" dirty="0">
                <a:latin typeface="Arial"/>
                <a:ea typeface="+mn-lt"/>
                <a:cs typeface="+mn-lt"/>
              </a:rPr>
              <a:t> </a:t>
            </a:r>
            <a:r>
              <a:rPr lang="en-US" sz="2200" err="1">
                <a:latin typeface="Arial"/>
                <a:ea typeface="+mn-lt"/>
                <a:cs typeface="+mn-lt"/>
              </a:rPr>
              <a:t>ima</a:t>
            </a:r>
            <a:r>
              <a:rPr lang="en-US" sz="2200" dirty="0">
                <a:latin typeface="Arial"/>
                <a:ea typeface="+mn-lt"/>
                <a:cs typeface="+mn-lt"/>
              </a:rPr>
              <a:t> </a:t>
            </a:r>
            <a:r>
              <a:rPr lang="en-US" sz="2200" err="1">
                <a:latin typeface="Arial"/>
                <a:ea typeface="+mn-lt"/>
                <a:cs typeface="+mn-lt"/>
              </a:rPr>
              <a:t>nižu</a:t>
            </a:r>
            <a:r>
              <a:rPr lang="en-US" sz="2200" dirty="0">
                <a:latin typeface="Arial"/>
                <a:ea typeface="+mn-lt"/>
                <a:cs typeface="+mn-lt"/>
              </a:rPr>
              <a:t> </a:t>
            </a:r>
            <a:r>
              <a:rPr lang="en-US" sz="2200" err="1">
                <a:latin typeface="Arial"/>
                <a:ea typeface="+mn-lt"/>
                <a:cs typeface="+mn-lt"/>
              </a:rPr>
              <a:t>srednju</a:t>
            </a:r>
            <a:r>
              <a:rPr lang="en-US" sz="2200" dirty="0">
                <a:latin typeface="Arial"/>
                <a:ea typeface="+mn-lt"/>
                <a:cs typeface="+mn-lt"/>
              </a:rPr>
              <a:t> </a:t>
            </a:r>
            <a:r>
              <a:rPr lang="en-US" sz="2200" err="1">
                <a:latin typeface="Arial"/>
                <a:ea typeface="+mn-lt"/>
                <a:cs typeface="+mn-lt"/>
              </a:rPr>
              <a:t>kvadratnu</a:t>
            </a:r>
            <a:r>
              <a:rPr lang="en-US" sz="2200" dirty="0">
                <a:latin typeface="Arial"/>
                <a:ea typeface="+mn-lt"/>
                <a:cs typeface="+mn-lt"/>
              </a:rPr>
              <a:t> </a:t>
            </a:r>
            <a:r>
              <a:rPr lang="en-US" sz="2200" err="1">
                <a:latin typeface="Arial"/>
                <a:ea typeface="+mn-lt"/>
                <a:cs typeface="+mn-lt"/>
              </a:rPr>
              <a:t>grešku</a:t>
            </a:r>
            <a:r>
              <a:rPr lang="en-US" sz="2200" dirty="0">
                <a:latin typeface="Arial"/>
                <a:ea typeface="+mn-lt"/>
                <a:cs typeface="+mn-lt"/>
              </a:rPr>
              <a:t> (MSE), </a:t>
            </a:r>
            <a:r>
              <a:rPr lang="en-US" sz="2200" err="1">
                <a:latin typeface="Arial"/>
                <a:ea typeface="+mn-lt"/>
                <a:cs typeface="+mn-lt"/>
              </a:rPr>
              <a:t>što</a:t>
            </a:r>
            <a:r>
              <a:rPr lang="en-US" sz="2200" dirty="0">
                <a:latin typeface="Arial"/>
                <a:ea typeface="+mn-lt"/>
                <a:cs typeface="+mn-lt"/>
              </a:rPr>
              <a:t> </a:t>
            </a:r>
            <a:r>
              <a:rPr lang="en-US" sz="2200" err="1">
                <a:latin typeface="Arial"/>
                <a:ea typeface="+mn-lt"/>
                <a:cs typeface="+mn-lt"/>
              </a:rPr>
              <a:t>ukazuje</a:t>
            </a:r>
            <a:r>
              <a:rPr lang="en-US" sz="2200" dirty="0">
                <a:latin typeface="Arial"/>
                <a:ea typeface="+mn-lt"/>
                <a:cs typeface="+mn-lt"/>
              </a:rPr>
              <a:t> </a:t>
            </a:r>
            <a:r>
              <a:rPr lang="en-US" sz="2200" err="1">
                <a:latin typeface="Arial"/>
                <a:ea typeface="+mn-lt"/>
                <a:cs typeface="+mn-lt"/>
              </a:rPr>
              <a:t>na</a:t>
            </a:r>
            <a:r>
              <a:rPr lang="en-US" sz="2200" dirty="0">
                <a:latin typeface="Arial"/>
                <a:ea typeface="+mn-lt"/>
                <a:cs typeface="+mn-lt"/>
              </a:rPr>
              <a:t> </a:t>
            </a:r>
            <a:r>
              <a:rPr lang="en-US" sz="2200" err="1">
                <a:latin typeface="Arial"/>
                <a:ea typeface="+mn-lt"/>
                <a:cs typeface="+mn-lt"/>
              </a:rPr>
              <a:t>bolju</a:t>
            </a:r>
            <a:r>
              <a:rPr lang="en-US" sz="2200" dirty="0">
                <a:latin typeface="Arial"/>
                <a:ea typeface="+mn-lt"/>
                <a:cs typeface="+mn-lt"/>
              </a:rPr>
              <a:t> </a:t>
            </a:r>
            <a:r>
              <a:rPr lang="en-US" sz="2200" err="1">
                <a:latin typeface="Arial"/>
                <a:ea typeface="+mn-lt"/>
                <a:cs typeface="+mn-lt"/>
              </a:rPr>
              <a:t>preciznost</a:t>
            </a:r>
            <a:r>
              <a:rPr lang="en-US" sz="2200" dirty="0">
                <a:latin typeface="Arial"/>
                <a:ea typeface="+mn-lt"/>
                <a:cs typeface="+mn-lt"/>
              </a:rPr>
              <a:t> u </a:t>
            </a:r>
            <a:r>
              <a:rPr lang="en-US" sz="2200" err="1">
                <a:latin typeface="Arial"/>
                <a:ea typeface="+mn-lt"/>
                <a:cs typeface="+mn-lt"/>
              </a:rPr>
              <a:t>predikciji</a:t>
            </a:r>
            <a:r>
              <a:rPr lang="en-US" sz="2200" dirty="0">
                <a:latin typeface="Arial"/>
                <a:ea typeface="+mn-lt"/>
                <a:cs typeface="+mn-lt"/>
              </a:rPr>
              <a:t> </a:t>
            </a:r>
            <a:r>
              <a:rPr lang="en-US" sz="2200" err="1">
                <a:latin typeface="Arial"/>
                <a:ea typeface="+mn-lt"/>
                <a:cs typeface="+mn-lt"/>
              </a:rPr>
              <a:t>cena</a:t>
            </a:r>
            <a:r>
              <a:rPr lang="en-US" sz="2200" dirty="0">
                <a:latin typeface="Arial"/>
                <a:ea typeface="+mn-lt"/>
                <a:cs typeface="+mn-lt"/>
              </a:rPr>
              <a:t> </a:t>
            </a:r>
            <a:r>
              <a:rPr lang="en-US" sz="2200" err="1">
                <a:latin typeface="Arial"/>
                <a:ea typeface="+mn-lt"/>
                <a:cs typeface="+mn-lt"/>
              </a:rPr>
              <a:t>stanova</a:t>
            </a:r>
            <a:r>
              <a:rPr lang="en-US" sz="2200" dirty="0">
                <a:latin typeface="Arial"/>
                <a:ea typeface="+mn-lt"/>
                <a:cs typeface="+mn-lt"/>
              </a:rPr>
              <a:t>. </a:t>
            </a:r>
            <a:r>
              <a:rPr lang="en-US" sz="2200" err="1">
                <a:latin typeface="Arial"/>
                <a:ea typeface="+mn-lt"/>
                <a:cs typeface="+mn-lt"/>
              </a:rPr>
              <a:t>Takođe</a:t>
            </a:r>
            <a:r>
              <a:rPr lang="en-US" sz="2200" dirty="0">
                <a:latin typeface="Arial"/>
                <a:ea typeface="+mn-lt"/>
                <a:cs typeface="+mn-lt"/>
              </a:rPr>
              <a:t>, </a:t>
            </a:r>
            <a:r>
              <a:rPr lang="en-US" sz="2200" err="1">
                <a:latin typeface="Arial"/>
                <a:ea typeface="+mn-lt"/>
                <a:cs typeface="+mn-lt"/>
              </a:rPr>
              <a:t>XGBoost</a:t>
            </a:r>
            <a:r>
              <a:rPr lang="en-US" sz="2200" dirty="0">
                <a:latin typeface="Arial"/>
                <a:ea typeface="+mn-lt"/>
                <a:cs typeface="+mn-lt"/>
              </a:rPr>
              <a:t> </a:t>
            </a:r>
            <a:r>
              <a:rPr lang="en-US" sz="2200" err="1">
                <a:latin typeface="Arial"/>
                <a:ea typeface="+mn-lt"/>
                <a:cs typeface="+mn-lt"/>
              </a:rPr>
              <a:t>koristi</a:t>
            </a:r>
            <a:r>
              <a:rPr lang="en-US" sz="2200" dirty="0">
                <a:latin typeface="Arial"/>
                <a:ea typeface="+mn-lt"/>
                <a:cs typeface="+mn-lt"/>
              </a:rPr>
              <a:t> </a:t>
            </a:r>
            <a:r>
              <a:rPr lang="en-US" sz="2200" err="1">
                <a:latin typeface="Arial"/>
                <a:ea typeface="+mn-lt"/>
                <a:cs typeface="+mn-lt"/>
              </a:rPr>
              <a:t>napredne</a:t>
            </a:r>
            <a:r>
              <a:rPr lang="en-US" sz="2200" dirty="0">
                <a:latin typeface="Arial"/>
                <a:ea typeface="+mn-lt"/>
                <a:cs typeface="+mn-lt"/>
              </a:rPr>
              <a:t> </a:t>
            </a:r>
            <a:r>
              <a:rPr lang="en-US" sz="2200" err="1">
                <a:latin typeface="Arial"/>
                <a:ea typeface="+mn-lt"/>
                <a:cs typeface="+mn-lt"/>
              </a:rPr>
              <a:t>tehnike</a:t>
            </a:r>
            <a:r>
              <a:rPr lang="en-US" sz="2200" dirty="0">
                <a:latin typeface="Arial"/>
                <a:ea typeface="+mn-lt"/>
                <a:cs typeface="+mn-lt"/>
              </a:rPr>
              <a:t> </a:t>
            </a:r>
            <a:r>
              <a:rPr lang="en-US" sz="2200" err="1">
                <a:latin typeface="Arial"/>
                <a:ea typeface="+mn-lt"/>
                <a:cs typeface="+mn-lt"/>
              </a:rPr>
              <a:t>optimizacije</a:t>
            </a:r>
            <a:r>
              <a:rPr lang="en-US" sz="2200" dirty="0">
                <a:latin typeface="Arial"/>
                <a:ea typeface="+mn-lt"/>
                <a:cs typeface="+mn-lt"/>
              </a:rPr>
              <a:t> </a:t>
            </a:r>
            <a:r>
              <a:rPr lang="en-US" sz="2200" err="1">
                <a:latin typeface="Arial"/>
                <a:ea typeface="+mn-lt"/>
                <a:cs typeface="+mn-lt"/>
              </a:rPr>
              <a:t>i</a:t>
            </a:r>
            <a:r>
              <a:rPr lang="en-US" sz="2200" dirty="0">
                <a:latin typeface="Arial"/>
                <a:ea typeface="+mn-lt"/>
                <a:cs typeface="+mn-lt"/>
              </a:rPr>
              <a:t> </a:t>
            </a:r>
            <a:r>
              <a:rPr lang="en-US" sz="2200" err="1">
                <a:latin typeface="Arial"/>
                <a:ea typeface="+mn-lt"/>
                <a:cs typeface="+mn-lt"/>
              </a:rPr>
              <a:t>redovno</a:t>
            </a:r>
            <a:r>
              <a:rPr lang="en-US" sz="2200" dirty="0">
                <a:latin typeface="Arial"/>
                <a:ea typeface="+mn-lt"/>
                <a:cs typeface="+mn-lt"/>
              </a:rPr>
              <a:t> </a:t>
            </a:r>
            <a:r>
              <a:rPr lang="en-US" sz="2200" err="1">
                <a:latin typeface="Arial"/>
                <a:ea typeface="+mn-lt"/>
                <a:cs typeface="+mn-lt"/>
              </a:rPr>
              <a:t>nadmašuje</a:t>
            </a:r>
            <a:r>
              <a:rPr lang="en-US" sz="2200" dirty="0">
                <a:latin typeface="Arial"/>
                <a:ea typeface="+mn-lt"/>
                <a:cs typeface="+mn-lt"/>
              </a:rPr>
              <a:t> </a:t>
            </a:r>
            <a:r>
              <a:rPr lang="en-US" sz="2200" err="1">
                <a:latin typeface="Arial"/>
                <a:ea typeface="+mn-lt"/>
                <a:cs typeface="+mn-lt"/>
              </a:rPr>
              <a:t>druge</a:t>
            </a:r>
            <a:r>
              <a:rPr lang="en-US" sz="2200" dirty="0">
                <a:latin typeface="Arial"/>
                <a:ea typeface="+mn-lt"/>
                <a:cs typeface="+mn-lt"/>
              </a:rPr>
              <a:t> </a:t>
            </a:r>
            <a:r>
              <a:rPr lang="en-US" sz="2200" err="1">
                <a:latin typeface="Arial"/>
                <a:ea typeface="+mn-lt"/>
                <a:cs typeface="+mn-lt"/>
              </a:rPr>
              <a:t>modele</a:t>
            </a:r>
            <a:r>
              <a:rPr lang="en-US" sz="2200" dirty="0">
                <a:latin typeface="Arial"/>
                <a:ea typeface="+mn-lt"/>
                <a:cs typeface="+mn-lt"/>
              </a:rPr>
              <a:t> u </a:t>
            </a:r>
            <a:r>
              <a:rPr lang="en-US" sz="2200" err="1">
                <a:latin typeface="Arial"/>
                <a:ea typeface="+mn-lt"/>
                <a:cs typeface="+mn-lt"/>
              </a:rPr>
              <a:t>različitim</a:t>
            </a:r>
            <a:r>
              <a:rPr lang="en-US" sz="2200" dirty="0">
                <a:latin typeface="Arial"/>
                <a:ea typeface="+mn-lt"/>
                <a:cs typeface="+mn-lt"/>
              </a:rPr>
              <a:t> </a:t>
            </a:r>
            <a:r>
              <a:rPr lang="en-US" sz="2200" err="1">
                <a:latin typeface="Arial"/>
                <a:ea typeface="+mn-lt"/>
                <a:cs typeface="+mn-lt"/>
              </a:rPr>
              <a:t>scenarijima</a:t>
            </a:r>
            <a:r>
              <a:rPr lang="en-US" sz="2200" dirty="0">
                <a:latin typeface="Arial"/>
                <a:ea typeface="+mn-lt"/>
                <a:cs typeface="+mn-lt"/>
              </a:rPr>
              <a:t> </a:t>
            </a:r>
            <a:r>
              <a:rPr lang="en-US" sz="2200" err="1">
                <a:latin typeface="Arial"/>
                <a:ea typeface="+mn-lt"/>
                <a:cs typeface="+mn-lt"/>
              </a:rPr>
              <a:t>mašinskog</a:t>
            </a:r>
            <a:r>
              <a:rPr lang="en-US" sz="2200" dirty="0">
                <a:latin typeface="Arial"/>
                <a:ea typeface="+mn-lt"/>
                <a:cs typeface="+mn-lt"/>
              </a:rPr>
              <a:t> </a:t>
            </a:r>
            <a:r>
              <a:rPr lang="en-US" sz="2200" err="1">
                <a:latin typeface="Arial"/>
                <a:ea typeface="+mn-lt"/>
                <a:cs typeface="+mn-lt"/>
              </a:rPr>
              <a:t>učenja</a:t>
            </a:r>
            <a:r>
              <a:rPr lang="en-US" sz="2200" dirty="0">
                <a:latin typeface="Arial"/>
                <a:ea typeface="+mn-lt"/>
                <a:cs typeface="+mn-lt"/>
              </a:rPr>
              <a:t>, </a:t>
            </a:r>
            <a:r>
              <a:rPr lang="en-US" sz="2200" err="1">
                <a:latin typeface="Arial"/>
                <a:ea typeface="+mn-lt"/>
                <a:cs typeface="+mn-lt"/>
              </a:rPr>
              <a:t>čineći</a:t>
            </a:r>
            <a:r>
              <a:rPr lang="en-US" sz="2200" dirty="0">
                <a:latin typeface="Arial"/>
                <a:ea typeface="+mn-lt"/>
                <a:cs typeface="+mn-lt"/>
              </a:rPr>
              <a:t> ga </a:t>
            </a:r>
            <a:r>
              <a:rPr lang="en-US" sz="2200" err="1">
                <a:latin typeface="Arial"/>
                <a:ea typeface="+mn-lt"/>
                <a:cs typeface="+mn-lt"/>
              </a:rPr>
              <a:t>pogodnim</a:t>
            </a:r>
            <a:r>
              <a:rPr lang="en-US" sz="2200" dirty="0">
                <a:latin typeface="Arial"/>
                <a:ea typeface="+mn-lt"/>
                <a:cs typeface="+mn-lt"/>
              </a:rPr>
              <a:t> </a:t>
            </a:r>
            <a:r>
              <a:rPr lang="en-US" sz="2200" err="1">
                <a:latin typeface="Arial"/>
                <a:ea typeface="+mn-lt"/>
                <a:cs typeface="+mn-lt"/>
              </a:rPr>
              <a:t>izborom</a:t>
            </a:r>
            <a:r>
              <a:rPr lang="en-US" sz="2200" dirty="0">
                <a:latin typeface="Arial"/>
                <a:ea typeface="+mn-lt"/>
                <a:cs typeface="+mn-lt"/>
              </a:rPr>
              <a:t> za </a:t>
            </a:r>
            <a:r>
              <a:rPr lang="en-US" sz="2200" err="1">
                <a:latin typeface="Arial"/>
                <a:ea typeface="+mn-lt"/>
                <a:cs typeface="+mn-lt"/>
              </a:rPr>
              <a:t>našu</a:t>
            </a:r>
            <a:r>
              <a:rPr lang="en-US" sz="2200" dirty="0">
                <a:latin typeface="Arial"/>
                <a:ea typeface="+mn-lt"/>
                <a:cs typeface="+mn-lt"/>
              </a:rPr>
              <a:t> </a:t>
            </a:r>
            <a:r>
              <a:rPr lang="en-US" sz="2200" err="1">
                <a:latin typeface="Arial"/>
                <a:ea typeface="+mn-lt"/>
                <a:cs typeface="+mn-lt"/>
              </a:rPr>
              <a:t>primenu</a:t>
            </a:r>
            <a:r>
              <a:rPr lang="en-US" sz="2200" dirty="0">
                <a:latin typeface="Arial"/>
                <a:ea typeface="+mn-lt"/>
                <a:cs typeface="+mn-lt"/>
              </a:rPr>
              <a:t>.</a:t>
            </a:r>
          </a:p>
          <a:p>
            <a:endParaRPr lang="en-US" sz="22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26922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8882D-C35F-C017-6E65-640908E3F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7905"/>
          </a:xfrm>
        </p:spPr>
        <p:txBody>
          <a:bodyPr>
            <a:noAutofit/>
          </a:bodyPr>
          <a:lstStyle/>
          <a:p>
            <a:pPr algn="ctr"/>
            <a:r>
              <a:rPr lang="en-US" b="1" dirty="0" err="1">
                <a:solidFill>
                  <a:srgbClr val="000000"/>
                </a:solidFill>
                <a:latin typeface="Aptos Display"/>
              </a:rPr>
              <a:t>Dijagram</a:t>
            </a:r>
            <a:r>
              <a:rPr lang="en-US" b="1" dirty="0">
                <a:solidFill>
                  <a:srgbClr val="000000"/>
                </a:solidFill>
                <a:latin typeface="Aptos Display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ptos Display"/>
              </a:rPr>
              <a:t>važnosti</a:t>
            </a:r>
            <a:r>
              <a:rPr lang="en-US" b="1" dirty="0">
                <a:solidFill>
                  <a:srgbClr val="000000"/>
                </a:solidFill>
                <a:latin typeface="Aptos Display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ptos Display"/>
              </a:rPr>
              <a:t>karakteristika</a:t>
            </a:r>
            <a:endParaRPr lang="en-US" dirty="0" err="1">
              <a:solidFill>
                <a:srgbClr val="000000"/>
              </a:solidFill>
              <a:latin typeface="Aptos Display"/>
            </a:endParaRPr>
          </a:p>
        </p:txBody>
      </p:sp>
      <p:pic>
        <p:nvPicPr>
          <p:cNvPr id="4" name="Content Placeholder 3" descr="A graph of blue rectangular bars with white text&#10;&#10;Description automatically generated">
            <a:extLst>
              <a:ext uri="{FF2B5EF4-FFF2-40B4-BE49-F238E27FC236}">
                <a16:creationId xmlns:a16="http://schemas.microsoft.com/office/drawing/2014/main" id="{B15F036B-B4C6-C683-2EDA-418444C7E4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9369" y="1314527"/>
            <a:ext cx="8723968" cy="4899606"/>
          </a:xfrm>
        </p:spPr>
      </p:pic>
    </p:spTree>
    <p:extLst>
      <p:ext uri="{BB962C8B-B14F-4D97-AF65-F5344CB8AC3E}">
        <p14:creationId xmlns:p14="http://schemas.microsoft.com/office/powerpoint/2010/main" val="3942113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97351-3A20-53C7-D38F-5E6F3062A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861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/>
              <a:t>Vizualizacija</a:t>
            </a:r>
            <a:r>
              <a:rPr lang="en-US" b="1" dirty="0"/>
              <a:t> </a:t>
            </a:r>
            <a:r>
              <a:rPr lang="en-US" b="1" dirty="0" err="1"/>
              <a:t>prediktovanih</a:t>
            </a:r>
            <a:r>
              <a:rPr lang="en-US" b="1" dirty="0"/>
              <a:t> I </a:t>
            </a:r>
            <a:r>
              <a:rPr lang="en-US" b="1" dirty="0" err="1"/>
              <a:t>stvarnih</a:t>
            </a:r>
            <a:r>
              <a:rPr lang="en-US" b="1" dirty="0"/>
              <a:t> </a:t>
            </a:r>
            <a:r>
              <a:rPr lang="en-US" b="1" dirty="0" err="1"/>
              <a:t>cena</a:t>
            </a:r>
            <a:endParaRPr lang="en-US" dirty="0" err="1"/>
          </a:p>
        </p:txBody>
      </p:sp>
      <p:pic>
        <p:nvPicPr>
          <p:cNvPr id="4" name="Content Placeholder 3" descr="A graph with blue dots and red line&#10;&#10;Description automatically generated">
            <a:extLst>
              <a:ext uri="{FF2B5EF4-FFF2-40B4-BE49-F238E27FC236}">
                <a16:creationId xmlns:a16="http://schemas.microsoft.com/office/drawing/2014/main" id="{9E5FF4AA-1CB1-FA9B-FEA8-48A6901D96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7264" y="1203015"/>
            <a:ext cx="8337470" cy="5001825"/>
          </a:xfrm>
        </p:spPr>
      </p:pic>
    </p:spTree>
    <p:extLst>
      <p:ext uri="{BB962C8B-B14F-4D97-AF65-F5344CB8AC3E}">
        <p14:creationId xmlns:p14="http://schemas.microsoft.com/office/powerpoint/2010/main" val="2915680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73601-D0E0-B538-17F9-4354BCABC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5881"/>
          </a:xfrm>
        </p:spPr>
        <p:txBody>
          <a:bodyPr/>
          <a:lstStyle/>
          <a:p>
            <a:pPr algn="ctr"/>
            <a:r>
              <a:rPr lang="en-US" b="1" dirty="0" err="1"/>
              <a:t>Distribucija</a:t>
            </a:r>
            <a:r>
              <a:rPr lang="en-US" b="1" dirty="0"/>
              <a:t> </a:t>
            </a:r>
            <a:r>
              <a:rPr lang="en-US" b="1" dirty="0" err="1"/>
              <a:t>grešaka</a:t>
            </a:r>
            <a:endParaRPr lang="en-US" dirty="0" err="1"/>
          </a:p>
        </p:txBody>
      </p:sp>
      <p:pic>
        <p:nvPicPr>
          <p:cNvPr id="4" name="Content Placeholder 3" descr="A graph of a distribution of error&#10;&#10;Description automatically generated">
            <a:extLst>
              <a:ext uri="{FF2B5EF4-FFF2-40B4-BE49-F238E27FC236}">
                <a16:creationId xmlns:a16="http://schemas.microsoft.com/office/drawing/2014/main" id="{E1D41059-C605-9B07-C385-D2F424F157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9258" y="1323820"/>
            <a:ext cx="8173482" cy="4881020"/>
          </a:xfrm>
        </p:spPr>
      </p:pic>
    </p:spTree>
    <p:extLst>
      <p:ext uri="{BB962C8B-B14F-4D97-AF65-F5344CB8AC3E}">
        <p14:creationId xmlns:p14="http://schemas.microsoft.com/office/powerpoint/2010/main" val="3309296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Procena cene stanova na osnovu slika I karakteristika</vt:lpstr>
      <vt:lpstr>Uvod</vt:lpstr>
      <vt:lpstr>Dataset</vt:lpstr>
      <vt:lpstr>Preprocessing podataka</vt:lpstr>
      <vt:lpstr>Model karakteristika stanova</vt:lpstr>
      <vt:lpstr>PowerPoint Presentation</vt:lpstr>
      <vt:lpstr>Dijagram važnosti karakteristika</vt:lpstr>
      <vt:lpstr>Vizualizacija prediktovanih I stvarnih cena</vt:lpstr>
      <vt:lpstr>Distribucija grešaka</vt:lpstr>
      <vt:lpstr>Model na osnovu slika </vt:lpstr>
      <vt:lpstr>Dobijene greške</vt:lpstr>
      <vt:lpstr>Vizualizacija prediktovanih I pravih cena</vt:lpstr>
      <vt:lpstr>Kombinovani model</vt:lpstr>
      <vt:lpstr>Ostvarene greške</vt:lpstr>
      <vt:lpstr>Zaključak</vt:lpstr>
      <vt:lpstr>PowerPoint Presentation</vt:lpstr>
      <vt:lpstr>PowerPoint Presentation</vt:lpstr>
      <vt:lpstr>Šta dalje?</vt:lpstr>
      <vt:lpstr>PowerPoint Presentation</vt:lpstr>
      <vt:lpstr>PowerPoint Presentation</vt:lpstr>
      <vt:lpstr>HVALA NA PAŽNJI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372</cp:revision>
  <dcterms:created xsi:type="dcterms:W3CDTF">2024-07-03T01:24:37Z</dcterms:created>
  <dcterms:modified xsi:type="dcterms:W3CDTF">2024-07-03T17:51:59Z</dcterms:modified>
</cp:coreProperties>
</file>