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5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1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1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14605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60501"/>
            <a:ext cx="7704667" cy="4539315"/>
          </a:xfrm>
        </p:spPr>
        <p:txBody>
          <a:bodyPr tIns="457200" anchor="t"/>
          <a:lstStyle>
            <a:lvl1pPr>
              <a:spcBef>
                <a:spcPts val="12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A57D7DE-61AE-4BC6-A87E-9454F8FD646E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1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285" y="412126"/>
            <a:ext cx="7138149" cy="3840312"/>
          </a:xfrm>
        </p:spPr>
        <p:txBody>
          <a:bodyPr anchor="t">
            <a:normAutofit/>
          </a:bodyPr>
          <a:lstStyle/>
          <a:p>
            <a:pPr algn="ctr">
              <a:spcAft>
                <a:spcPts val="1351"/>
              </a:spcAft>
            </a:pPr>
            <a:r>
              <a:rPr lang="sr-Cyrl-RS" sz="2000" dirty="0"/>
              <a:t>Универзитет у Београду</a:t>
            </a:r>
            <a:br>
              <a:rPr lang="sr-Cyrl-RS" sz="2000" dirty="0"/>
            </a:br>
            <a:r>
              <a:rPr lang="sr-Cyrl-RS" sz="2000" dirty="0"/>
              <a:t>Математички факултет</a:t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>Хеуристички приступ решавању проблема минималног кашњења</a:t>
            </a:r>
            <a:r>
              <a:rPr lang="sr-Cyrl-RS" sz="2000" dirty="0"/>
              <a:t/>
            </a:r>
            <a:br>
              <a:rPr lang="sr-Cyrl-RS" sz="20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400" dirty="0"/>
              <a:t/>
            </a:r>
            <a:br>
              <a:rPr lang="sr-Cyrl-RS" sz="2400" dirty="0"/>
            </a:br>
            <a:r>
              <a:rPr lang="sr-Cyrl-RS" sz="2000" dirty="0"/>
              <a:t>мастер рад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14589" y="5895595"/>
            <a:ext cx="1117511" cy="560259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Cyrl-RS" sz="1600" dirty="0"/>
              <a:t>Београд</a:t>
            </a:r>
          </a:p>
          <a:p>
            <a:pPr algn="ctr"/>
            <a:r>
              <a:rPr lang="sr-Cyrl-RS" sz="1600" dirty="0"/>
              <a:t>2014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0462"/>
              </p:ext>
            </p:extLst>
          </p:nvPr>
        </p:nvGraphicFramePr>
        <p:xfrm>
          <a:off x="1777286" y="4417454"/>
          <a:ext cx="736671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70"/>
                <a:gridCol w="3889420"/>
                <a:gridCol w="2240926"/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Комисија: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проф. др Зорица Станимировић –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ментор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cap="none" dirty="0" smtClean="0">
                          <a:solidFill>
                            <a:schemeClr val="tx1"/>
                          </a:solidFill>
                        </a:rPr>
                        <a:t>Аутор:    Милош</a:t>
                      </a:r>
                      <a:r>
                        <a:rPr lang="sr-Cyrl-RS" sz="1600" cap="none" baseline="0" dirty="0" smtClean="0">
                          <a:solidFill>
                            <a:schemeClr val="tx1"/>
                          </a:solidFill>
                        </a:rPr>
                        <a:t> Шошић</a:t>
                      </a:r>
                      <a:endParaRPr lang="en-US" sz="1600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проф. др Миодраг Живковић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sr-Cyrl-RS" sz="1600" dirty="0" smtClean="0"/>
                        <a:t>доц.</a:t>
                      </a:r>
                      <a:r>
                        <a:rPr lang="sr-Cyrl-RS" sz="1600" baseline="0" dirty="0" smtClean="0"/>
                        <a:t> др Мирослав Марић</a:t>
                      </a:r>
                      <a:endParaRPr lang="en-US" sz="16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34291" marB="342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Симулирано каљење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Симулирано каљење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Предложени хибридни алгоритам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096710"/>
              </a:xfrm>
            </p:spPr>
            <p:txBody>
              <a:bodyPr/>
              <a:lstStyle/>
              <a:p>
                <a:r>
                  <a:rPr lang="sr-Cyrl-RS" smtClean="0"/>
                  <a:t>Проблем трговачког путника</a:t>
                </a:r>
              </a:p>
              <a:p>
                <a:pPr lvl="1"/>
                <a:r>
                  <a:rPr lang="sr-Cyrl-RS" smtClean="0"/>
                  <a:t>формулација проблема</a:t>
                </a:r>
              </a:p>
              <a:p>
                <a:pPr lvl="1"/>
                <a:r>
                  <a:rPr lang="sr-Cyrl-RS" smtClean="0"/>
                  <a:t>егзактни решавачи</a:t>
                </a:r>
                <a:endParaRPr lang="en-US" smtClean="0"/>
              </a:p>
              <a:p>
                <a:pPr lvl="2"/>
                <a:r>
                  <a:rPr lang="sr-Cyrl-RS" smtClean="0"/>
                  <a:t>први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1950</m:t>
                    </m:r>
                  </m:oMath>
                </a14:m>
                <a:r>
                  <a:rPr lang="sr-Cyrl-RS" smtClean="0"/>
                  <a:t>-их година </a:t>
                </a:r>
                <a:r>
                  <a:rPr lang="en-US" smtClean="0"/>
                  <a:t>[qq], </a:t>
                </a:r>
                <a:r>
                  <a:rPr lang="sr-Cyrl-RS" smtClean="0"/>
                  <a:t>несамостални </a:t>
                </a:r>
              </a:p>
              <a:p>
                <a:pPr lvl="2"/>
                <a:r>
                  <a:rPr lang="sr-Cyrl-RS" smtClean="0"/>
                  <a:t>тренутно најбољи </a:t>
                </a:r>
                <a:r>
                  <a:rPr lang="en-US" i="1" smtClean="0"/>
                  <a:t>Concorde</a:t>
                </a:r>
                <a:r>
                  <a:rPr lang="sr-Cyrl-RS" i="1" smtClean="0"/>
                  <a:t>, </a:t>
                </a:r>
                <a:r>
                  <a:rPr lang="sr-Cyrl-RS" smtClean="0"/>
                  <a:t>решава инстанце до димензије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85900</m:t>
                    </m:r>
                  </m:oMath>
                </a14:m>
                <a:endParaRPr lang="sr-Cyrl-RS" smtClean="0"/>
              </a:p>
              <a:p>
                <a:pPr lvl="1"/>
                <a:r>
                  <a:rPr lang="sr-Cyrl-RS" smtClean="0"/>
                  <a:t>приближни алгоритми и хуристике</a:t>
                </a:r>
              </a:p>
              <a:p>
                <a:pPr lvl="2"/>
                <a:r>
                  <a:rPr lang="sr-Cyrl-RS" smtClean="0"/>
                  <a:t>најбољи апроксимациони фактор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sr-Cyrl-RS" smtClean="0"/>
                  <a:t>конструкционе хеуристике (</a:t>
                </a:r>
                <a:r>
                  <a:rPr lang="en-US"/>
                  <a:t> </a:t>
                </a:r>
                <a:r>
                  <a:rPr lang="en-US" i="1" smtClean="0"/>
                  <a:t>Nearest Neighbor </a:t>
                </a:r>
                <a:r>
                  <a:rPr lang="en-US"/>
                  <a:t>[qq]</a:t>
                </a:r>
                <a:r>
                  <a:rPr lang="en-US" i="1" smtClean="0"/>
                  <a:t>, Christofides </a:t>
                </a:r>
                <a:r>
                  <a:rPr lang="en-US"/>
                  <a:t>[qq]</a:t>
                </a:r>
                <a:r>
                  <a:rPr lang="en-US" smtClean="0"/>
                  <a:t> </a:t>
                </a:r>
                <a:r>
                  <a:rPr lang="sr-Cyrl-RS" smtClean="0"/>
                  <a:t>)</a:t>
                </a:r>
                <a:endParaRPr lang="en-US" smtClean="0"/>
              </a:p>
              <a:p>
                <a:pPr lvl="2"/>
                <a:r>
                  <a:rPr lang="sr-Cyrl-RS" smtClean="0"/>
                  <a:t>итеративне</a:t>
                </a:r>
                <a:r>
                  <a:rPr lang="en-US" smtClean="0"/>
                  <a:t> </a:t>
                </a:r>
                <a:r>
                  <a:rPr lang="sr-Cyrl-RS" smtClean="0"/>
                  <a:t>хеуристике (</a:t>
                </a:r>
                <a:r>
                  <a:rPr lang="en-US" smtClean="0"/>
                  <a:t> </a:t>
                </a:r>
                <a:r>
                  <a:rPr lang="en-US" i="1" smtClean="0"/>
                  <a:t>2-opt</a:t>
                </a:r>
                <a:r>
                  <a:rPr lang="en-US" smtClean="0"/>
                  <a:t> [qq], </a:t>
                </a:r>
                <a:r>
                  <a:rPr lang="en-US" i="1" smtClean="0"/>
                  <a:t>Lin-Kernighan </a:t>
                </a:r>
                <a:r>
                  <a:rPr lang="en-US" smtClean="0"/>
                  <a:t>[qq] </a:t>
                </a:r>
                <a:r>
                  <a:rPr lang="sr-Cyrl-RS" smtClean="0"/>
                  <a:t>)</a:t>
                </a:r>
                <a:endParaRPr lang="en-US" smtClean="0"/>
              </a:p>
              <a:p>
                <a:pPr lvl="2"/>
                <a:r>
                  <a:rPr lang="sr-Cyrl-RS" smtClean="0"/>
                  <a:t>хеуристике инспирисане природом ( </a:t>
                </a:r>
                <a:r>
                  <a:rPr lang="en-US" i="1" smtClean="0"/>
                  <a:t>Ant Colony System </a:t>
                </a:r>
                <a:r>
                  <a:rPr lang="en-US"/>
                  <a:t>[</a:t>
                </a:r>
                <a:r>
                  <a:rPr lang="en-US"/>
                  <a:t>qq</a:t>
                </a:r>
                <a:r>
                  <a:rPr lang="en-US" smtClean="0"/>
                  <a:t>], </a:t>
                </a:r>
                <a:r>
                  <a:rPr lang="en-US" i="1" smtClean="0"/>
                  <a:t>Genetic Algorithm </a:t>
                </a:r>
                <a:r>
                  <a:rPr lang="en-US"/>
                  <a:t>[</a:t>
                </a:r>
                <a:r>
                  <a:rPr lang="en-US"/>
                  <a:t>qq</a:t>
                </a:r>
                <a:r>
                  <a:rPr lang="en-US" smtClean="0"/>
                  <a:t>]</a:t>
                </a:r>
                <a:r>
                  <a:rPr lang="sr-Cyrl-RS" smtClean="0"/>
                  <a:t> )</a:t>
                </a:r>
                <a:endParaRPr lang="en-US" smtClean="0"/>
              </a:p>
              <a:p>
                <a:pPr lvl="2"/>
                <a:r>
                  <a:rPr lang="sr-Cyrl-RS" smtClean="0"/>
                  <a:t>и друге ( </a:t>
                </a:r>
                <a:r>
                  <a:rPr lang="en-US" i="1" smtClean="0"/>
                  <a:t>Tabu Search </a:t>
                </a:r>
                <a:r>
                  <a:rPr lang="en-US"/>
                  <a:t>[</a:t>
                </a:r>
                <a:r>
                  <a:rPr lang="en-US"/>
                  <a:t>qq</a:t>
                </a:r>
                <a:r>
                  <a:rPr lang="en-US" smtClean="0"/>
                  <a:t>], </a:t>
                </a:r>
                <a:r>
                  <a:rPr lang="en-US" i="1" smtClean="0"/>
                  <a:t>Simulated Annealing </a:t>
                </a:r>
                <a:r>
                  <a:rPr lang="en-US"/>
                  <a:t>[qq</a:t>
                </a:r>
                <a:r>
                  <a:rPr lang="en-US"/>
                  <a:t>]</a:t>
                </a:r>
                <a:r>
                  <a:rPr lang="sr-Cyrl-RS" smtClean="0"/>
                  <a:t> 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096710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Експериментална анализа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Хвала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Питања?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Cyrl-RS" smtClean="0"/>
                  <a:t>Проблем </a:t>
                </a:r>
                <a:r>
                  <a:rPr lang="sr-Cyrl-RS"/>
                  <a:t>трговачког </a:t>
                </a:r>
                <a:r>
                  <a:rPr lang="sr-Cyrl-RS" smtClean="0"/>
                  <a:t>путника</a:t>
                </a:r>
                <a:r>
                  <a:rPr lang="en-US" smtClean="0"/>
                  <a:t> – </a:t>
                </a:r>
                <a:r>
                  <a:rPr lang="sr-Cyrl-RS" smtClean="0"/>
                  <a:t>варијације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𝑚𝑇𝑆𝑃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– </a:t>
                </a:r>
                <a:r>
                  <a:rPr lang="sr-Cyrl-RS" smtClean="0"/>
                  <a:t>више трговачких путника</a:t>
                </a:r>
              </a:p>
              <a:p>
                <a:pPr lvl="2"/>
                <a:r>
                  <a:rPr lang="sr-Cyrl-RS" smtClean="0"/>
                  <a:t>примена у штампарству, распоређивању екипе, планирању мисија и др.</a:t>
                </a:r>
              </a:p>
              <a:p>
                <a:pPr lvl="2"/>
                <a:r>
                  <a:rPr lang="sr-Cyrl-RS" smtClean="0"/>
                  <a:t>хеуристичка решења ( алгоритам неуронских мрежа </a:t>
                </a:r>
                <a:r>
                  <a:rPr lang="en-US" smtClean="0"/>
                  <a:t>[qq], </a:t>
                </a:r>
                <a:r>
                  <a:rPr lang="sr-Cyrl-RS" smtClean="0"/>
                  <a:t>табу претрага </a:t>
                </a:r>
                <a:r>
                  <a:rPr lang="en-US"/>
                  <a:t>[qq</a:t>
                </a:r>
                <a:r>
                  <a:rPr lang="en-US"/>
                  <a:t>]</a:t>
                </a:r>
                <a:r>
                  <a:rPr lang="sr-Cyrl-RS" smtClean="0"/>
                  <a:t> )</a:t>
                </a:r>
              </a:p>
              <a:p>
                <a:pPr lvl="1"/>
                <a:r>
                  <a:rPr lang="sr-Cyrl-RS" smtClean="0"/>
                  <a:t> генерализовани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𝑇𝑆𝑃</m:t>
                    </m:r>
                  </m:oMath>
                </a14:m>
                <a:r>
                  <a:rPr lang="sr-Cyrl-RS" smtClean="0"/>
                  <a:t> </a:t>
                </a:r>
                <a:r>
                  <a:rPr lang="en-US" smtClean="0"/>
                  <a:t>–</a:t>
                </a:r>
                <a:r>
                  <a:rPr lang="sr-Cyrl-RS" smtClean="0"/>
                  <a:t> градови подељени у групе</a:t>
                </a:r>
              </a:p>
              <a:p>
                <a:pPr lvl="2"/>
                <a:r>
                  <a:rPr lang="sr-Cyrl-RS" smtClean="0"/>
                  <a:t>примена у рутирању авиона </a:t>
                </a:r>
                <a:r>
                  <a:rPr lang="en-US"/>
                  <a:t>[</a:t>
                </a:r>
                <a:r>
                  <a:rPr lang="en-US"/>
                  <a:t>qq</a:t>
                </a:r>
                <a:r>
                  <a:rPr lang="en-US" smtClean="0"/>
                  <a:t>]</a:t>
                </a:r>
                <a:r>
                  <a:rPr lang="sr-Cyrl-RS" smtClean="0"/>
                  <a:t>, рутирању возила, при достави поште </a:t>
                </a:r>
                <a:r>
                  <a:rPr lang="en-US"/>
                  <a:t>[</a:t>
                </a:r>
                <a:r>
                  <a:rPr lang="en-US"/>
                  <a:t>qq</a:t>
                </a:r>
                <a:r>
                  <a:rPr lang="en-US" smtClean="0"/>
                  <a:t>]</a:t>
                </a:r>
                <a:r>
                  <a:rPr lang="sr-Cyrl-RS" smtClean="0"/>
                  <a:t> и др. </a:t>
                </a:r>
              </a:p>
              <a:p>
                <a:pPr lvl="2"/>
                <a:r>
                  <a:rPr lang="sr-Cyrl-RS" smtClean="0"/>
                  <a:t>хеуристичка решења ( генетски алгоритам </a:t>
                </a:r>
                <a:r>
                  <a:rPr lang="en-US"/>
                  <a:t>[</a:t>
                </a:r>
                <a:r>
                  <a:rPr lang="en-US"/>
                  <a:t>qq</a:t>
                </a:r>
                <a:r>
                  <a:rPr lang="en-US" smtClean="0"/>
                  <a:t>]</a:t>
                </a:r>
                <a:r>
                  <a:rPr lang="sr-Cyrl-RS" smtClean="0"/>
                  <a:t> и друга </a:t>
                </a:r>
                <a:r>
                  <a:rPr lang="en-US"/>
                  <a:t>[</a:t>
                </a:r>
                <a:r>
                  <a:rPr lang="en-US"/>
                  <a:t>qq</a:t>
                </a:r>
                <a:r>
                  <a:rPr lang="en-US" smtClean="0"/>
                  <a:t>]</a:t>
                </a:r>
                <a:r>
                  <a:rPr lang="sr-Cyrl-RS" smtClean="0"/>
                  <a:t>,</a:t>
                </a:r>
                <a:r>
                  <a:rPr lang="en-US"/>
                  <a:t> [</a:t>
                </a:r>
                <a:r>
                  <a:rPr lang="en-US"/>
                  <a:t>qq</a:t>
                </a:r>
                <a:r>
                  <a:rPr lang="en-US" smtClean="0"/>
                  <a:t>]</a:t>
                </a:r>
                <a:r>
                  <a:rPr lang="sr-Cyrl-RS" smtClean="0"/>
                  <a:t>,</a:t>
                </a:r>
                <a:r>
                  <a:rPr lang="en-US"/>
                  <a:t> [qq]</a:t>
                </a:r>
                <a:r>
                  <a:rPr lang="sr-Cyrl-RS" smtClean="0"/>
                  <a:t> )</a:t>
                </a:r>
                <a:endParaRPr lang="sr-Cyrl-RS"/>
              </a:p>
              <a:p>
                <a:pPr lvl="1"/>
                <a:r>
                  <a:rPr lang="sr-Cyrl-RS" smtClean="0"/>
                  <a:t>проблем минималног кашњења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3" r="-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</p:spPr>
            <p:txBody>
              <a:bodyPr/>
              <a:lstStyle/>
              <a:p>
                <a:r>
                  <a:rPr lang="sr-Cyrl-RS" smtClean="0"/>
                  <a:t>формулација проблема</a:t>
                </a:r>
              </a:p>
              <a:p>
                <a:pPr lvl="1"/>
                <a:r>
                  <a:rPr lang="sr-Cyrl-RS" smtClean="0"/>
                  <a:t>дат 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sr-Cyrl-RS" smtClean="0"/>
                  <a:t>дати трошкови пута преко сваке гране</a:t>
                </a:r>
              </a:p>
              <a:p>
                <a:pPr lvl="1"/>
                <a:r>
                  <a:rPr lang="sr-Cyrl-RS" smtClean="0"/>
                  <a:t>треба пронаћи Хамилтонов пут</a:t>
                </a:r>
              </a:p>
              <a:p>
                <a:r>
                  <a:rPr lang="sr-Cyrl-RS" smtClean="0"/>
                  <a:t>примена у дистрибуцији робе корисницима, логистици у кризним ситуацијама, распоређевању послова</a:t>
                </a:r>
              </a:p>
              <a:p>
                <a:r>
                  <a:rPr lang="sr-Cyrl-RS" smtClean="0"/>
                  <a:t>варијације проблема</a:t>
                </a:r>
              </a:p>
              <a:p>
                <a:pPr lvl="1"/>
                <a:r>
                  <a:rPr lang="sr-Cyrl-RS" smtClean="0"/>
                  <a:t>проблем путујућег сервисера</a:t>
                </a:r>
              </a:p>
              <a:p>
                <a:pPr lvl="1"/>
                <a:r>
                  <a:rPr lang="sr-Cyrl-RS" smtClean="0"/>
                  <a:t>проблем курира</a:t>
                </a:r>
              </a:p>
              <a:p>
                <a:pPr lvl="1"/>
                <a:r>
                  <a:rPr lang="sr-Cyrl-RS" smtClean="0"/>
                  <a:t>проблем распоређивања послова на машини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460501"/>
                <a:ext cx="7704667" cy="5265152"/>
              </a:xfrm>
              <a:blipFill rotWithShape="0"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6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mtClean="0"/>
              <a:t>Математичка формулација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Проблем минималног кашњења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Метода променљивих околина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361</TotalTime>
  <Words>313</Words>
  <Application>Microsoft Office PowerPoint</Application>
  <PresentationFormat>On-screen Show (4:3)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Corbel</vt:lpstr>
      <vt:lpstr>Parallax</vt:lpstr>
      <vt:lpstr>Универзитет у Београду Математички факултет   Хеуристички приступ решавању проблема минималног кашњења   мастер рад</vt:lpstr>
      <vt:lpstr>Увод</vt:lpstr>
      <vt:lpstr>Увод</vt:lpstr>
      <vt:lpstr>Проблем минималног кашњења</vt:lpstr>
      <vt:lpstr>Проблем минималног кашњења</vt:lpstr>
      <vt:lpstr>Проблем минималног кашњења</vt:lpstr>
      <vt:lpstr>Метода променљивих околина</vt:lpstr>
      <vt:lpstr>Метода променљивих околина</vt:lpstr>
      <vt:lpstr>Метода променљивих околина</vt:lpstr>
      <vt:lpstr>Симулирано каљење</vt:lpstr>
      <vt:lpstr>Симулирано каљење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Предложени хибридни алгоритам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Експериментална анализа</vt:lpstr>
      <vt:lpstr>Закључак</vt:lpstr>
      <vt:lpstr>Хвала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Универзитет у Београду Математички факултет  Милош Шошић  Хеуристички приступ решавању проблема минималног кашњења  мастер рад</dc:title>
  <dc:creator>milos</dc:creator>
  <cp:lastModifiedBy>Marko</cp:lastModifiedBy>
  <cp:revision>15</cp:revision>
  <dcterms:created xsi:type="dcterms:W3CDTF">2014-10-05T13:40:09Z</dcterms:created>
  <dcterms:modified xsi:type="dcterms:W3CDTF">2014-10-06T10:39:53Z</dcterms:modified>
</cp:coreProperties>
</file>