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2" r:id="rId8"/>
    <p:sldId id="283" r:id="rId9"/>
    <p:sldId id="285" r:id="rId10"/>
    <p:sldId id="284" r:id="rId11"/>
    <p:sldId id="262" r:id="rId12"/>
    <p:sldId id="286" r:id="rId13"/>
    <p:sldId id="287" r:id="rId14"/>
    <p:sldId id="288" r:id="rId15"/>
    <p:sldId id="265" r:id="rId16"/>
    <p:sldId id="266" r:id="rId17"/>
    <p:sldId id="267" r:id="rId18"/>
    <p:sldId id="268" r:id="rId19"/>
    <p:sldId id="269" r:id="rId20"/>
    <p:sldId id="289" r:id="rId21"/>
    <p:sldId id="292" r:id="rId22"/>
    <p:sldId id="290" r:id="rId23"/>
    <p:sldId id="291" r:id="rId24"/>
    <p:sldId id="270" r:id="rId25"/>
    <p:sldId id="271" r:id="rId26"/>
    <p:sldId id="293" r:id="rId27"/>
    <p:sldId id="272" r:id="rId28"/>
    <p:sldId id="273" r:id="rId29"/>
    <p:sldId id="274" r:id="rId30"/>
    <p:sldId id="296" r:id="rId31"/>
    <p:sldId id="276" r:id="rId32"/>
    <p:sldId id="297" r:id="rId33"/>
    <p:sldId id="298" r:id="rId34"/>
    <p:sldId id="280" r:id="rId35"/>
    <p:sldId id="294" r:id="rId36"/>
    <p:sldId id="295" r:id="rId37"/>
    <p:sldId id="281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529" autoAdjust="0"/>
    <p:restoredTop sz="94660"/>
  </p:normalViewPr>
  <p:slideViewPr>
    <p:cSldViewPr snapToGrid="0">
      <p:cViewPr varScale="1">
        <p:scale>
          <a:sx n="78" d="100"/>
          <a:sy n="78" d="100"/>
        </p:scale>
        <p:origin x="8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10/6/2014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26026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78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084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954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581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16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624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014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706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1"/>
            <a:ext cx="7704667" cy="14605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460501"/>
            <a:ext cx="7704667" cy="4539315"/>
          </a:xfrm>
        </p:spPr>
        <p:txBody>
          <a:bodyPr tIns="457200" anchor="t"/>
          <a:lstStyle>
            <a:lvl1pPr>
              <a:spcBef>
                <a:spcPts val="12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2A57D7DE-61AE-4BC6-A87E-9454F8FD646E}" type="datetimeFigureOut">
              <a:rPr lang="en-US" smtClean="0"/>
              <a:t>10/6/2014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281409" y="6108173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268BFCAE-32A4-4604-8F8E-C07E05681DCC}" type="slidenum">
              <a:rPr lang="en-GB" smtClean="0"/>
              <a:pPr algn="r"/>
              <a:t>‹#›</a:t>
            </a:fld>
            <a:r>
              <a:rPr lang="en-GB" smtClean="0"/>
              <a:t>/3</a:t>
            </a:r>
            <a:r>
              <a:rPr lang="sr-Cyrl-RS" smtClean="0"/>
              <a:t>7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217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590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907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411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6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76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85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448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DFF08F-DC6B-4601-B491-B0F83F6DD2DA}" type="datetimeFigureOut">
              <a:rPr lang="en-US" smtClean="0"/>
              <a:pPr/>
              <a:t>10/6/2014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0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285" y="412126"/>
            <a:ext cx="7138149" cy="3840312"/>
          </a:xfrm>
        </p:spPr>
        <p:txBody>
          <a:bodyPr anchor="t">
            <a:normAutofit/>
          </a:bodyPr>
          <a:lstStyle/>
          <a:p>
            <a:pPr algn="ctr">
              <a:spcAft>
                <a:spcPts val="1351"/>
              </a:spcAft>
            </a:pPr>
            <a:r>
              <a:rPr lang="sr-Cyrl-RS" sz="2000" dirty="0"/>
              <a:t>Универзитет у Београду</a:t>
            </a:r>
            <a:br>
              <a:rPr lang="sr-Cyrl-RS" sz="2000" dirty="0"/>
            </a:br>
            <a:r>
              <a:rPr lang="sr-Cyrl-RS" sz="2000" dirty="0"/>
              <a:t>Математички факултет</a:t>
            </a:r>
            <a:br>
              <a:rPr lang="sr-Cyrl-RS" sz="2000" dirty="0"/>
            </a:br>
            <a:r>
              <a:rPr lang="sr-Cyrl-RS" sz="2400" dirty="0"/>
              <a:t/>
            </a:r>
            <a:br>
              <a:rPr lang="sr-Cyrl-RS" sz="2400" dirty="0"/>
            </a:br>
            <a:r>
              <a:rPr lang="sr-Cyrl-RS" sz="2400" dirty="0"/>
              <a:t/>
            </a:r>
            <a:br>
              <a:rPr lang="sr-Cyrl-RS" sz="2400" dirty="0"/>
            </a:br>
            <a:r>
              <a:rPr lang="sr-Cyrl-RS" sz="2400" dirty="0"/>
              <a:t>Хеуристички приступ решавању проблема минималног кашњења</a:t>
            </a:r>
            <a:r>
              <a:rPr lang="sr-Cyrl-RS" sz="2000" dirty="0"/>
              <a:t/>
            </a:r>
            <a:br>
              <a:rPr lang="sr-Cyrl-RS" sz="2000" dirty="0"/>
            </a:br>
            <a:r>
              <a:rPr lang="sr-Cyrl-RS" sz="2400" dirty="0"/>
              <a:t/>
            </a:r>
            <a:br>
              <a:rPr lang="sr-Cyrl-RS" sz="2400" dirty="0"/>
            </a:br>
            <a:r>
              <a:rPr lang="sr-Cyrl-RS" sz="2400" dirty="0"/>
              <a:t/>
            </a:r>
            <a:br>
              <a:rPr lang="sr-Cyrl-RS" sz="2400" dirty="0"/>
            </a:br>
            <a:r>
              <a:rPr lang="sr-Cyrl-RS" sz="2000" dirty="0"/>
              <a:t>мастер рад</a:t>
            </a:r>
            <a:endParaRPr lang="en-US" sz="20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514589" y="5895595"/>
            <a:ext cx="1117511" cy="560259"/>
          </a:xfrm>
          <a:prstGeom prst="rect">
            <a:avLst/>
          </a:prstGeom>
        </p:spPr>
        <p:txBody>
          <a:bodyPr vert="horz" lIns="68580" tIns="34291" rIns="68580" bIns="34291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r-Cyrl-RS" sz="1600" dirty="0"/>
              <a:t>Београд</a:t>
            </a:r>
          </a:p>
          <a:p>
            <a:pPr algn="ctr"/>
            <a:r>
              <a:rPr lang="sr-Cyrl-RS" sz="1600" dirty="0"/>
              <a:t>2014</a:t>
            </a:r>
            <a:endParaRPr lang="en-US" sz="1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80462"/>
              </p:ext>
            </p:extLst>
          </p:nvPr>
        </p:nvGraphicFramePr>
        <p:xfrm>
          <a:off x="1777286" y="4417454"/>
          <a:ext cx="7366716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6370"/>
                <a:gridCol w="3889420"/>
                <a:gridCol w="2240926"/>
              </a:tblGrid>
              <a:tr h="3657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Cyrl-RS" sz="1600" cap="none" dirty="0" smtClean="0">
                          <a:solidFill>
                            <a:schemeClr val="tx1"/>
                          </a:solidFill>
                        </a:rPr>
                        <a:t>Комисија:</a:t>
                      </a:r>
                      <a:endParaRPr lang="en-US" sz="1600" dirty="0"/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Cyrl-RS" sz="1600" cap="none" dirty="0" smtClean="0">
                          <a:solidFill>
                            <a:schemeClr val="tx1"/>
                          </a:solidFill>
                        </a:rPr>
                        <a:t>проф. др Зорица Станимировић –</a:t>
                      </a:r>
                      <a:r>
                        <a:rPr lang="sr-Cyrl-RS" sz="1600" cap="none" baseline="0" dirty="0" smtClean="0">
                          <a:solidFill>
                            <a:schemeClr val="tx1"/>
                          </a:solidFill>
                        </a:rPr>
                        <a:t> ментор</a:t>
                      </a:r>
                      <a:endParaRPr lang="en-US" sz="1600" cap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Cyrl-RS" sz="1600" cap="none" dirty="0" smtClean="0">
                          <a:solidFill>
                            <a:schemeClr val="tx1"/>
                          </a:solidFill>
                        </a:rPr>
                        <a:t>Аутор:    Милош</a:t>
                      </a:r>
                      <a:r>
                        <a:rPr lang="sr-Cyrl-RS" sz="1600" cap="none" baseline="0" dirty="0" smtClean="0">
                          <a:solidFill>
                            <a:schemeClr val="tx1"/>
                          </a:solidFill>
                        </a:rPr>
                        <a:t> Шошић</a:t>
                      </a:r>
                      <a:endParaRPr lang="en-US" sz="1600" cap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/>
                </a:tc>
              </a:tr>
              <a:tr h="36576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r>
                        <a:rPr lang="sr-Cyrl-RS" sz="1600" dirty="0" smtClean="0"/>
                        <a:t>проф. др Миодраг Живковић</a:t>
                      </a:r>
                      <a:endParaRPr lang="en-US" sz="1600" dirty="0"/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580" marR="68580" marT="34291" marB="34291"/>
                </a:tc>
              </a:tr>
              <a:tr h="36576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r>
                        <a:rPr lang="sr-Cyrl-RS" sz="1600" dirty="0" smtClean="0"/>
                        <a:t>доц.</a:t>
                      </a:r>
                      <a:r>
                        <a:rPr lang="sr-Cyrl-RS" sz="1600" baseline="0" dirty="0" smtClean="0"/>
                        <a:t> др Мирослав Марић</a:t>
                      </a:r>
                      <a:endParaRPr lang="en-US" sz="1600" dirty="0"/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580" marR="68580" marT="34291" marB="3429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30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Проблем минималног кашњења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82133" y="1460501"/>
                <a:ext cx="7704667" cy="5265152"/>
              </a:xfrm>
            </p:spPr>
            <p:txBody>
              <a:bodyPr/>
              <a:lstStyle/>
              <a:p>
                <a:r>
                  <a:rPr lang="sr-Cyrl-RS" smtClean="0"/>
                  <a:t>Најзначајнији егзактни решавач описан у </a:t>
                </a:r>
                <a:r>
                  <a:rPr lang="en-US" smtClean="0"/>
                  <a:t>[</a:t>
                </a:r>
                <a:r>
                  <a:rPr lang="sr-Cyrl-RS" smtClean="0"/>
                  <a:t>2</a:t>
                </a:r>
                <a:r>
                  <a:rPr lang="en-US" smtClean="0"/>
                  <a:t>], [</a:t>
                </a:r>
                <a:r>
                  <a:rPr lang="sr-Cyrl-RS" smtClean="0"/>
                  <a:t>3</a:t>
                </a:r>
                <a:r>
                  <a:rPr lang="en-US" smtClean="0"/>
                  <a:t>]</a:t>
                </a:r>
              </a:p>
              <a:p>
                <a:pPr lvl="1"/>
                <a:r>
                  <a:rPr lang="sr-Cyrl-RS" smtClean="0"/>
                  <a:t>решава инстанце до </a:t>
                </a:r>
                <a14:m>
                  <m:oMath xmlns:m="http://schemas.openxmlformats.org/officeDocument/2006/math">
                    <m:r>
                      <a:rPr lang="sr-Cyrl-RS" b="0" i="1" smtClean="0">
                        <a:latin typeface="Cambria Math" panose="02040503050406030204" pitchFamily="18" charset="0"/>
                      </a:rPr>
                      <m:t>107</m:t>
                    </m:r>
                  </m:oMath>
                </a14:m>
                <a:r>
                  <a:rPr lang="sr-Cyrl-RS" smtClean="0"/>
                  <a:t> чворова</a:t>
                </a:r>
                <a:endParaRPr lang="sr-Cyrl-RS"/>
              </a:p>
              <a:p>
                <a:r>
                  <a:rPr lang="sr-Cyrl-RS" smtClean="0"/>
                  <a:t>Приближни алгоритми</a:t>
                </a:r>
              </a:p>
              <a:p>
                <a:pPr lvl="1"/>
                <a:r>
                  <a:rPr lang="sr-Cyrl-RS" smtClean="0"/>
                  <a:t>најбољи апроксимациони фактор </a:t>
                </a:r>
                <a14:m>
                  <m:oMath xmlns:m="http://schemas.openxmlformats.org/officeDocument/2006/math">
                    <m:r>
                      <a:rPr lang="sr-Cyrl-RS" b="0" i="1" smtClean="0">
                        <a:latin typeface="Cambria Math" panose="02040503050406030204" pitchFamily="18" charset="0"/>
                      </a:rPr>
                      <m:t>3.59</m:t>
                    </m:r>
                  </m:oMath>
                </a14:m>
                <a:r>
                  <a:rPr lang="sr-Cyrl-RS" smtClean="0"/>
                  <a:t> </a:t>
                </a:r>
                <a:r>
                  <a:rPr lang="en-US" smtClean="0"/>
                  <a:t>[8]</a:t>
                </a:r>
              </a:p>
              <a:p>
                <a:r>
                  <a:rPr lang="sr-Cyrl-RS" smtClean="0"/>
                  <a:t>Хеуристике</a:t>
                </a:r>
              </a:p>
              <a:p>
                <a:pPr lvl="1"/>
                <a:r>
                  <a:rPr lang="sr-Cyrl-RS" smtClean="0"/>
                  <a:t>Метода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𝐺𝑅𝐴𝑆𝑃</m:t>
                    </m:r>
                  </m:oMath>
                </a14:m>
                <a:r>
                  <a:rPr lang="en-US" smtClean="0"/>
                  <a:t> </a:t>
                </a:r>
                <a:r>
                  <a:rPr lang="sr-Cyrl-RS" smtClean="0"/>
                  <a:t>и метода променљивих околина </a:t>
                </a:r>
                <a:r>
                  <a:rPr lang="en-US" smtClean="0"/>
                  <a:t>[19]</a:t>
                </a:r>
                <a:endParaRPr lang="en-US"/>
              </a:p>
              <a:p>
                <a:pPr lvl="1"/>
                <a:r>
                  <a:rPr lang="sr-Cyrl-RS" smtClean="0"/>
                  <a:t>Методе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𝐺𝑅𝐴𝑆𝑃</m:t>
                    </m:r>
                  </m:oMath>
                </a14:m>
                <a:r>
                  <a:rPr lang="sr-Cyrl-RS" smtClean="0"/>
                  <a:t>, итеративна локална претрага и варијација методе променљивих околина </a:t>
                </a:r>
                <a:r>
                  <a:rPr lang="en-US" smtClean="0"/>
                  <a:t>[21]</a:t>
                </a:r>
                <a:endParaRPr lang="sr-Cyrl-R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2133" y="1460501"/>
                <a:ext cx="7704667" cy="5265152"/>
              </a:xfrm>
              <a:blipFill rotWithShape="0">
                <a:blip r:embed="rId2"/>
                <a:stretch>
                  <a:fillRect l="-15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094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Метода променљивих околина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r-Cyrl-RS" smtClean="0"/>
                  <a:t>метода засновна на локалној претрази</a:t>
                </a:r>
              </a:p>
              <a:p>
                <a:r>
                  <a:rPr lang="sr-Cyrl-RS" smtClean="0"/>
                  <a:t>систематска </a:t>
                </a:r>
                <a:r>
                  <a:rPr lang="sr-Cyrl-RS"/>
                  <a:t>промена структуре </a:t>
                </a:r>
                <a:r>
                  <a:rPr lang="sr-Cyrl-RS" smtClean="0"/>
                  <a:t>околина</a:t>
                </a:r>
              </a:p>
              <a:p>
                <a:r>
                  <a:rPr lang="sr-Cyrl-RS" smtClean="0"/>
                  <a:t>користи се за решавање локацијских проблема, проблема распоређивања и упаривања, проблема рутирања возила и др. </a:t>
                </a:r>
              </a:p>
              <a:p>
                <a:r>
                  <a:rPr lang="sr-Cyrl-RS" smtClean="0"/>
                  <a:t>квалитетна решења проблема трговачког путника са временским ограничењима </a:t>
                </a:r>
                <a:r>
                  <a:rPr lang="en-US" smtClean="0"/>
                  <a:t>[15] </a:t>
                </a:r>
                <a:r>
                  <a:rPr lang="sr-Cyrl-RS" smtClean="0"/>
                  <a:t>и проблема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𝑇𝑆𝑃</m:t>
                    </m:r>
                  </m:oMath>
                </a14:m>
                <a:r>
                  <a:rPr lang="en-US" smtClean="0"/>
                  <a:t> </a:t>
                </a:r>
                <a:r>
                  <a:rPr lang="sr-Cyrl-RS" smtClean="0"/>
                  <a:t>са достављањем добара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𝐹𝐼𝐹𝑂</m:t>
                    </m:r>
                  </m:oMath>
                </a14:m>
                <a:r>
                  <a:rPr lang="en-US" smtClean="0"/>
                  <a:t> </a:t>
                </a:r>
                <a:r>
                  <a:rPr lang="sr-Cyrl-RS" smtClean="0"/>
                  <a:t>политиком, </a:t>
                </a:r>
                <a:r>
                  <a:rPr lang="en-US" smtClean="0"/>
                  <a:t>[6]</a:t>
                </a:r>
                <a:endParaRPr lang="sr-Cyrl-RS"/>
              </a:p>
              <a:p>
                <a:endParaRPr lang="sr-Cyrl-RS"/>
              </a:p>
              <a:p>
                <a:pPr marL="0" indent="0">
                  <a:buNone/>
                </a:pPr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3" r="-9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224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Метода променљивих околина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/>
              <a:t>Алгоритам 1. Процедура </a:t>
            </a:r>
            <a:r>
              <a:rPr lang="en-US"/>
              <a:t>VNS</a:t>
            </a:r>
            <a:r>
              <a:rPr lang="en-US" smtClean="0"/>
              <a:t>()</a:t>
            </a:r>
            <a:endParaRPr lang="sr-Cyrl-RS" smtClean="0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467" y="2392655"/>
            <a:ext cx="7195998" cy="330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33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Метода променљивих околина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/>
              <a:t>Алгоритам </a:t>
            </a:r>
            <a:r>
              <a:rPr lang="sr-Cyrl-RS" smtClean="0"/>
              <a:t>2. </a:t>
            </a:r>
            <a:r>
              <a:rPr lang="sr-Cyrl-RS"/>
              <a:t>Процедура </a:t>
            </a:r>
            <a:r>
              <a:rPr lang="en-US" smtClean="0"/>
              <a:t>VN</a:t>
            </a:r>
            <a:r>
              <a:rPr lang="en-US"/>
              <a:t>D</a:t>
            </a:r>
            <a:r>
              <a:rPr lang="en-US" smtClean="0"/>
              <a:t>()</a:t>
            </a:r>
            <a:endParaRPr lang="sr-Cyrl-RS" smtClean="0"/>
          </a:p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22" y="2390775"/>
            <a:ext cx="7241998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4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Метода променљивих околина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/>
              <a:t>Алгоритам </a:t>
            </a:r>
            <a:r>
              <a:rPr lang="en-US"/>
              <a:t>3</a:t>
            </a:r>
            <a:r>
              <a:rPr lang="sr-Cyrl-RS" smtClean="0"/>
              <a:t>. </a:t>
            </a:r>
            <a:r>
              <a:rPr lang="sr-Cyrl-RS"/>
              <a:t>Процедура </a:t>
            </a:r>
            <a:r>
              <a:rPr lang="en-US" smtClean="0"/>
              <a:t>GVNS()</a:t>
            </a:r>
            <a:endParaRPr lang="sr-Cyrl-RS" smtClean="0"/>
          </a:p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923" y="2389164"/>
            <a:ext cx="7222486" cy="319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8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Симулирано каљење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r-Cyrl-RS"/>
                  <a:t>метода засновна на локалној претрази</a:t>
                </a:r>
              </a:p>
              <a:p>
                <a:r>
                  <a:rPr lang="sr-Cyrl-RS" smtClean="0"/>
                  <a:t>процес каљења метала у металургији</a:t>
                </a:r>
              </a:p>
              <a:p>
                <a:r>
                  <a:rPr lang="sr-Cyrl-RS"/>
                  <a:t>решење може постати </a:t>
                </a:r>
                <a:r>
                  <a:rPr lang="sr-Cyrl-RS" smtClean="0"/>
                  <a:t>лошије</a:t>
                </a:r>
              </a:p>
              <a:p>
                <a14:m>
                  <m:oMath xmlns:m="http://schemas.openxmlformats.org/officeDocument/2006/math">
                    <m:r>
                      <a:rPr lang="sr-Latn-R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sr-Latn-R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d>
                    <m:r>
                      <a:rPr lang="sr-Latn-R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sr-Latn-R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1,  &amp;</m:t>
                            </m:r>
                            <m:r>
                              <a:rPr lang="sr-Latn-R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sr-Latn-R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)−</m:t>
                            </m:r>
                            <m:r>
                              <a:rPr lang="sr-Latn-R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sr-Latn-R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sr-Latn-R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sr-Latn-R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)&lt;0</m:t>
                            </m:r>
                          </m:e>
                          <m:e>
                            <m:sSup>
                              <m:sSup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r-Latn-R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sr-Latn-R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sr-Latn-R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 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sr-Latn-RS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sr-Latn-RS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sr-Latn-R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  &amp;</m:t>
                            </m:r>
                            <m:r>
                              <a:rPr lang="sr-Latn-R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sr-Latn-R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)−</m:t>
                            </m:r>
                            <m:r>
                              <a:rPr lang="sr-Latn-R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sr-Latn-R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sr-Latn-R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sr-Latn-R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)≥0</m:t>
                            </m:r>
                          </m:e>
                        </m:eqArr>
                      </m:e>
                    </m:d>
                  </m:oMath>
                </a14:m>
                <a:endParaRPr lang="sr-Cyrl-RS" smtClean="0"/>
              </a:p>
              <a:p>
                <a:r>
                  <a:rPr lang="sr-Cyrl-RS" smtClean="0"/>
                  <a:t>различите шеме хлађења за проблем трговачког путника анализиране у </a:t>
                </a:r>
                <a:r>
                  <a:rPr lang="en-US" smtClean="0"/>
                  <a:t>[</a:t>
                </a:r>
                <a:r>
                  <a:rPr lang="sr-Cyrl-RS" smtClean="0"/>
                  <a:t>1</a:t>
                </a:r>
                <a:r>
                  <a:rPr lang="en-US" smtClean="0"/>
                  <a:t>]</a:t>
                </a:r>
                <a:endParaRPr lang="sr-Cyrl-R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530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Симулирано каљење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/>
              <a:t>Алгоритам 4. Процедура </a:t>
            </a:r>
            <a:r>
              <a:rPr lang="en-US"/>
              <a:t>SA</a:t>
            </a:r>
            <a:r>
              <a:rPr lang="en-US" smtClean="0"/>
              <a:t>()</a:t>
            </a:r>
            <a:endParaRPr lang="sr-Cyrl-RS" smtClean="0"/>
          </a:p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273" y="2386646"/>
            <a:ext cx="7222486" cy="413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48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Предложени хибридни алгоритам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smtClean="0"/>
              <a:t>Алгоритам </a:t>
            </a:r>
            <a:r>
              <a:rPr lang="sr-Cyrl-RS"/>
              <a:t>5. Процедура </a:t>
            </a:r>
            <a:r>
              <a:rPr lang="en-US"/>
              <a:t>GVNS_SA</a:t>
            </a:r>
            <a:r>
              <a:rPr lang="en-US" smtClean="0"/>
              <a:t>()</a:t>
            </a:r>
            <a:endParaRPr lang="sr-Cyrl-RS" smtClean="0"/>
          </a:p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623" y="2386340"/>
            <a:ext cx="7222486" cy="425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27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Предложени хибридни алгоритам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82133" y="1460501"/>
                <a:ext cx="7704667" cy="525779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sr-Latn-RS" i="1" smtClean="0">
                        <a:latin typeface="Cambria Math" panose="02040503050406030204" pitchFamily="18" charset="0"/>
                      </a:rPr>
                      <m:t>𝑀𝐴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R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r-Latn-RS" i="1">
                            <a:latin typeface="Cambria Math" panose="02040503050406030204" pitchFamily="18" charset="0"/>
                          </a:rPr>
                          <m:t>𝐼𝑇𝐸𝑅</m:t>
                        </m:r>
                        <m:r>
                          <a:rPr lang="sr-Latn-RS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r-Latn-RS" i="1">
                        <a:latin typeface="Cambria Math" panose="02040503050406030204" pitchFamily="18" charset="0"/>
                      </a:rPr>
                      <m:t>(број чворова)/4</m:t>
                    </m:r>
                  </m:oMath>
                </a14:m>
                <a:endParaRPr lang="en-US" smtClean="0"/>
              </a:p>
              <a:p>
                <a14:m>
                  <m:oMath xmlns:m="http://schemas.openxmlformats.org/officeDocument/2006/math">
                    <m:r>
                      <a:rPr lang="sr-Latn-R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r-Latn-RS" i="1">
                        <a:latin typeface="Cambria Math" panose="02040503050406030204" pitchFamily="18" charset="0"/>
                      </a:rPr>
                      <m:t>𝑀𝐴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R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r-Latn-RS" i="1">
                            <a:latin typeface="Cambria Math" panose="02040503050406030204" pitchFamily="18" charset="0"/>
                          </a:rPr>
                          <m:t>𝐼𝑇𝐸𝑅</m:t>
                        </m:r>
                      </m:sub>
                    </m:sSub>
                    <m:r>
                      <a:rPr lang="sr-Latn-RS" i="1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US" smtClean="0"/>
              </a:p>
              <a:p>
                <a:r>
                  <a:rPr lang="sr-Cyrl-RS" smtClean="0"/>
                  <a:t>кодирање решења </a:t>
                </a:r>
                <a14:m>
                  <m:oMath xmlns:m="http://schemas.openxmlformats.org/officeDocument/2006/math">
                    <m:r>
                      <a:rPr lang="sr-Latn-R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sr-Latn-RS" i="1">
                        <a:latin typeface="Cambria Math" panose="02040503050406030204" pitchFamily="18" charset="0"/>
                      </a:rPr>
                      <m:t>=[0,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2, 1, 9, 10, 6, 4, 5, 3, 7, 8]</m:t>
                    </m:r>
                  </m:oMath>
                </a14:m>
                <a:endParaRPr lang="sr-Cyrl-RS" smtClean="0"/>
              </a:p>
              <a:p>
                <a:r>
                  <a:rPr lang="sr-Cyrl-RS" smtClean="0"/>
                  <a:t>конструкција почетног решења</a:t>
                </a:r>
                <a:endParaRPr lang="en-US" smtClean="0"/>
              </a:p>
              <a:p>
                <a:r>
                  <a:rPr lang="sr-Cyrl-RS" smtClean="0"/>
                  <a:t>шема хлађења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𝑀𝐴𝑋</m:t>
                        </m:r>
                      </m:sub>
                    </m:sSub>
                    <m:r>
                      <a:rPr lang="sr-Cyrl-R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sr-Cyrl-R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sr-Cyrl-R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∗6</m:t>
                        </m:r>
                      </m:e>
                    </m:d>
                  </m:oMath>
                </a14:m>
                <a:endParaRPr lang="sr-Cyrl-RS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𝑀𝐼𝑁</m:t>
                        </m:r>
                      </m:sub>
                    </m:sSub>
                    <m:r>
                      <a:rPr lang="sr-Cyrl-R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sr-Cyrl-R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sr-Cyrl-R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/2</m:t>
                        </m:r>
                      </m:e>
                    </m:d>
                  </m:oMath>
                </a14:m>
                <a:endParaRPr lang="sr-Cyrl-RS" smtClean="0"/>
              </a:p>
              <a:p>
                <a:pPr lvl="1"/>
                <a14:m>
                  <m:oMath xmlns:m="http://schemas.openxmlformats.org/officeDocument/2006/math">
                    <m:r>
                      <a:rPr lang="sr-Cyrl-R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𝛾</m:t>
                    </m:r>
                    <m:r>
                      <a:rPr lang="sr-Cyrl-R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=0,9</m:t>
                    </m:r>
                  </m:oMath>
                </a14:m>
                <a:endParaRPr lang="sr-Cyrl-RS" smtClean="0"/>
              </a:p>
              <a:p>
                <a:pPr marL="0" indent="0">
                  <a:buNone/>
                </a:pPr>
                <a:r>
                  <a:rPr lang="sr-Cyrl-RS" smtClean="0"/>
                  <a:t> 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2133" y="1460501"/>
                <a:ext cx="7704667" cy="5257799"/>
              </a:xfrm>
              <a:blipFill rotWithShape="0">
                <a:blip r:embed="rId2"/>
                <a:stretch>
                  <a:fillRect l="-15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47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Предложени хибридни алгоритам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r-Cyrl-RS" smtClean="0"/>
                  <a:t>Структуре околина</a:t>
                </a:r>
              </a:p>
              <a:p>
                <a:pPr lvl="1"/>
                <a:r>
                  <a:rPr lang="sr-Cyrl-RS" smtClean="0"/>
                  <a:t>процедура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sr-Latn-RS" i="1">
                        <a:latin typeface="Cambria Math" panose="02040503050406030204" pitchFamily="18" charset="0"/>
                      </a:rPr>
                      <m:t>𝑤𝑎𝑝</m:t>
                    </m:r>
                    <m:r>
                      <a:rPr lang="sr-Latn-RS" i="1">
                        <a:latin typeface="Cambria Math" panose="02040503050406030204" pitchFamily="18" charset="0"/>
                      </a:rPr>
                      <m:t>Т</m:t>
                    </m:r>
                    <m:r>
                      <a:rPr lang="sr-Latn-R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sr-Latn-RS" i="1">
                        <a:latin typeface="Cambria Math" panose="02040503050406030204" pitchFamily="18" charset="0"/>
                      </a:rPr>
                      <m:t>о</m:t>
                    </m:r>
                  </m:oMath>
                </a14:m>
                <a:endParaRPr lang="sr-Cyrl-RS" smtClean="0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680" y="2880000"/>
            <a:ext cx="5724640" cy="199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87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Увод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82133" y="1460501"/>
                <a:ext cx="7704667" cy="5096710"/>
              </a:xfrm>
            </p:spPr>
            <p:txBody>
              <a:bodyPr/>
              <a:lstStyle/>
              <a:p>
                <a:r>
                  <a:rPr lang="sr-Cyrl-RS" smtClean="0"/>
                  <a:t>Проблем трговачког путника</a:t>
                </a:r>
              </a:p>
              <a:p>
                <a:pPr lvl="1"/>
                <a:r>
                  <a:rPr lang="sr-Cyrl-RS" smtClean="0"/>
                  <a:t>формулација проблема</a:t>
                </a:r>
              </a:p>
              <a:p>
                <a:pPr lvl="1"/>
                <a:r>
                  <a:rPr lang="sr-Cyrl-RS" smtClean="0"/>
                  <a:t>егзактни решавачи</a:t>
                </a:r>
                <a:endParaRPr lang="en-US" smtClean="0"/>
              </a:p>
              <a:p>
                <a:pPr lvl="2"/>
                <a:r>
                  <a:rPr lang="sr-Cyrl-RS" smtClean="0"/>
                  <a:t>први </a:t>
                </a:r>
                <a14:m>
                  <m:oMath xmlns:m="http://schemas.openxmlformats.org/officeDocument/2006/math">
                    <m:r>
                      <a:rPr lang="sr-Cyrl-RS" b="0" i="1" smtClean="0">
                        <a:latin typeface="Cambria Math" panose="02040503050406030204" pitchFamily="18" charset="0"/>
                      </a:rPr>
                      <m:t>1950</m:t>
                    </m:r>
                  </m:oMath>
                </a14:m>
                <a:r>
                  <a:rPr lang="sr-Cyrl-RS" smtClean="0"/>
                  <a:t>-их година </a:t>
                </a:r>
                <a:r>
                  <a:rPr lang="en-US" smtClean="0"/>
                  <a:t>[9], </a:t>
                </a:r>
                <a:r>
                  <a:rPr lang="sr-Cyrl-RS" smtClean="0"/>
                  <a:t>несамостални </a:t>
                </a:r>
              </a:p>
              <a:p>
                <a:pPr lvl="2"/>
                <a:r>
                  <a:rPr lang="sr-Cyrl-RS" smtClean="0"/>
                  <a:t>тренутно најбољи </a:t>
                </a:r>
                <a:r>
                  <a:rPr lang="en-US" i="1" smtClean="0"/>
                  <a:t>Concorde</a:t>
                </a:r>
                <a:r>
                  <a:rPr lang="sr-Cyrl-RS" i="1" smtClean="0"/>
                  <a:t>, </a:t>
                </a:r>
                <a:r>
                  <a:rPr lang="sr-Cyrl-RS" smtClean="0"/>
                  <a:t>решава инстанце до димензије </a:t>
                </a:r>
                <a14:m>
                  <m:oMath xmlns:m="http://schemas.openxmlformats.org/officeDocument/2006/math">
                    <m:r>
                      <a:rPr lang="sr-Cyrl-RS" b="0" i="1" smtClean="0">
                        <a:latin typeface="Cambria Math" panose="02040503050406030204" pitchFamily="18" charset="0"/>
                      </a:rPr>
                      <m:t>85900</m:t>
                    </m:r>
                  </m:oMath>
                </a14:m>
                <a:r>
                  <a:rPr lang="sr-Cyrl-RS" smtClean="0"/>
                  <a:t> </a:t>
                </a:r>
                <a:r>
                  <a:rPr lang="en-US" smtClean="0"/>
                  <a:t>[4]</a:t>
                </a:r>
                <a:endParaRPr lang="sr-Cyrl-RS" smtClean="0"/>
              </a:p>
              <a:p>
                <a:pPr lvl="1"/>
                <a:r>
                  <a:rPr lang="sr-Cyrl-RS" smtClean="0"/>
                  <a:t>приближни алгоритми и хуристике</a:t>
                </a:r>
              </a:p>
              <a:p>
                <a:pPr lvl="2"/>
                <a:r>
                  <a:rPr lang="sr-Cyrl-RS" smtClean="0"/>
                  <a:t>најбољи апроксимациони фактор </a:t>
                </a:r>
                <a14:m>
                  <m:oMath xmlns:m="http://schemas.openxmlformats.org/officeDocument/2006/math">
                    <m:r>
                      <a:rPr lang="sr-Cyrl-R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sr-Cyrl-RS" smtClean="0"/>
                  <a:t>конструкционе хеуристике (</a:t>
                </a:r>
                <a:r>
                  <a:rPr lang="en-US"/>
                  <a:t> </a:t>
                </a:r>
                <a:r>
                  <a:rPr lang="en-US" i="1" smtClean="0"/>
                  <a:t>Nearest Neighbor </a:t>
                </a:r>
                <a:r>
                  <a:rPr lang="en-US" smtClean="0"/>
                  <a:t>[12]</a:t>
                </a:r>
                <a:r>
                  <a:rPr lang="en-US" i="1" smtClean="0"/>
                  <a:t>, Christofides </a:t>
                </a:r>
                <a:r>
                  <a:rPr lang="en-US" smtClean="0"/>
                  <a:t>[13] </a:t>
                </a:r>
                <a:r>
                  <a:rPr lang="sr-Cyrl-RS" smtClean="0"/>
                  <a:t>)</a:t>
                </a:r>
                <a:endParaRPr lang="en-US" smtClean="0"/>
              </a:p>
              <a:p>
                <a:pPr lvl="2"/>
                <a:r>
                  <a:rPr lang="sr-Cyrl-RS" smtClean="0"/>
                  <a:t>итеративне</a:t>
                </a:r>
                <a:r>
                  <a:rPr lang="en-US" smtClean="0"/>
                  <a:t> </a:t>
                </a:r>
                <a:r>
                  <a:rPr lang="sr-Cyrl-RS" smtClean="0"/>
                  <a:t>хеуристике (</a:t>
                </a:r>
                <a:r>
                  <a:rPr lang="en-US" smtClean="0"/>
                  <a:t> </a:t>
                </a:r>
                <a:r>
                  <a:rPr lang="en-US" i="1" smtClean="0"/>
                  <a:t>2-opt</a:t>
                </a:r>
                <a:r>
                  <a:rPr lang="en-US" smtClean="0"/>
                  <a:t> [12], </a:t>
                </a:r>
                <a:r>
                  <a:rPr lang="en-US" i="1" smtClean="0"/>
                  <a:t>Lin-Kernighan </a:t>
                </a:r>
                <a:r>
                  <a:rPr lang="en-US" smtClean="0"/>
                  <a:t>[14] </a:t>
                </a:r>
                <a:r>
                  <a:rPr lang="sr-Cyrl-RS" smtClean="0"/>
                  <a:t>)</a:t>
                </a:r>
                <a:endParaRPr lang="en-US" smtClean="0"/>
              </a:p>
              <a:p>
                <a:pPr lvl="2"/>
                <a:r>
                  <a:rPr lang="sr-Cyrl-RS" smtClean="0"/>
                  <a:t>хеуристике инспирисане природом ( </a:t>
                </a:r>
                <a:r>
                  <a:rPr lang="en-US" i="1" smtClean="0"/>
                  <a:t>Ant Colony System </a:t>
                </a:r>
                <a:r>
                  <a:rPr lang="en-US" smtClean="0"/>
                  <a:t>[10], </a:t>
                </a:r>
                <a:r>
                  <a:rPr lang="en-US" i="1" smtClean="0"/>
                  <a:t>Genetic Algorithm </a:t>
                </a:r>
                <a:r>
                  <a:rPr lang="en-US" smtClean="0"/>
                  <a:t>[12]</a:t>
                </a:r>
                <a:r>
                  <a:rPr lang="sr-Cyrl-RS" smtClean="0"/>
                  <a:t> )</a:t>
                </a:r>
                <a:endParaRPr lang="en-US" smtClean="0"/>
              </a:p>
              <a:p>
                <a:pPr lvl="2"/>
                <a:r>
                  <a:rPr lang="sr-Cyrl-RS" smtClean="0"/>
                  <a:t>и друге ( </a:t>
                </a:r>
                <a:r>
                  <a:rPr lang="en-US" i="1" smtClean="0"/>
                  <a:t>Tabu Search </a:t>
                </a:r>
                <a:r>
                  <a:rPr lang="en-US" smtClean="0"/>
                  <a:t>[12], </a:t>
                </a:r>
                <a:r>
                  <a:rPr lang="en-US" i="1" smtClean="0"/>
                  <a:t>Simulated Annealing </a:t>
                </a:r>
                <a:r>
                  <a:rPr lang="en-US" smtClean="0"/>
                  <a:t>[12]</a:t>
                </a:r>
                <a:r>
                  <a:rPr lang="sr-Cyrl-RS" smtClean="0"/>
                  <a:t> 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2133" y="1460501"/>
                <a:ext cx="7704667" cy="5096710"/>
              </a:xfrm>
              <a:blipFill rotWithShape="0">
                <a:blip r:embed="rId2"/>
                <a:stretch>
                  <a:fillRect l="-15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55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Предложени хибридни алгоритам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r-Cyrl-RS" smtClean="0"/>
                  <a:t>Структуре околина</a:t>
                </a:r>
              </a:p>
              <a:p>
                <a:pPr lvl="1"/>
                <a:r>
                  <a:rPr lang="sr-Cyrl-RS" smtClean="0"/>
                  <a:t>процедура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sr-Latn-RS" i="1">
                        <a:latin typeface="Cambria Math" panose="02040503050406030204" pitchFamily="18" charset="0"/>
                      </a:rPr>
                      <m:t>𝑤𝑎𝑝</m:t>
                    </m:r>
                  </m:oMath>
                </a14:m>
                <a:endParaRPr lang="sr-Cyrl-RS" smtClean="0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000" y="2880000"/>
            <a:ext cx="5727065" cy="199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57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Предложени хибридни алгоритам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r-Cyrl-RS" smtClean="0"/>
                  <a:t>Структуре околина</a:t>
                </a:r>
              </a:p>
              <a:p>
                <a:pPr lvl="1"/>
                <a:r>
                  <a:rPr lang="sr-Cyrl-RS" smtClean="0"/>
                  <a:t>процедура </a:t>
                </a:r>
                <a14:m>
                  <m:oMath xmlns:m="http://schemas.openxmlformats.org/officeDocument/2006/math">
                    <m:r>
                      <a:rPr lang="sr-Latn-RS" i="1">
                        <a:latin typeface="Cambria Math" panose="02040503050406030204" pitchFamily="18" charset="0"/>
                      </a:rPr>
                      <m:t>𝑟𝑒𝑚𝑜𝑣𝑒𝐼𝑛𝑠𝑒𝑟𝑡</m:t>
                    </m:r>
                  </m:oMath>
                </a14:m>
                <a:endParaRPr lang="sr-Cyrl-RS" smtClean="0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000" y="2880000"/>
            <a:ext cx="5724640" cy="199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46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Предложени хибридни алгоритам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r-Cyrl-RS" smtClean="0"/>
                  <a:t>Структуре околина</a:t>
                </a:r>
              </a:p>
              <a:p>
                <a:pPr lvl="1"/>
                <a:r>
                  <a:rPr lang="sr-Cyrl-RS" smtClean="0"/>
                  <a:t>процедура</a:t>
                </a:r>
                <a14:m>
                  <m:oMath xmlns:m="http://schemas.openxmlformats.org/officeDocument/2006/math">
                    <m:r>
                      <a:rPr lang="sr-Cyrl-R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r-Latn-R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‑</m:t>
                    </m:r>
                    <m:r>
                      <a:rPr lang="sr-Latn-RS" i="1">
                        <a:latin typeface="Cambria Math" panose="02040503050406030204" pitchFamily="18" charset="0"/>
                      </a:rPr>
                      <m:t>𝑜𝑝𝑡</m:t>
                    </m:r>
                  </m:oMath>
                </a14:m>
                <a:endParaRPr lang="sr-Cyrl-RS" smtClean="0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000" y="2880000"/>
            <a:ext cx="5727065" cy="199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99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Предложени хибридни алгоритам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r-Cyrl-RS" smtClean="0"/>
                  <a:t>Структуре околина</a:t>
                </a:r>
              </a:p>
              <a:p>
                <a:pPr lvl="1"/>
                <a:r>
                  <a:rPr lang="sr-Cyrl-RS" smtClean="0"/>
                  <a:t>процедура </a:t>
                </a:r>
                <a14:m>
                  <m:oMath xmlns:m="http://schemas.openxmlformats.org/officeDocument/2006/math">
                    <m:r>
                      <a:rPr lang="sr-Latn-RS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‑</m:t>
                    </m:r>
                    <m:r>
                      <a:rPr lang="sr-Latn-RS" i="1">
                        <a:latin typeface="Cambria Math" panose="02040503050406030204" pitchFamily="18" charset="0"/>
                      </a:rPr>
                      <m:t>𝑜𝑝𝑡</m:t>
                    </m:r>
                  </m:oMath>
                </a14:m>
                <a:endParaRPr lang="sr-Cyrl-RS" smtClean="0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000" y="2880000"/>
            <a:ext cx="5727065" cy="199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75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Предложени хибридни алгоритам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r-Cyrl-RS" smtClean="0"/>
                  <a:t>Динамичко рачунање функције циља</a:t>
                </a:r>
              </a:p>
              <a:p>
                <a:pPr lvl="1"/>
                <a:r>
                  <a:rPr lang="sr-Cyrl-RS" smtClean="0"/>
                  <a:t>промене решења захтева ново рачунање</a:t>
                </a:r>
              </a:p>
              <a:p>
                <a:pPr lvl="1"/>
                <a:r>
                  <a:rPr lang="sr-Cyrl-RS" smtClean="0"/>
                  <a:t>предложена провера новог решења у </a:t>
                </a:r>
                <a:r>
                  <a:rPr lang="en-US" smtClean="0"/>
                  <a:t>[16]</a:t>
                </a:r>
              </a:p>
              <a:p>
                <a:pPr lvl="1"/>
                <a:r>
                  <a:rPr lang="sr-Cyrl-RS" smtClean="0"/>
                  <a:t>спајање сегмената, глобалне информације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sr-Cyrl-RS"/>
              </a:p>
              <a:p>
                <a:pPr lvl="2"/>
                <a:r>
                  <a:rPr lang="sr-Cyrl-RS" smtClean="0"/>
                  <a:t>сегменти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r-Cyrl-RS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sr-Cyrl-RS" smtClean="0"/>
                  <a:t> 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sr-Cyrl-R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sr-Cyrl-R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 …,</m:t>
                        </m:r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endParaRPr lang="sr-Cyrl-RS" smtClean="0"/>
              </a:p>
              <a:p>
                <a:pPr lvl="2"/>
                <a:r>
                  <a:rPr lang="sr-Cyrl-RS" smtClean="0"/>
                  <a:t>правила</a:t>
                </a:r>
              </a:p>
              <a:p>
                <a:pPr lvl="3"/>
                <a:endParaRPr lang="sr-Cyrl-R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7424356"/>
                  </p:ext>
                </p:extLst>
              </p:nvPr>
            </p:nvGraphicFramePr>
            <p:xfrm>
              <a:off x="2044700" y="4317460"/>
              <a:ext cx="4686300" cy="1308640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4686300"/>
                  </a:tblGrid>
                  <a:tr h="423229">
                    <a:tc>
                      <a:txBody>
                        <a:bodyPr/>
                        <a:lstStyle/>
                        <a:p>
                          <a:pPr indent="431800"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sr-Cyrl-R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GB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⊕</m:t>
                                    </m:r>
                                    <m:sSup>
                                      <m:sSupPr>
                                        <m:ctrlPr>
                                          <a:rPr lang="en-GB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sr-Cyrl-RS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p>
                                        <m:r>
                                          <a:rPr lang="sr-Cyrl-RS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sr-Cyrl-RS" sz="14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sr-Cyrl-R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GB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</m:d>
                                <m:r>
                                  <a:rPr lang="sr-Cyrl-RS" sz="14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GB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GB" sz="1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sSubSup>
                                      <m:sSubSupPr>
                                        <m:ctrlPr>
                                          <a:rPr lang="en-GB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b>
                                </m:sSub>
                                <m:r>
                                  <a:rPr lang="sr-Cyrl-RS" sz="14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sr-Cyrl-R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sr-Cyrl-RS" sz="14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GB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sr-Cyrl-RS" sz="14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93933">
                    <a:tc>
                      <a:txBody>
                        <a:bodyPr/>
                        <a:lstStyle/>
                        <a:p>
                          <a:pPr indent="431800"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sr-Cyrl-RS" sz="1400">
                                    <a:effectLst/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ctrlPr>
                                      <a:rPr lang="en-GB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⊕</m:t>
                                    </m:r>
                                    <m:sSup>
                                      <m:sSupPr>
                                        <m:ctrlPr>
                                          <a:rPr lang="en-GB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sr-Cyrl-RS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p>
                                        <m:r>
                                          <a:rPr lang="sr-Cyrl-RS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sr-Cyrl-RS" sz="14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sr-Cyrl-RS" sz="1400">
                                    <a:effectLst/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ctrlPr>
                                      <a:rPr lang="en-GB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</m:d>
                                <m:r>
                                  <a:rPr lang="sr-Cyrl-RS" sz="14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sr-Cyrl-RS" sz="1400">
                                    <a:effectLst/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d>
                                  <m:dPr>
                                    <m:ctrlPr>
                                      <a:rPr lang="en-GB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GB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sr-Cyrl-RS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p>
                                        <m:r>
                                          <a:rPr lang="sr-Cyrl-RS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d>
                                  <m:dPr>
                                    <m:ctrlPr>
                                      <a:rPr lang="en-GB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d>
                                      <m:dPr>
                                        <m:ctrlPr>
                                          <a:rPr lang="en-GB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sr-Cyrl-RS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</m:d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GB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r-Cyrl-RS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GB" sz="1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GB" sz="1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GB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4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4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sub>
                                    </m:sSub>
                                  </m:e>
                                </m:d>
                                <m:r>
                                  <a:rPr lang="sr-Cyrl-RS" sz="14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sr-Cyrl-RS" sz="1400">
                                    <a:effectLst/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sr-Cyrl-RS" sz="14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GB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sr-Cyrl-RS" sz="14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91478">
                    <a:tc>
                      <a:txBody>
                        <a:bodyPr/>
                        <a:lstStyle/>
                        <a:p>
                          <a:pPr indent="431800"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sr-Cyrl-R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en-GB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⊕</m:t>
                                    </m:r>
                                    <m:sSup>
                                      <m:sSupPr>
                                        <m:ctrlPr>
                                          <a:rPr lang="en-GB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sr-Cyrl-RS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p>
                                        <m:r>
                                          <a:rPr lang="sr-Cyrl-RS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sr-Cyrl-RS" sz="14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sr-Cyrl-R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en-GB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</m:d>
                                <m:r>
                                  <a:rPr lang="sr-Cyrl-RS" sz="14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sr-Cyrl-RS" sz="1400">
                                    <a:effectLst/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a:rPr lang="sr-Cyrl-RS" sz="14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GB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sr-Cyrl-RS" sz="14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7424356"/>
                  </p:ext>
                </p:extLst>
              </p:nvPr>
            </p:nvGraphicFramePr>
            <p:xfrm>
              <a:off x="2044700" y="4317460"/>
              <a:ext cx="4686300" cy="1308640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4686300"/>
                  </a:tblGrid>
                  <a:tr h="4232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b="-207143"/>
                          </a:stretch>
                        </a:blipFill>
                      </a:tcPr>
                    </a:tc>
                  </a:tr>
                  <a:tr h="4939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t="-86420" b="-79012"/>
                          </a:stretch>
                        </a:blipFill>
                      </a:tcPr>
                    </a:tc>
                  </a:tr>
                  <a:tr h="3914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t="-23593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1479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Предложени хибридни алгоритам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r-Cyrl-RS" smtClean="0"/>
                  <a:t>Пример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𝑜𝑝𝑡</m:t>
                    </m:r>
                  </m:oMath>
                </a14:m>
                <a:r>
                  <a:rPr lang="en-US" smtClean="0"/>
                  <a:t> </a:t>
                </a:r>
                <a:r>
                  <a:rPr lang="sr-Cyrl-RS" smtClean="0"/>
                  <a:t>потеза</a:t>
                </a:r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943" y="2474212"/>
            <a:ext cx="7213046" cy="251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43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Предложени хибридни алгоритам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r-Cyrl-RS" smtClean="0"/>
                  <a:t>Пример</a:t>
                </a:r>
                <a:r>
                  <a:rPr lang="en-US" smtClean="0"/>
                  <a:t> </a:t>
                </a:r>
                <a:r>
                  <a:rPr lang="sr-Cyrl-RS" smtClean="0"/>
                  <a:t>спајања сегмената после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𝑜𝑝𝑡</m:t>
                    </m:r>
                  </m:oMath>
                </a14:m>
                <a:r>
                  <a:rPr lang="en-US"/>
                  <a:t> </a:t>
                </a:r>
                <a:r>
                  <a:rPr lang="sr-Cyrl-RS"/>
                  <a:t>потеза</a:t>
                </a:r>
              </a:p>
              <a:p>
                <a:endParaRPr lang="sr-Cyrl-RS" smtClean="0"/>
              </a:p>
              <a:p>
                <a:endParaRPr lang="sr-Cyrl-RS" smtClean="0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9209597"/>
                  </p:ext>
                </p:extLst>
              </p:nvPr>
            </p:nvGraphicFramePr>
            <p:xfrm>
              <a:off x="1600202" y="2540002"/>
              <a:ext cx="6469061" cy="2654298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3585680"/>
                    <a:gridCol w="961127"/>
                    <a:gridCol w="961127"/>
                    <a:gridCol w="961127"/>
                  </a:tblGrid>
                  <a:tr h="323139">
                    <a:tc>
                      <a:txBody>
                        <a:bodyPr/>
                        <a:lstStyle/>
                        <a:p>
                          <a:pPr indent="431800"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Cyrl-RS" sz="1400">
                              <a:effectLst/>
                            </a:rPr>
                            <a:t>σ</a:t>
                          </a:r>
                          <a:endParaRPr lang="en-GB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r-Cyrl-R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sr-Cyrl-RS" sz="14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sr-Cyrl-RS" sz="1400">
                                    <a:effectLst/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  <m:r>
                                  <a:rPr lang="sr-Cyrl-RS" sz="14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sr-Cyrl-RS" sz="14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sr-Cyrl-RS" sz="1400">
                                    <a:effectLst/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  <m:r>
                                  <a:rPr lang="sr-Cyrl-RS" sz="14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sr-Cyrl-RS" sz="14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sr-Cyrl-RS" sz="1400">
                                    <a:effectLst/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  <m:r>
                                  <a:rPr lang="sr-Cyrl-RS" sz="14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23139">
                    <a:tc>
                      <a:txBody>
                        <a:bodyPr/>
                        <a:lstStyle/>
                        <a:p>
                          <a:pPr indent="431800"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sr-Cyrl-RS" sz="1400">
                                    <a:effectLst/>
                                    <a:latin typeface="Cambria Math" panose="02040503050406030204" pitchFamily="18" charset="0"/>
                                  </a:rPr>
                                  <m:t>(0, 1)</m:t>
                                </m:r>
                              </m:oMath>
                            </m:oMathPara>
                          </a14:m>
                          <a:endParaRPr lang="en-GB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400">
                              <a:effectLst/>
                            </a:rPr>
                            <a:t>2</a:t>
                          </a:r>
                          <a:endParaRPr lang="en-GB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400">
                              <a:effectLst/>
                            </a:rPr>
                            <a:t>2</a:t>
                          </a:r>
                          <a:endParaRPr lang="en-GB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400">
                              <a:effectLst/>
                            </a:rPr>
                            <a:t>1</a:t>
                          </a:r>
                          <a:endParaRPr lang="en-GB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23139">
                    <a:tc>
                      <a:txBody>
                        <a:bodyPr/>
                        <a:lstStyle/>
                        <a:p>
                          <a:pPr indent="431800"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sr-Cyrl-RS" sz="1400">
                                    <a:effectLst/>
                                    <a:latin typeface="Cambria Math" panose="02040503050406030204" pitchFamily="18" charset="0"/>
                                  </a:rPr>
                                  <m:t>(5, 6)</m:t>
                                </m:r>
                              </m:oMath>
                            </m:oMathPara>
                          </a14:m>
                          <a:endParaRPr lang="en-GB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400">
                              <a:effectLst/>
                            </a:rPr>
                            <a:t>5</a:t>
                          </a:r>
                          <a:endParaRPr lang="en-GB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431800"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400">
                              <a:effectLst/>
                            </a:rPr>
                            <a:t>5</a:t>
                          </a:r>
                          <a:endParaRPr lang="en-GB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431800"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400">
                              <a:effectLst/>
                            </a:rPr>
                            <a:t>2</a:t>
                          </a:r>
                          <a:endParaRPr lang="en-GB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23139">
                    <a:tc>
                      <a:txBody>
                        <a:bodyPr/>
                        <a:lstStyle/>
                        <a:p>
                          <a:pPr indent="431800"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sr-Cyrl-RS" sz="1400">
                                    <a:effectLst/>
                                    <a:latin typeface="Cambria Math" panose="02040503050406030204" pitchFamily="18" charset="0"/>
                                  </a:rPr>
                                  <m:t>(2, 3, 4)</m:t>
                                </m:r>
                              </m:oMath>
                            </m:oMathPara>
                          </a14:m>
                          <a:endParaRPr lang="en-GB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400">
                              <a:effectLst/>
                            </a:rPr>
                            <a:t>6</a:t>
                          </a:r>
                          <a:endParaRPr lang="en-GB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431800"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400">
                              <a:effectLst/>
                            </a:rPr>
                            <a:t>10</a:t>
                          </a:r>
                          <a:endParaRPr lang="en-GB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431800"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400">
                              <a:effectLst/>
                            </a:rPr>
                            <a:t>3</a:t>
                          </a:r>
                          <a:endParaRPr lang="en-GB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23139">
                    <a:tc>
                      <a:txBody>
                        <a:bodyPr/>
                        <a:lstStyle/>
                        <a:p>
                          <a:pPr indent="431800"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sr-Cyrl-RS" sz="1400">
                                    <a:effectLst/>
                                    <a:latin typeface="Cambria Math" panose="02040503050406030204" pitchFamily="18" charset="0"/>
                                  </a:rPr>
                                  <m:t>(7)</m:t>
                                </m:r>
                              </m:oMath>
                            </m:oMathPara>
                          </a14:m>
                          <a:endParaRPr lang="en-GB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400">
                              <a:effectLst/>
                            </a:rPr>
                            <a:t>0</a:t>
                          </a:r>
                          <a:endParaRPr lang="en-GB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400">
                              <a:effectLst/>
                            </a:rPr>
                            <a:t>0</a:t>
                          </a:r>
                          <a:endParaRPr lang="en-GB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400">
                              <a:effectLst/>
                            </a:rPr>
                            <a:t>1</a:t>
                          </a:r>
                          <a:endParaRPr lang="en-GB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23139">
                    <a:tc>
                      <a:txBody>
                        <a:bodyPr/>
                        <a:lstStyle/>
                        <a:p>
                          <a:pPr indent="431800"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sr-Cyrl-RS" sz="1400">
                                    <a:effectLst/>
                                    <a:latin typeface="Cambria Math" panose="02040503050406030204" pitchFamily="18" charset="0"/>
                                  </a:rPr>
                                  <m:t>(0, 1)⊕ (5, 6)</m:t>
                                </m:r>
                              </m:oMath>
                            </m:oMathPara>
                          </a14:m>
                          <a:endParaRPr lang="en-GB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Cyrl-RS" sz="1400">
                              <a:effectLst/>
                            </a:rPr>
                            <a:t>11</a:t>
                          </a:r>
                          <a:endParaRPr lang="en-GB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400">
                              <a:effectLst/>
                            </a:rPr>
                            <a:t>19</a:t>
                          </a:r>
                          <a:endParaRPr lang="en-GB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400">
                              <a:effectLst/>
                            </a:rPr>
                            <a:t>3</a:t>
                          </a:r>
                          <a:endParaRPr lang="en-GB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59864">
                    <a:tc>
                      <a:txBody>
                        <a:bodyPr/>
                        <a:lstStyle/>
                        <a:p>
                          <a:pPr indent="431800"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sr-Cyrl-RS" sz="1400">
                                    <a:effectLst/>
                                    <a:latin typeface="Cambria Math" panose="02040503050406030204" pitchFamily="18" charset="0"/>
                                  </a:rPr>
                                  <m:t>(0, 1)⊕ (5, 6)⊕(2,3,4)</m:t>
                                </m:r>
                              </m:oMath>
                            </m:oMathPara>
                          </a14:m>
                          <a:endParaRPr lang="en-GB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400">
                              <a:effectLst/>
                            </a:rPr>
                            <a:t>24</a:t>
                          </a:r>
                          <a:endParaRPr lang="en-GB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431800"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400">
                              <a:effectLst/>
                            </a:rPr>
                            <a:t>83</a:t>
                          </a:r>
                          <a:endParaRPr lang="en-GB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431800"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400">
                              <a:effectLst/>
                            </a:rPr>
                            <a:t>6</a:t>
                          </a:r>
                          <a:endParaRPr lang="en-GB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55600">
                    <a:tc>
                      <a:txBody>
                        <a:bodyPr/>
                        <a:lstStyle/>
                        <a:p>
                          <a:pPr indent="431800"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sr-Cyrl-RS" sz="1400">
                                    <a:effectLst/>
                                    <a:latin typeface="Cambria Math" panose="02040503050406030204" pitchFamily="18" charset="0"/>
                                  </a:rPr>
                                  <m:t>(0, 1)⊕ (5, 6)⊕(2,3,4)⊕(7)</m:t>
                                </m:r>
                              </m:oMath>
                            </m:oMathPara>
                          </a14:m>
                          <a:endParaRPr lang="en-GB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400">
                              <a:effectLst/>
                            </a:rPr>
                            <a:t>30</a:t>
                          </a:r>
                          <a:endParaRPr lang="en-GB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400" b="1">
                              <a:effectLst/>
                            </a:rPr>
                            <a:t>1</a:t>
                          </a:r>
                          <a:r>
                            <a:rPr lang="sr-Cyrl-RS" sz="1400" b="1">
                              <a:effectLst/>
                            </a:rPr>
                            <a:t>1</a:t>
                          </a:r>
                          <a:r>
                            <a:rPr lang="sr-Latn-RS" sz="1400" b="1">
                              <a:effectLst/>
                            </a:rPr>
                            <a:t>3</a:t>
                          </a:r>
                          <a:endParaRPr lang="en-GB" sz="140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400">
                              <a:effectLst/>
                            </a:rPr>
                            <a:t>7</a:t>
                          </a:r>
                          <a:endParaRPr lang="en-GB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9209597"/>
                  </p:ext>
                </p:extLst>
              </p:nvPr>
            </p:nvGraphicFramePr>
            <p:xfrm>
              <a:off x="1600202" y="2540002"/>
              <a:ext cx="6469061" cy="2654298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3585680"/>
                    <a:gridCol w="961127"/>
                    <a:gridCol w="961127"/>
                    <a:gridCol w="961127"/>
                  </a:tblGrid>
                  <a:tr h="323139">
                    <a:tc>
                      <a:txBody>
                        <a:bodyPr/>
                        <a:lstStyle/>
                        <a:p>
                          <a:pPr indent="431800"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Cyrl-RS" sz="1400">
                              <a:effectLst/>
                            </a:rPr>
                            <a:t>σ</a:t>
                          </a:r>
                          <a:endParaRPr lang="en-GB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75159" t="-15094" r="-201911" b="-7264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72152" t="-15094" r="-100633" b="-7264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72152" t="-15094" r="-633" b="-726415"/>
                          </a:stretch>
                        </a:blipFill>
                      </a:tcPr>
                    </a:tc>
                  </a:tr>
                  <a:tr h="3231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t="-115094" r="-80475" b="-6264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400">
                              <a:effectLst/>
                            </a:rPr>
                            <a:t>2</a:t>
                          </a:r>
                          <a:endParaRPr lang="en-GB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400">
                              <a:effectLst/>
                            </a:rPr>
                            <a:t>2</a:t>
                          </a:r>
                          <a:endParaRPr lang="en-GB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400">
                              <a:effectLst/>
                            </a:rPr>
                            <a:t>1</a:t>
                          </a:r>
                          <a:endParaRPr lang="en-GB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231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t="-211111" r="-80475" b="-5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400">
                              <a:effectLst/>
                            </a:rPr>
                            <a:t>5</a:t>
                          </a:r>
                          <a:endParaRPr lang="en-GB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431800"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400">
                              <a:effectLst/>
                            </a:rPr>
                            <a:t>5</a:t>
                          </a:r>
                          <a:endParaRPr lang="en-GB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431800"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400">
                              <a:effectLst/>
                            </a:rPr>
                            <a:t>2</a:t>
                          </a:r>
                          <a:endParaRPr lang="en-GB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231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t="-316981" r="-80475" b="-4245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400">
                              <a:effectLst/>
                            </a:rPr>
                            <a:t>6</a:t>
                          </a:r>
                          <a:endParaRPr lang="en-GB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431800"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400">
                              <a:effectLst/>
                            </a:rPr>
                            <a:t>10</a:t>
                          </a:r>
                          <a:endParaRPr lang="en-GB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431800"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400">
                              <a:effectLst/>
                            </a:rPr>
                            <a:t>3</a:t>
                          </a:r>
                          <a:endParaRPr lang="en-GB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231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t="-416981" r="-80475" b="-3245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400">
                              <a:effectLst/>
                            </a:rPr>
                            <a:t>0</a:t>
                          </a:r>
                          <a:endParaRPr lang="en-GB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400">
                              <a:effectLst/>
                            </a:rPr>
                            <a:t>0</a:t>
                          </a:r>
                          <a:endParaRPr lang="en-GB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400">
                              <a:effectLst/>
                            </a:rPr>
                            <a:t>1</a:t>
                          </a:r>
                          <a:endParaRPr lang="en-GB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231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t="-516981" r="-80475" b="-2245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Cyrl-RS" sz="1400">
                              <a:effectLst/>
                            </a:rPr>
                            <a:t>11</a:t>
                          </a:r>
                          <a:endParaRPr lang="en-GB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400">
                              <a:effectLst/>
                            </a:rPr>
                            <a:t>19</a:t>
                          </a:r>
                          <a:endParaRPr lang="en-GB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400">
                              <a:effectLst/>
                            </a:rPr>
                            <a:t>3</a:t>
                          </a:r>
                          <a:endParaRPr lang="en-GB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598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t="-554237" r="-80475" b="-10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400">
                              <a:effectLst/>
                            </a:rPr>
                            <a:t>24</a:t>
                          </a:r>
                          <a:endParaRPr lang="en-GB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431800"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400">
                              <a:effectLst/>
                            </a:rPr>
                            <a:t>83</a:t>
                          </a:r>
                          <a:endParaRPr lang="en-GB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431800"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400">
                              <a:effectLst/>
                            </a:rPr>
                            <a:t>6</a:t>
                          </a:r>
                          <a:endParaRPr lang="en-GB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55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t="-654237" r="-80475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400">
                              <a:effectLst/>
                            </a:rPr>
                            <a:t>30</a:t>
                          </a:r>
                          <a:endParaRPr lang="en-GB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400" b="1">
                              <a:effectLst/>
                            </a:rPr>
                            <a:t>1</a:t>
                          </a:r>
                          <a:r>
                            <a:rPr lang="sr-Cyrl-RS" sz="1400" b="1">
                              <a:effectLst/>
                            </a:rPr>
                            <a:t>1</a:t>
                          </a:r>
                          <a:r>
                            <a:rPr lang="sr-Latn-RS" sz="1400" b="1">
                              <a:effectLst/>
                            </a:rPr>
                            <a:t>3</a:t>
                          </a:r>
                          <a:endParaRPr lang="en-GB" sz="140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400">
                              <a:effectLst/>
                            </a:rPr>
                            <a:t>7</a:t>
                          </a:r>
                          <a:endParaRPr lang="en-GB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0202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Експериментална анализа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r-Cyrl-RS" smtClean="0"/>
                  <a:t>Тестиране инстанце библиотеке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𝑇𝑆𝑃𝐿𝐼𝐵</m:t>
                    </m:r>
                  </m:oMath>
                </a14:m>
                <a:r>
                  <a:rPr lang="sr-Cyrl-RS" b="0" smtClean="0"/>
                  <a:t> одабране у </a:t>
                </a:r>
                <a:r>
                  <a:rPr lang="en-US" b="0" smtClean="0"/>
                  <a:t>[</a:t>
                </a:r>
                <a:r>
                  <a:rPr lang="sr-Cyrl-RS" b="0" smtClean="0"/>
                  <a:t>2</a:t>
                </a:r>
                <a:r>
                  <a:rPr lang="en-US" b="0" smtClean="0"/>
                  <a:t>]</a:t>
                </a:r>
                <a:r>
                  <a:rPr lang="sr-Cyrl-RS" b="0" smtClean="0"/>
                  <a:t> и </a:t>
                </a:r>
                <a:r>
                  <a:rPr lang="en-US" smtClean="0"/>
                  <a:t>[19] </a:t>
                </a:r>
                <a:r>
                  <a:rPr lang="sr-Cyrl-RS" b="0" smtClean="0"/>
                  <a:t>и инстанце генерисане на случајан начин</a:t>
                </a:r>
                <a:r>
                  <a:rPr lang="en-US" b="0" smtClean="0"/>
                  <a:t> </a:t>
                </a:r>
                <a:r>
                  <a:rPr lang="sr-Cyrl-RS" b="0" smtClean="0"/>
                  <a:t>одабране у </a:t>
                </a:r>
                <a:r>
                  <a:rPr lang="en-US" smtClean="0"/>
                  <a:t>[19]</a:t>
                </a:r>
                <a:endParaRPr lang="sr-Cyrl-RS" smtClean="0"/>
              </a:p>
              <a:p>
                <a:r>
                  <a:rPr lang="sr-Cyrl-RS" smtClean="0"/>
                  <a:t>најбоља решења постигнута у </a:t>
                </a:r>
                <a:r>
                  <a:rPr lang="en-US" smtClean="0"/>
                  <a:t>[21]</a:t>
                </a:r>
                <a:endParaRPr lang="sr-Cyrl-RS" smtClean="0"/>
              </a:p>
              <a:p>
                <a:r>
                  <a:rPr lang="sr-Cyrl-RS" b="0" smtClean="0"/>
                  <a:t>инстанце тестиране по </a:t>
                </a:r>
                <a14:m>
                  <m:oMath xmlns:m="http://schemas.openxmlformats.org/officeDocument/2006/math">
                    <m:r>
                      <a:rPr lang="sr-Cyrl-RS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sr-Cyrl-RS" b="0" smtClean="0"/>
                  <a:t> пута</a:t>
                </a:r>
                <a:endParaRPr lang="en-US" b="0" smtClean="0"/>
              </a:p>
              <a:p>
                <a:pPr lvl="1"/>
                <a:r>
                  <a:rPr lang="sr-Cyrl-RS" smtClean="0"/>
                  <a:t>одступање просечног решења од оптималног (најбољег) решења</a:t>
                </a:r>
              </a:p>
              <a:p>
                <a:pPr lvl="1"/>
                <a:r>
                  <a:rPr lang="sr-Cyrl-RS" smtClean="0"/>
                  <a:t>просечно време извршавања</a:t>
                </a:r>
              </a:p>
              <a:p>
                <a:endParaRPr lang="en-US"/>
              </a:p>
              <a:p>
                <a:endParaRPr lang="sr-Cyrl-RS" b="0" smtClean="0"/>
              </a:p>
              <a:p>
                <a:endParaRPr lang="en-US" b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253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Експериментална анализа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r-Cyrl-RS" smtClean="0"/>
                  <a:t>оптимална решења на инстанцама библиотеке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𝑇𝑆𝑃𝐿𝐼𝐵</m:t>
                    </m:r>
                  </m:oMath>
                </a14:m>
                <a:r>
                  <a:rPr lang="en-US"/>
                  <a:t> </a:t>
                </a:r>
                <a:r>
                  <a:rPr lang="sr-Cyrl-RS" smtClean="0"/>
                  <a:t>димензија </a:t>
                </a:r>
                <a14:m>
                  <m:oMath xmlns:m="http://schemas.openxmlformats.org/officeDocument/2006/math">
                    <m:r>
                      <a:rPr lang="sr-Cyrl-RS" b="0" i="1" smtClean="0">
                        <a:latin typeface="Cambria Math" panose="02040503050406030204" pitchFamily="18" charset="0"/>
                      </a:rPr>
                      <m:t>42</m:t>
                    </m:r>
                  </m:oMath>
                </a14:m>
                <a:r>
                  <a:rPr lang="sr-Cyrl-RS" smtClean="0"/>
                  <a:t> до </a:t>
                </a:r>
                <a14:m>
                  <m:oMath xmlns:m="http://schemas.openxmlformats.org/officeDocument/2006/math">
                    <m:r>
                      <a:rPr lang="sr-Cyrl-RS" i="1">
                        <a:latin typeface="Cambria Math" panose="02040503050406030204" pitchFamily="18" charset="0"/>
                      </a:rPr>
                      <m:t>107</m:t>
                    </m:r>
                  </m:oMath>
                </a14:m>
                <a:r>
                  <a:rPr lang="sr-Cyrl-RS" smtClean="0"/>
                  <a:t> одабраним у </a:t>
                </a:r>
                <a:r>
                  <a:rPr lang="en-US" smtClean="0"/>
                  <a:t>[2]</a:t>
                </a:r>
              </a:p>
              <a:p>
                <a:r>
                  <a:rPr lang="sr-Cyrl-RS"/>
                  <a:t>оптимална решења на </a:t>
                </a:r>
                <a:r>
                  <a:rPr lang="sr-Cyrl-RS" smtClean="0"/>
                  <a:t>свих </a:t>
                </a:r>
                <a14:m>
                  <m:oMath xmlns:m="http://schemas.openxmlformats.org/officeDocument/2006/math">
                    <m:r>
                      <a:rPr lang="sr-Cyrl-RS" b="0" i="1" smtClean="0">
                        <a:latin typeface="Cambria Math" panose="02040503050406030204" pitchFamily="18" charset="0"/>
                      </a:rPr>
                      <m:t>60</m:t>
                    </m:r>
                  </m:oMath>
                </a14:m>
                <a:r>
                  <a:rPr lang="sr-Cyrl-RS" smtClean="0"/>
                  <a:t> инстанци димензија </a:t>
                </a:r>
                <a14:m>
                  <m:oMath xmlns:m="http://schemas.openxmlformats.org/officeDocument/2006/math">
                    <m:r>
                      <a:rPr lang="sr-Cyrl-RS" b="0" i="1" smtClean="0">
                        <a:latin typeface="Cambria Math" panose="02040503050406030204" pitchFamily="18" charset="0"/>
                      </a:rPr>
                      <m:t>10, 30, 50</m:t>
                    </m:r>
                  </m:oMath>
                </a14:m>
                <a:r>
                  <a:rPr lang="sr-Cyrl-RS" smtClean="0"/>
                  <a:t> конструисаним у </a:t>
                </a:r>
                <a:r>
                  <a:rPr lang="en-US" smtClean="0"/>
                  <a:t>[19]</a:t>
                </a:r>
              </a:p>
              <a:p>
                <a:r>
                  <a:rPr lang="sr-Cyrl-RS" smtClean="0"/>
                  <a:t>решења близу најбољим на инстанцама библиотеке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𝑇𝑆𝑃𝐿𝐼𝐵</m:t>
                    </m:r>
                  </m:oMath>
                </a14:m>
                <a:r>
                  <a:rPr lang="en-US" smtClean="0"/>
                  <a:t> </a:t>
                </a:r>
                <a:r>
                  <a:rPr lang="sr-Cyrl-RS"/>
                  <a:t>димензија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70</m:t>
                    </m:r>
                  </m:oMath>
                </a14:m>
                <a:r>
                  <a:rPr lang="sr-Cyrl-RS"/>
                  <a:t> до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532</m:t>
                    </m:r>
                    <m:r>
                      <a:rPr lang="sr-Cyrl-R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r-Cyrl-RS" smtClean="0"/>
                  <a:t>одабраним у </a:t>
                </a:r>
                <a:r>
                  <a:rPr lang="en-US" smtClean="0"/>
                  <a:t>[19]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3" r="-15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70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Експериментална анализа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82133" y="1460501"/>
                <a:ext cx="7704667" cy="5295899"/>
              </a:xfrm>
            </p:spPr>
            <p:txBody>
              <a:bodyPr/>
              <a:lstStyle/>
              <a:p>
                <a:r>
                  <a:rPr lang="sr-Cyrl-RS"/>
                  <a:t>достигнуто најбоље решење из </a:t>
                </a:r>
                <a:r>
                  <a:rPr lang="en-US"/>
                  <a:t>[21] </a:t>
                </a:r>
                <a:r>
                  <a:rPr lang="sr-Cyrl-RS"/>
                  <a:t>на </a:t>
                </a:r>
                <a14:m>
                  <m:oMath xmlns:m="http://schemas.openxmlformats.org/officeDocument/2006/math">
                    <m:r>
                      <a:rPr lang="sr-Cyrl-RS" i="1">
                        <a:latin typeface="Cambria Math" panose="02040503050406030204" pitchFamily="18" charset="0"/>
                      </a:rPr>
                      <m:t>19</m:t>
                    </m:r>
                  </m:oMath>
                </a14:m>
                <a:r>
                  <a:rPr lang="sr-Cyrl-RS"/>
                  <a:t> од </a:t>
                </a:r>
                <a14:m>
                  <m:oMath xmlns:m="http://schemas.openxmlformats.org/officeDocument/2006/math">
                    <m:r>
                      <a:rPr lang="sr-Cyrl-RS" i="1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sr-Cyrl-RS"/>
                  <a:t> инстанци димензије </a:t>
                </a:r>
                <a14:m>
                  <m:oMath xmlns:m="http://schemas.openxmlformats.org/officeDocument/2006/math">
                    <m:r>
                      <a:rPr lang="sr-Cyrl-RS" i="1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sr-Cyrl-RS"/>
                  <a:t> конструисаним у </a:t>
                </a:r>
                <a:r>
                  <a:rPr lang="en-US"/>
                  <a:t>[19]</a:t>
                </a:r>
                <a:endParaRPr lang="sr-Cyrl-R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2133" y="1460501"/>
                <a:ext cx="7704667" cy="5295899"/>
              </a:xfrm>
              <a:blipFill rotWithShape="0">
                <a:blip r:embed="rId2"/>
                <a:stretch>
                  <a:fillRect l="-15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655" y="2653254"/>
            <a:ext cx="5407621" cy="36152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130655" y="6294735"/>
                <a:ext cx="56769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1200" i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График 1. </a:t>
                </a:r>
                <a:r>
                  <a:rPr lang="sr-Cyrl-RS" sz="1200" i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Одступање просечног решења </a:t>
                </a:r>
                <a:r>
                  <a:rPr lang="en-GB" sz="1200" i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хибридног алгоритма </a:t>
                </a:r>
                <a14:m>
                  <m:oMath xmlns:m="http://schemas.openxmlformats.org/officeDocument/2006/math">
                    <m:r>
                      <a:rPr lang="en-GB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𝐺𝑉𝑁𝑆</m:t>
                    </m:r>
                    <m:r>
                      <a:rPr lang="en-GB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‑</m:t>
                    </m:r>
                    <m:r>
                      <a:rPr lang="en-GB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𝑆𝐴</m:t>
                    </m:r>
                  </m:oMath>
                </a14:m>
                <a:r>
                  <a:rPr lang="en-GB" sz="1200" i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sr-Cyrl-RS" sz="1200" i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на инстанцама </a:t>
                </a:r>
                <a:r>
                  <a:rPr lang="en-GB" sz="1200" i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димензије 100 конструисаниm у </a:t>
                </a:r>
                <a:r>
                  <a:rPr lang="en-US" sz="1200" i="1" smtClean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[19]</a:t>
                </a:r>
                <a:endParaRPr lang="en-GB" sz="1200" i="1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655" y="6294735"/>
                <a:ext cx="5676900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07" t="-1333" b="-1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909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Увод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r-Cyrl-RS" smtClean="0"/>
                  <a:t>Проблем </a:t>
                </a:r>
                <a:r>
                  <a:rPr lang="sr-Cyrl-RS"/>
                  <a:t>трговачког </a:t>
                </a:r>
                <a:r>
                  <a:rPr lang="sr-Cyrl-RS" smtClean="0"/>
                  <a:t>путника</a:t>
                </a:r>
                <a:r>
                  <a:rPr lang="en-US" smtClean="0"/>
                  <a:t> – </a:t>
                </a:r>
                <a:r>
                  <a:rPr lang="sr-Cyrl-RS" smtClean="0"/>
                  <a:t>варијације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𝑚𝑇𝑆𝑃</m:t>
                    </m:r>
                  </m:oMath>
                </a14:m>
                <a:r>
                  <a:rPr lang="en-US" smtClean="0"/>
                  <a:t> – </a:t>
                </a:r>
                <a:r>
                  <a:rPr lang="sr-Cyrl-RS" smtClean="0"/>
                  <a:t>више трговачких путника</a:t>
                </a:r>
              </a:p>
              <a:p>
                <a:pPr lvl="2"/>
                <a:r>
                  <a:rPr lang="sr-Cyrl-RS" smtClean="0"/>
                  <a:t>примена у штампарству, распоређивању екипе, планирању мисија и др.</a:t>
                </a:r>
              </a:p>
              <a:p>
                <a:pPr lvl="2"/>
                <a:r>
                  <a:rPr lang="sr-Cyrl-RS" smtClean="0"/>
                  <a:t>хеуристичка решења ( алгоритам неуронских мрежа </a:t>
                </a:r>
                <a:r>
                  <a:rPr lang="en-US" smtClean="0"/>
                  <a:t>[5], </a:t>
                </a:r>
                <a:r>
                  <a:rPr lang="sr-Cyrl-RS" smtClean="0"/>
                  <a:t>табу претрага </a:t>
                </a:r>
                <a:r>
                  <a:rPr lang="en-US" smtClean="0"/>
                  <a:t>[11,7]</a:t>
                </a:r>
                <a:r>
                  <a:rPr lang="sr-Cyrl-RS" smtClean="0"/>
                  <a:t> )</a:t>
                </a:r>
              </a:p>
              <a:p>
                <a:pPr lvl="1"/>
                <a:r>
                  <a:rPr lang="sr-Cyrl-RS" smtClean="0"/>
                  <a:t> генерализовани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𝑇𝑆𝑃</m:t>
                    </m:r>
                  </m:oMath>
                </a14:m>
                <a:r>
                  <a:rPr lang="sr-Cyrl-RS" smtClean="0"/>
                  <a:t> </a:t>
                </a:r>
                <a:r>
                  <a:rPr lang="en-US" smtClean="0"/>
                  <a:t>–</a:t>
                </a:r>
                <a:r>
                  <a:rPr lang="sr-Cyrl-RS" smtClean="0"/>
                  <a:t> градови подељени у групе</a:t>
                </a:r>
              </a:p>
              <a:p>
                <a:pPr lvl="2"/>
                <a:r>
                  <a:rPr lang="sr-Cyrl-RS" smtClean="0"/>
                  <a:t>примена у рутирању авиона, рутирању возила, при достави поште и др. </a:t>
                </a:r>
              </a:p>
              <a:p>
                <a:pPr lvl="2"/>
                <a:r>
                  <a:rPr lang="sr-Cyrl-RS" smtClean="0"/>
                  <a:t>хеуристичка решења ( генетски алгоритам </a:t>
                </a:r>
                <a:r>
                  <a:rPr lang="en-US" smtClean="0"/>
                  <a:t>[22]</a:t>
                </a:r>
                <a:r>
                  <a:rPr lang="sr-Cyrl-RS" smtClean="0"/>
                  <a:t> и друга </a:t>
                </a:r>
                <a:r>
                  <a:rPr lang="en-US" smtClean="0"/>
                  <a:t>[18]</a:t>
                </a:r>
                <a:r>
                  <a:rPr lang="sr-Cyrl-RS" smtClean="0"/>
                  <a:t>,</a:t>
                </a:r>
                <a:r>
                  <a:rPr lang="en-US" smtClean="0"/>
                  <a:t> [20]</a:t>
                </a:r>
                <a:r>
                  <a:rPr lang="sr-Cyrl-RS" smtClean="0"/>
                  <a:t>,</a:t>
                </a:r>
                <a:r>
                  <a:rPr lang="en-US" smtClean="0"/>
                  <a:t> [17]</a:t>
                </a:r>
                <a:r>
                  <a:rPr lang="sr-Cyrl-RS" smtClean="0"/>
                  <a:t> )</a:t>
                </a:r>
                <a:endParaRPr lang="sr-Cyrl-RS"/>
              </a:p>
              <a:p>
                <a:pPr lvl="1"/>
                <a:r>
                  <a:rPr lang="sr-Cyrl-RS" smtClean="0"/>
                  <a:t>проблем минималног кашњења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3" r="-7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079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Експериментална анализа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82133" y="1460501"/>
                <a:ext cx="7704667" cy="5295899"/>
              </a:xfrm>
            </p:spPr>
            <p:txBody>
              <a:bodyPr/>
              <a:lstStyle/>
              <a:p>
                <a:r>
                  <a:rPr lang="sr-Cyrl-RS" smtClean="0"/>
                  <a:t>достигнуто најбоље решење из </a:t>
                </a:r>
                <a:r>
                  <a:rPr lang="en-US"/>
                  <a:t>[21] </a:t>
                </a:r>
                <a:r>
                  <a:rPr lang="sr-Cyrl-RS"/>
                  <a:t>на </a:t>
                </a:r>
                <a14:m>
                  <m:oMath xmlns:m="http://schemas.openxmlformats.org/officeDocument/2006/math">
                    <m:r>
                      <a:rPr lang="sr-Cyrl-RS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sr-Cyrl-RS"/>
                  <a:t> од </a:t>
                </a:r>
                <a14:m>
                  <m:oMath xmlns:m="http://schemas.openxmlformats.org/officeDocument/2006/math">
                    <m:r>
                      <a:rPr lang="sr-Cyrl-RS" i="1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sr-Cyrl-RS"/>
                  <a:t> инстанци димензије </a:t>
                </a:r>
                <a14:m>
                  <m:oMath xmlns:m="http://schemas.openxmlformats.org/officeDocument/2006/math">
                    <m:r>
                      <a:rPr lang="sr-Cyrl-R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sr-Cyrl-RS" i="1"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r>
                  <a:rPr lang="sr-Cyrl-RS"/>
                  <a:t> конструисаним у </a:t>
                </a:r>
                <a:r>
                  <a:rPr lang="en-US"/>
                  <a:t>[19]</a:t>
                </a:r>
                <a:endParaRPr lang="sr-Cyrl-R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2133" y="1460501"/>
                <a:ext cx="7704667" cy="5295899"/>
              </a:xfrm>
              <a:blipFill rotWithShape="0">
                <a:blip r:embed="rId2"/>
                <a:stretch>
                  <a:fillRect l="-15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130655" y="6294735"/>
                <a:ext cx="56769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1200" i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График 1. </a:t>
                </a:r>
                <a:r>
                  <a:rPr lang="sr-Cyrl-RS" sz="1200" i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Одступање просечног решења </a:t>
                </a:r>
                <a:r>
                  <a:rPr lang="en-GB" sz="1200" i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хибридног алгоритма </a:t>
                </a:r>
                <a14:m>
                  <m:oMath xmlns:m="http://schemas.openxmlformats.org/officeDocument/2006/math">
                    <m:r>
                      <a:rPr lang="en-GB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𝐺𝑉𝑁𝑆</m:t>
                    </m:r>
                    <m:r>
                      <a:rPr lang="en-GB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‑</m:t>
                    </m:r>
                    <m:r>
                      <a:rPr lang="en-GB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𝑆𝐴</m:t>
                    </m:r>
                  </m:oMath>
                </a14:m>
                <a:r>
                  <a:rPr lang="en-GB" sz="1200" i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sr-Cyrl-RS" sz="1200" i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на инстанцама </a:t>
                </a:r>
                <a:r>
                  <a:rPr lang="en-GB" sz="1200" i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димензије </a:t>
                </a:r>
                <a:r>
                  <a:rPr lang="sr-Cyrl-RS" sz="1200" i="1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GB" sz="1200" i="1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00 </a:t>
                </a:r>
                <a:r>
                  <a:rPr lang="en-GB" sz="1200" i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конструисаниm у </a:t>
                </a:r>
                <a:r>
                  <a:rPr lang="en-US" sz="1200" i="1" smtClean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[19]</a:t>
                </a:r>
                <a:endParaRPr lang="en-GB" sz="1200" i="1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655" y="6294735"/>
                <a:ext cx="5676900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07" t="-1333" b="-1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636" y="2654280"/>
            <a:ext cx="5407660" cy="36150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8902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Експериментална анализа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655" y="1871411"/>
            <a:ext cx="5413717" cy="3615241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130655" y="5486652"/>
                <a:ext cx="56769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1200" i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График 1. </a:t>
                </a:r>
                <a:r>
                  <a:rPr lang="sr-Cyrl-RS" sz="1200" i="1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Просечно време извршавања </a:t>
                </a:r>
                <a:r>
                  <a:rPr lang="en-GB" sz="1200" i="1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хибридног </a:t>
                </a:r>
                <a:r>
                  <a:rPr lang="en-GB" sz="1200" i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алгоритма </a:t>
                </a:r>
                <a14:m>
                  <m:oMath xmlns:m="http://schemas.openxmlformats.org/officeDocument/2006/math">
                    <m:r>
                      <a:rPr lang="en-GB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𝐺𝑉𝑁𝑆</m:t>
                    </m:r>
                    <m:r>
                      <a:rPr lang="en-GB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‑</m:t>
                    </m:r>
                    <m:r>
                      <a:rPr lang="en-GB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𝑆𝐴</m:t>
                    </m:r>
                  </m:oMath>
                </a14:m>
                <a:r>
                  <a:rPr lang="en-GB" sz="1200" i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sr-Cyrl-RS" sz="1200" i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на инстанцама </a:t>
                </a:r>
                <a:r>
                  <a:rPr lang="en-GB" sz="1200" i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димензије </a:t>
                </a:r>
                <a:r>
                  <a:rPr lang="sr-Cyrl-RS" sz="1200" i="1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GB" sz="1200" i="1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00 </a:t>
                </a:r>
                <a:r>
                  <a:rPr lang="en-GB" sz="1200" i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конструисаниm у </a:t>
                </a:r>
                <a:r>
                  <a:rPr lang="en-US" sz="1200" i="1" smtClean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[19]</a:t>
                </a:r>
                <a:endParaRPr lang="en-GB" sz="1200" i="1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655" y="5486652"/>
                <a:ext cx="5676900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07"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927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Експериментална анализа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82133" y="1460501"/>
                <a:ext cx="7704667" cy="5295899"/>
              </a:xfrm>
            </p:spPr>
            <p:txBody>
              <a:bodyPr/>
              <a:lstStyle/>
              <a:p>
                <a:r>
                  <a:rPr lang="sr-Cyrl-RS" smtClean="0"/>
                  <a:t>решења близу најбољим на инстанцама </a:t>
                </a:r>
                <a:r>
                  <a:rPr lang="sr-Cyrl-RS"/>
                  <a:t>димензије </a:t>
                </a:r>
                <a14:m>
                  <m:oMath xmlns:m="http://schemas.openxmlformats.org/officeDocument/2006/math">
                    <m:r>
                      <a:rPr lang="sr-Cyrl-RS" i="1">
                        <a:latin typeface="Cambria Math" panose="02040503050406030204" pitchFamily="18" charset="0"/>
                      </a:rPr>
                      <m:t>500</m:t>
                    </m:r>
                  </m:oMath>
                </a14:m>
                <a:r>
                  <a:rPr lang="sr-Cyrl-RS"/>
                  <a:t> конструисаним у </a:t>
                </a:r>
                <a:r>
                  <a:rPr lang="en-US"/>
                  <a:t>[19]</a:t>
                </a:r>
                <a:endParaRPr lang="sr-Cyrl-R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2133" y="1460501"/>
                <a:ext cx="7704667" cy="5295899"/>
              </a:xfrm>
              <a:blipFill rotWithShape="0">
                <a:blip r:embed="rId2"/>
                <a:stretch>
                  <a:fillRect l="-15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130655" y="6294735"/>
                <a:ext cx="56769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1200" i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График 1. </a:t>
                </a:r>
                <a:r>
                  <a:rPr lang="sr-Cyrl-RS" sz="1200" i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Одступање просечног решења </a:t>
                </a:r>
                <a:r>
                  <a:rPr lang="en-GB" sz="1200" i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хибридног алгоритма </a:t>
                </a:r>
                <a14:m>
                  <m:oMath xmlns:m="http://schemas.openxmlformats.org/officeDocument/2006/math">
                    <m:r>
                      <a:rPr lang="en-GB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𝐺𝑉𝑁𝑆</m:t>
                    </m:r>
                    <m:r>
                      <a:rPr lang="en-GB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‑</m:t>
                    </m:r>
                    <m:r>
                      <a:rPr lang="en-GB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𝑆𝐴</m:t>
                    </m:r>
                  </m:oMath>
                </a14:m>
                <a:r>
                  <a:rPr lang="en-GB" sz="1200" i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sr-Cyrl-RS" sz="1200" i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на инстанцама </a:t>
                </a:r>
                <a:r>
                  <a:rPr lang="en-GB" sz="1200" i="1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димензије</a:t>
                </a:r>
                <a:r>
                  <a:rPr lang="sr-Cyrl-RS" sz="1200" i="1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5</a:t>
                </a:r>
                <a:r>
                  <a:rPr lang="en-GB" sz="1200" i="1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00 </a:t>
                </a:r>
                <a:r>
                  <a:rPr lang="en-GB" sz="1200" i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конструисаниm у </a:t>
                </a:r>
                <a:r>
                  <a:rPr lang="en-US" sz="1200" i="1" smtClean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[19]</a:t>
                </a:r>
                <a:endParaRPr lang="en-GB" sz="1200" i="1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655" y="6294735"/>
                <a:ext cx="5676900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07" t="-1333" b="-1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636" y="2654280"/>
            <a:ext cx="5407660" cy="36150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5131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Експериментална анализа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130655" y="5486652"/>
                <a:ext cx="56769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1200" i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График 1. </a:t>
                </a:r>
                <a:r>
                  <a:rPr lang="sr-Cyrl-RS" sz="1200" i="1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Просечно време извршавања </a:t>
                </a:r>
                <a:r>
                  <a:rPr lang="en-GB" sz="1200" i="1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хибридног </a:t>
                </a:r>
                <a:r>
                  <a:rPr lang="en-GB" sz="1200" i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алгоритма </a:t>
                </a:r>
                <a14:m>
                  <m:oMath xmlns:m="http://schemas.openxmlformats.org/officeDocument/2006/math">
                    <m:r>
                      <a:rPr lang="en-GB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𝐺𝑉𝑁𝑆</m:t>
                    </m:r>
                    <m:r>
                      <a:rPr lang="en-GB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‑</m:t>
                    </m:r>
                    <m:r>
                      <a:rPr lang="en-GB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𝑆𝐴</m:t>
                    </m:r>
                  </m:oMath>
                </a14:m>
                <a:r>
                  <a:rPr lang="en-GB" sz="1200" i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sr-Cyrl-RS" sz="1200" i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на инстанцама </a:t>
                </a:r>
                <a:r>
                  <a:rPr lang="en-GB" sz="1200" i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димензије </a:t>
                </a:r>
                <a:r>
                  <a:rPr lang="sr-Cyrl-RS" sz="1200" i="1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GB" sz="1200" i="1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00 </a:t>
                </a:r>
                <a:r>
                  <a:rPr lang="en-GB" sz="1200" i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конструисаниm у </a:t>
                </a:r>
                <a:r>
                  <a:rPr lang="en-US" sz="1200" i="1" smtClean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[19]</a:t>
                </a:r>
                <a:endParaRPr lang="en-GB" sz="1200" i="1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655" y="5486652"/>
                <a:ext cx="5676900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07"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655" y="1871411"/>
            <a:ext cx="5413717" cy="36152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1790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smtClean="0"/>
              <a:t>Закључак и даљи рад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82133" y="1219201"/>
                <a:ext cx="7704667" cy="5308600"/>
              </a:xfrm>
            </p:spPr>
            <p:txBody>
              <a:bodyPr>
                <a:normAutofit/>
              </a:bodyPr>
              <a:lstStyle/>
              <a:p>
                <a:r>
                  <a:rPr lang="sr-Cyrl-RS" smtClean="0"/>
                  <a:t>проблем минималног кашњења је тежак проблем, не постоји егзактни решавач за инстанце димензија већих од </a:t>
                </a:r>
                <a14:m>
                  <m:oMath xmlns:m="http://schemas.openxmlformats.org/officeDocument/2006/math">
                    <m:r>
                      <a:rPr lang="sr-Cyrl-RS" b="0" i="1" smtClean="0">
                        <a:latin typeface="Cambria Math" panose="02040503050406030204" pitchFamily="18" charset="0"/>
                      </a:rPr>
                      <m:t>107</m:t>
                    </m:r>
                  </m:oMath>
                </a14:m>
                <a:r>
                  <a:rPr lang="sr-Cyrl-RS" smtClean="0"/>
                  <a:t> чворова</a:t>
                </a:r>
              </a:p>
              <a:p>
                <a:r>
                  <a:rPr lang="sr-Cyrl-RS" smtClean="0"/>
                  <a:t>предложен је хибридни алгоритам методе променљивих околина и симулираног каљења</a:t>
                </a:r>
              </a:p>
              <a:p>
                <a:r>
                  <a:rPr lang="sr-Cyrl-RS" smtClean="0"/>
                  <a:t>оптимална решења или најбоља позната су постигнута на </a:t>
                </a:r>
                <a14:m>
                  <m:oMath xmlns:m="http://schemas.openxmlformats.org/officeDocument/2006/math">
                    <m:r>
                      <a:rPr lang="sr-Cyrl-RS" b="0" i="1" smtClean="0">
                        <a:latin typeface="Cambria Math" panose="02040503050406030204" pitchFamily="18" charset="0"/>
                      </a:rPr>
                      <m:t>102</m:t>
                    </m:r>
                  </m:oMath>
                </a14:m>
                <a:r>
                  <a:rPr lang="sr-Cyrl-RS" smtClean="0"/>
                  <a:t> од </a:t>
                </a:r>
                <a14:m>
                  <m:oMath xmlns:m="http://schemas.openxmlformats.org/officeDocument/2006/math">
                    <m:r>
                      <a:rPr lang="sr-Cyrl-RS" b="0" i="1" smtClean="0">
                        <a:latin typeface="Cambria Math" panose="02040503050406030204" pitchFamily="18" charset="0"/>
                      </a:rPr>
                      <m:t>109</m:t>
                    </m:r>
                  </m:oMath>
                </a14:m>
                <a:r>
                  <a:rPr lang="sr-Cyrl-RS" smtClean="0"/>
                  <a:t> инстанци димензија </a:t>
                </a:r>
                <a14:m>
                  <m:oMath xmlns:m="http://schemas.openxmlformats.org/officeDocument/2006/math">
                    <m:r>
                      <a:rPr lang="sr-Cyrl-RS" b="0" i="1" smtClean="0">
                        <a:latin typeface="Cambria Math" panose="02040503050406030204" pitchFamily="18" charset="0"/>
                      </a:rPr>
                      <m:t>42</m:t>
                    </m:r>
                  </m:oMath>
                </a14:m>
                <a:r>
                  <a:rPr lang="sr-Cyrl-RS" smtClean="0"/>
                  <a:t> до </a:t>
                </a:r>
                <a14:m>
                  <m:oMath xmlns:m="http://schemas.openxmlformats.org/officeDocument/2006/math">
                    <m:r>
                      <a:rPr lang="sr-Cyrl-RS" b="0" i="1" smtClean="0">
                        <a:latin typeface="Cambria Math" panose="02040503050406030204" pitchFamily="18" charset="0"/>
                      </a:rPr>
                      <m:t>107</m:t>
                    </m:r>
                  </m:oMath>
                </a14:m>
                <a:r>
                  <a:rPr lang="sr-Cyrl-RS" b="0" smtClean="0"/>
                  <a:t> чворова</a:t>
                </a:r>
              </a:p>
              <a:p>
                <a:pPr>
                  <a:spcAft>
                    <a:spcPts val="1800"/>
                  </a:spcAft>
                </a:pPr>
                <a:r>
                  <a:rPr lang="sr-Cyrl-RS" b="0" smtClean="0"/>
                  <a:t>на инстанцама димензија </a:t>
                </a:r>
                <a14:m>
                  <m:oMath xmlns:m="http://schemas.openxmlformats.org/officeDocument/2006/math">
                    <m:r>
                      <a:rPr lang="sr-Cyrl-RS" b="0" i="1" smtClean="0">
                        <a:latin typeface="Cambria Math" panose="02040503050406030204" pitchFamily="18" charset="0"/>
                      </a:rPr>
                      <m:t>195</m:t>
                    </m:r>
                  </m:oMath>
                </a14:m>
                <a:r>
                  <a:rPr lang="sr-Cyrl-RS" b="0" smtClean="0"/>
                  <a:t> до </a:t>
                </a:r>
                <a14:m>
                  <m:oMath xmlns:m="http://schemas.openxmlformats.org/officeDocument/2006/math">
                    <m:r>
                      <a:rPr lang="sr-Cyrl-RS" b="0" i="1" smtClean="0">
                        <a:latin typeface="Cambria Math" panose="02040503050406030204" pitchFamily="18" charset="0"/>
                      </a:rPr>
                      <m:t>532</m:t>
                    </m:r>
                  </m:oMath>
                </a14:m>
                <a:r>
                  <a:rPr lang="sr-Cyrl-RS" b="0" smtClean="0"/>
                  <a:t> постигнута решења близу најбољим</a:t>
                </a:r>
              </a:p>
              <a:p>
                <a:r>
                  <a:rPr lang="sr-Cyrl-RS" smtClean="0"/>
                  <a:t>даљи рад </a:t>
                </a:r>
              </a:p>
              <a:p>
                <a:pPr lvl="1"/>
                <a:r>
                  <a:rPr lang="sr-Cyrl-RS" smtClean="0"/>
                  <a:t>нове структуре околина</a:t>
                </a:r>
              </a:p>
              <a:p>
                <a:pPr lvl="1"/>
                <a:r>
                  <a:rPr lang="sr-Cyrl-RS" smtClean="0"/>
                  <a:t>нове хеуристе у фази локалне претраге</a:t>
                </a:r>
                <a:endParaRPr lang="sr-Cyrl-RS" b="0" smtClean="0"/>
              </a:p>
              <a:p>
                <a:endParaRPr lang="sr-Cyrl-R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2133" y="1219201"/>
                <a:ext cx="7704667" cy="5308600"/>
              </a:xfrm>
              <a:blipFill rotWithShape="0">
                <a:blip r:embed="rId2"/>
                <a:stretch>
                  <a:fillRect l="-1503" r="-15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971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mtClean="0">
                <a:latin typeface="Calibri" panose="020F0502020204030204" pitchFamily="34" charset="0"/>
              </a:rPr>
              <a:t>[1]	</a:t>
            </a:r>
            <a:r>
              <a:rPr lang="en-GB" sz="110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Aarts</a:t>
            </a:r>
            <a:r>
              <a:rPr lang="en-GB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E. H. L., Korst, J. H. M., and van Laarhoven, P. J. M., "A quantitative analysis of the simulated annealing algorithm: A case study for the traveling salesman problem", </a:t>
            </a:r>
            <a:r>
              <a:rPr lang="en-GB" sz="1100" i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Journal of Statistical Physics</a:t>
            </a:r>
            <a:r>
              <a:rPr lang="en-GB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50, 1-2 (1988), 187-206.</a:t>
            </a:r>
            <a:endParaRPr lang="en-US" sz="1100" smtClean="0"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mtClean="0">
                <a:latin typeface="Calibri" panose="020F0502020204030204" pitchFamily="34" charset="0"/>
              </a:rPr>
              <a:t>[2]	</a:t>
            </a:r>
            <a:r>
              <a:rPr lang="en-GB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Abelado, H., Fukasawa, R., Pessoa, A., and Uchoa, E., "The time dependent traveling salesman problem: Polyhedra and algorithm", </a:t>
            </a:r>
            <a:r>
              <a:rPr lang="en-GB" sz="1100" i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Tech. Rep. RPEP</a:t>
            </a:r>
            <a:r>
              <a:rPr lang="en-GB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15 (2010).</a:t>
            </a:r>
            <a:endParaRPr lang="en-US" sz="1100" smtClean="0"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mtClean="0">
                <a:latin typeface="Calibri" panose="020F0502020204030204" pitchFamily="34" charset="0"/>
              </a:rPr>
              <a:t>[3]	</a:t>
            </a:r>
            <a:r>
              <a:rPr lang="en-GB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Abeledo, H., Fukasawa, R., Pessoa, A., and Uchoa, E., "The time dependent traveling salesman problem: Polyhedra and branch-cut-and-price algorithm", </a:t>
            </a:r>
            <a:r>
              <a:rPr lang="en-GB" sz="1100" i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Proceedings of the 9th International Symposium on Experimental Algorithms</a:t>
            </a:r>
            <a:r>
              <a:rPr lang="en-GB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(2010), 202-2013</a:t>
            </a:r>
            <a:r>
              <a:rPr lang="en-GB" sz="110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100" dirty="0"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[4]	</a:t>
            </a:r>
            <a:r>
              <a:rPr lang="en-GB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Applegate, D. L., Bixby, R. E., Chvatal, V., and Cook, W. J., </a:t>
            </a:r>
            <a:r>
              <a:rPr lang="en-GB" sz="1100" i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"The Traveling Salesman Problem: A Computational Study</a:t>
            </a:r>
            <a:r>
              <a:rPr lang="en-GB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Princeton University Press, 2006</a:t>
            </a:r>
            <a:r>
              <a:rPr lang="en-GB" sz="110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[5]	</a:t>
            </a:r>
            <a:r>
              <a:rPr lang="en-GB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B. Shirrish, J. Nigel, M.R. Kabuka, "A Boolean neural network approach for the traveling salesman problem", </a:t>
            </a:r>
            <a:r>
              <a:rPr lang="en-GB" sz="1100" i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IEEE Transactions on Computers</a:t>
            </a:r>
            <a:r>
              <a:rPr lang="en-GB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42, 10 (1993), 1271–1278</a:t>
            </a:r>
            <a:r>
              <a:rPr lang="en-GB" sz="110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[6]	</a:t>
            </a:r>
            <a:r>
              <a:rPr lang="en-GB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Carrabs, F., Cordeau, J.-F., and Laporte, G., "TSP pickup and delivery with fifo loading", </a:t>
            </a:r>
            <a:r>
              <a:rPr lang="en-GB" sz="1100" i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INFORMS Journal on Computing</a:t>
            </a:r>
            <a:r>
              <a:rPr lang="en-GB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19, 4 (2007), 618 - 632</a:t>
            </a:r>
            <a:r>
              <a:rPr lang="en-GB" sz="110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[7]	</a:t>
            </a:r>
            <a:r>
              <a:rPr lang="en-GB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Carter, A.E. and Ragsdale, C.T., "A new approach to solving the multiple traveling salesperson problem using genetic algorithms", </a:t>
            </a:r>
            <a:r>
              <a:rPr lang="en-GB" sz="1100" i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European Journal of Operational Research</a:t>
            </a:r>
            <a:r>
              <a:rPr lang="en-GB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175 (2006), 246–257</a:t>
            </a:r>
            <a:r>
              <a:rPr lang="en-GB" sz="110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[8]	</a:t>
            </a:r>
            <a:r>
              <a:rPr lang="en-GB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Chaudhuri, K., Godfrey, B., Rao, S., and Talwar, K., "Paths, trees, and minimum latency tours", </a:t>
            </a:r>
            <a:r>
              <a:rPr lang="en-GB" sz="1100" i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Proceedings of the 44th Annual IEEE Symposium on Foundations of Computer Science</a:t>
            </a:r>
            <a:r>
              <a:rPr lang="en-GB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(2003), 36-45</a:t>
            </a:r>
            <a:r>
              <a:rPr lang="en-GB" sz="110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[9]	</a:t>
            </a:r>
            <a:r>
              <a:rPr lang="en-GB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Dantzig, G. B., Fulkerson, D. R., and Johnson, S. M., "Solution of a large-scale traveling salesman problem", </a:t>
            </a:r>
            <a:r>
              <a:rPr lang="en-GB" sz="1100" i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Operations Research</a:t>
            </a:r>
            <a:r>
              <a:rPr lang="en-GB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 (1954), 393–410</a:t>
            </a:r>
            <a:r>
              <a:rPr lang="en-GB" sz="110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[10]	</a:t>
            </a:r>
            <a:r>
              <a:rPr lang="en-GB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Dorigo, M. and Gambardella, L.M. , "Ant colony system: a cooperative learning approach to the traveling salesman problem", </a:t>
            </a:r>
            <a:r>
              <a:rPr lang="en-GB" sz="1100" i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IEEE Transactions on Evolutionary Computation</a:t>
            </a:r>
            <a:r>
              <a:rPr lang="en-GB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(1997), 53 - 66</a:t>
            </a:r>
            <a:r>
              <a:rPr lang="en-GB" sz="110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[11]	</a:t>
            </a:r>
            <a:r>
              <a:rPr lang="en-GB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Fischetti, M., Laporte, G., and Martello, S., "The delivery man problem and cumulative matroids", </a:t>
            </a:r>
            <a:r>
              <a:rPr lang="en-GB" sz="1100" i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Operations Research</a:t>
            </a:r>
            <a:r>
              <a:rPr lang="en-GB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6, 1055-1064 (1993</a:t>
            </a:r>
            <a:r>
              <a:rPr lang="en-GB" sz="110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[12]	</a:t>
            </a:r>
            <a:r>
              <a:rPr lang="en-GB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Johnson, D. S. and McGeoch, L. A., "The traveling salesman problem: A case study in local optimization", </a:t>
            </a:r>
            <a:r>
              <a:rPr lang="en-GB" sz="1100" i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 search in combinatorial optimization</a:t>
            </a:r>
            <a:r>
              <a:rPr lang="en-GB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(1997), 215–310.</a:t>
            </a:r>
            <a:endParaRPr lang="en-GB" sz="11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69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mtClean="0">
                <a:latin typeface="Calibri" panose="020F0502020204030204" pitchFamily="34" charset="0"/>
              </a:rPr>
              <a:t>[13]	</a:t>
            </a:r>
            <a:r>
              <a:rPr lang="en-GB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Lin, J. S., "Christofides’ heuristic", </a:t>
            </a:r>
            <a:r>
              <a:rPr lang="en-GB" sz="1100" i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Course Notes for </a:t>
            </a:r>
            <a:r>
              <a:rPr lang="en-US" sz="1100" i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IEOR 251 – Facility Design and Logistics</a:t>
            </a:r>
            <a:r>
              <a:rPr lang="en-GB" sz="1100" i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(2005).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[14]	</a:t>
            </a:r>
            <a:r>
              <a:rPr lang="en-GB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Lin, S. and Kernighan, B. W., "An Effective Heuristic Algorithm for the Traveling-Salesman Problem", </a:t>
            </a:r>
            <a:r>
              <a:rPr lang="en-GB" sz="1100" i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Operations Research</a:t>
            </a:r>
            <a:r>
              <a:rPr lang="en-GB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21, 2 (1973), 498–516</a:t>
            </a:r>
            <a:r>
              <a:rPr lang="en-GB" sz="110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[15]	</a:t>
            </a:r>
            <a:r>
              <a:rPr lang="en-GB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Mladenovic, N., Todosijevic, R., and Urosevic, D., "Аn efficient general variable neighborhood search for large travelling salesman problem with time windows", </a:t>
            </a:r>
            <a:r>
              <a:rPr lang="en-GB" sz="1100" i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Yugoslav Journal of Operations Research</a:t>
            </a:r>
            <a:r>
              <a:rPr lang="en-GB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23, 1 (2013), 19-30.</a:t>
            </a:r>
            <a:endParaRPr lang="en-US" sz="11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[16]	</a:t>
            </a:r>
            <a:r>
              <a:rPr lang="en-GB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Ngueveu, S. U., Prins, C., and Wolfler Calvo, R., "An effective memetic algorithm for the cumulative capacitated vehicle routing problem", </a:t>
            </a:r>
            <a:r>
              <a:rPr lang="en-GB" sz="1100" i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Computers &amp; Operations Research</a:t>
            </a:r>
            <a:r>
              <a:rPr lang="en-GB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37, 11 (2010), 1877–1885.</a:t>
            </a:r>
            <a:endParaRPr lang="en-US" sz="11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[17]	</a:t>
            </a:r>
            <a:r>
              <a:rPr lang="en-GB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Pintea, C. M., Pop, P. C., and Chira, C., "The Generalized Traveling Salesman Problem solved with Ant Algorithms", </a:t>
            </a:r>
            <a:r>
              <a:rPr lang="en-GB" sz="1100" i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</a:t>
            </a:r>
            <a:r>
              <a:rPr lang="en-GB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(2013).</a:t>
            </a:r>
            <a:endParaRPr lang="en-US" sz="11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[18]	</a:t>
            </a:r>
            <a:r>
              <a:rPr lang="en-GB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Renaud, J. and Boctor, F. F., "An efficient composite heuristic for the symmetric generalized traveling salesman problem", </a:t>
            </a:r>
            <a:r>
              <a:rPr lang="en-GB" sz="1100" i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European Journal of Operational Research</a:t>
            </a:r>
            <a:r>
              <a:rPr lang="en-GB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108, 3 (1998), 571–584</a:t>
            </a:r>
            <a:r>
              <a:rPr lang="en-GB" sz="110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[19]	</a:t>
            </a:r>
            <a:r>
              <a:rPr lang="en-GB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Salehipour, A., Sorensen, K., Goos, P., and Braysy, O., "Efficient GRASP + VND and GRASP + VNS metaheuristics for the traveling repairman problem", </a:t>
            </a:r>
            <a:r>
              <a:rPr lang="en-GB" sz="1100" i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Quarterly Journal of Operations Research</a:t>
            </a:r>
            <a:r>
              <a:rPr lang="en-GB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 (2011), 189-209.</a:t>
            </a:r>
            <a:endParaRPr lang="en-US" sz="11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[20]	</a:t>
            </a:r>
            <a:r>
              <a:rPr lang="en-GB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Silberholz, Ј. and Golden, B., "The Generalized Traveling Salesman Problem: A New Genetic Algorithm Approach", In </a:t>
            </a:r>
            <a:r>
              <a:rPr lang="en-GB" sz="1100" i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Extending the Horizons: Advances in Computing, Optimization, and Decision Technologies</a:t>
            </a:r>
            <a:r>
              <a:rPr lang="en-GB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2007.</a:t>
            </a:r>
            <a:endParaRPr lang="en-US" sz="11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[21]	</a:t>
            </a:r>
            <a:r>
              <a:rPr lang="en-GB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Silva, M. M., Subramanian, A., Vidal, T., and Ochi, L. S., "A simple and effective metaheuristic for the Minimum Latency Problem", </a:t>
            </a:r>
            <a:r>
              <a:rPr lang="en-GB" sz="1100" i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European Journal of Operational Research</a:t>
            </a:r>
            <a:r>
              <a:rPr lang="en-GB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221 (2012), 513-520.</a:t>
            </a:r>
            <a:endParaRPr lang="en-US" sz="11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[22]	</a:t>
            </a:r>
            <a:r>
              <a:rPr lang="en-GB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Snyder, L. and Daskin, M., "A random-key genetic algorithm for the generalized traveling salesman problem", </a:t>
            </a:r>
            <a:r>
              <a:rPr lang="en-GB" sz="1100" i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European Journal of Operational</a:t>
            </a:r>
            <a:r>
              <a:rPr lang="en-GB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17, 1 (2006), 38-53.</a:t>
            </a:r>
            <a:endParaRPr lang="en-GB" sz="11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39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0" y="1044663"/>
            <a:ext cx="5283200" cy="4005916"/>
          </a:xfrm>
        </p:spPr>
        <p:txBody>
          <a:bodyPr/>
          <a:lstStyle/>
          <a:p>
            <a:pPr marL="0" indent="0">
              <a:buNone/>
            </a:pPr>
            <a:r>
              <a:rPr lang="sr-Cyrl-RS" sz="2800" smtClean="0"/>
              <a:t>Хвала</a:t>
            </a:r>
            <a:r>
              <a:rPr lang="sr-Cyrl-RS" sz="2400" smtClean="0"/>
              <a:t> </a:t>
            </a:r>
            <a:r>
              <a:rPr lang="sr-Cyrl-RS" sz="2800" smtClean="0"/>
              <a:t>на пажњи!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083" y="2167679"/>
            <a:ext cx="208756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738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Проблем минималног кашњења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82133" y="1460501"/>
                <a:ext cx="7704667" cy="5265152"/>
              </a:xfrm>
            </p:spPr>
            <p:txBody>
              <a:bodyPr/>
              <a:lstStyle/>
              <a:p>
                <a:r>
                  <a:rPr lang="sr-Cyrl-RS" smtClean="0"/>
                  <a:t>формулација проблема</a:t>
                </a:r>
              </a:p>
              <a:p>
                <a:pPr lvl="1"/>
                <a:r>
                  <a:rPr lang="sr-Cyrl-RS" smtClean="0"/>
                  <a:t>дат граф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mtClean="0"/>
              </a:p>
              <a:p>
                <a:pPr lvl="1"/>
                <a:r>
                  <a:rPr lang="sr-Cyrl-RS" smtClean="0"/>
                  <a:t>дати трошкови пута преко сваке гране</a:t>
                </a:r>
              </a:p>
              <a:p>
                <a:pPr lvl="1"/>
                <a:r>
                  <a:rPr lang="sr-Cyrl-RS" smtClean="0"/>
                  <a:t>кашњење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r-Cyrl-R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smtClean="0"/>
                  <a:t> </a:t>
                </a:r>
                <a:r>
                  <a:rPr lang="sr-Cyrl-RS" smtClean="0"/>
                  <a:t>до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sr-Cyrl-RS" smtClean="0"/>
                  <a:t>-тог чвора у путу</a:t>
                </a:r>
              </a:p>
              <a:p>
                <a:pPr lvl="1"/>
                <a:r>
                  <a:rPr lang="sr-Cyrl-RS" smtClean="0"/>
                  <a:t>треба пронаћи Хамилтонов пут са минималном сумом кашњења</a:t>
                </a:r>
              </a:p>
              <a:p>
                <a:r>
                  <a:rPr lang="sr-Cyrl-RS" smtClean="0"/>
                  <a:t>примена у дистрибуцији робе корисницима, логистици у кризним ситуацијама, распоређевању послова</a:t>
                </a:r>
              </a:p>
              <a:p>
                <a:r>
                  <a:rPr lang="sr-Cyrl-RS" smtClean="0"/>
                  <a:t>варијације проблема</a:t>
                </a:r>
              </a:p>
              <a:p>
                <a:pPr lvl="1"/>
                <a:r>
                  <a:rPr lang="sr-Cyrl-RS" smtClean="0"/>
                  <a:t>проблем путујућег сервисера</a:t>
                </a:r>
              </a:p>
              <a:p>
                <a:pPr lvl="1"/>
                <a:r>
                  <a:rPr lang="sr-Cyrl-RS" smtClean="0"/>
                  <a:t>проблем курира</a:t>
                </a:r>
              </a:p>
              <a:p>
                <a:pPr lvl="1"/>
                <a:r>
                  <a:rPr lang="sr-Cyrl-RS" smtClean="0"/>
                  <a:t>проблем распоређивања послова на машини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2133" y="1460501"/>
                <a:ext cx="7704667" cy="5265152"/>
              </a:xfrm>
              <a:blipFill rotWithShape="0">
                <a:blip r:embed="rId2"/>
                <a:stretch>
                  <a:fillRect l="-15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66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Проблем минималног кашњења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r-Cyrl-RS" smtClean="0"/>
                  <a:t>Математичка формулација</a:t>
                </a:r>
                <a:endParaRPr lang="sr-Cyrl-RS" dirty="0" smtClean="0"/>
              </a:p>
              <a:p>
                <a:pPr lvl="1"/>
                <a:r>
                  <a:rPr lang="sr-Cyrl-RS" dirty="0" smtClean="0"/>
                  <a:t>нека је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sr-Cyrl-RS" dirty="0" smtClean="0"/>
                  <a:t>комплетан граф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sr-Cyrl-RS" dirty="0" smtClean="0"/>
                  <a:t>матрица трошкова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r-Latn-R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r-Latn-R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sr-Latn-R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r-Latn-R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sr-Latn-R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1,  </m:t>
                            </m:r>
                            <m:r>
                              <a:rPr lang="en-US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ако је чвор </m:t>
                            </m:r>
                            <m:r>
                              <a:rPr lang="sr-Latn-R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sr-Latn-R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sr-Latn-RS">
                                <a:latin typeface="Cambria Math" panose="02040503050406030204" pitchFamily="18" charset="0"/>
                              </a:rPr>
                              <m:t>на позицији</m:t>
                            </m:r>
                            <m:r>
                              <a:rPr lang="sr-Latn-R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sr-Latn-R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0,  </m:t>
                            </m:r>
                            <m:r>
                              <a:rPr lang="en-US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иначе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r-Latn-R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sr-Latn-R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sr-Latn-R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r-Latn-R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sr-Latn-R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1,  </m:t>
                            </m:r>
                            <m:r>
                              <a:rPr lang="en-US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ако је чвор </m:t>
                            </m:r>
                            <m:r>
                              <a:rPr lang="sr-Latn-R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sr-Latn-RS" i="1">
                                <a:latin typeface="Cambria Math" panose="02040503050406030204" pitchFamily="18" charset="0"/>
                              </a:rPr>
                              <m:t> на позицији </m:t>
                            </m:r>
                            <m:r>
                              <a:rPr lang="sr-Latn-R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sr-Latn-RS" i="1">
                                <a:latin typeface="Cambria Math" panose="02040503050406030204" pitchFamily="18" charset="0"/>
                              </a:rPr>
                              <m:t> а чвор </m:t>
                            </m:r>
                            <m:r>
                              <a:rPr lang="sr-Latn-R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sr-Latn-RS" i="1">
                                <a:latin typeface="Cambria Math" panose="02040503050406030204" pitchFamily="18" charset="0"/>
                              </a:rPr>
                              <m:t> на позицији </m:t>
                            </m:r>
                            <m:r>
                              <a:rPr lang="sr-Latn-R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sr-Latn-R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0,  </m:t>
                            </m:r>
                            <m:r>
                              <a:rPr lang="en-US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иначе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lvl="1"/>
                <a:endParaRPr lang="sr-Cyrl-RS" dirty="0" smtClean="0"/>
              </a:p>
              <a:p>
                <a:pPr lvl="1"/>
                <a:endParaRPr lang="sr-Cyrl-R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333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Проблем минималног кашњења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72866820"/>
                  </p:ext>
                </p:extLst>
              </p:nvPr>
            </p:nvGraphicFramePr>
            <p:xfrm>
              <a:off x="1446835" y="1460501"/>
              <a:ext cx="7239965" cy="4483608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6222026"/>
                    <a:gridCol w="1017939"/>
                  </a:tblGrid>
                  <a:tr h="1115762">
                    <a:tc>
                      <a:txBody>
                        <a:bodyPr/>
                        <a:lstStyle/>
                        <a:p>
                          <a:pPr indent="431800"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GB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min</m:t>
                                    </m:r>
                                  </m:fName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en-GB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GB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0</m:t>
                                            </m:r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sSubSup>
                                          <m:sSubSupPr>
                                            <m:ctrlPr>
                                              <a:rPr lang="en-GB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(1)</m:t>
                                            </m:r>
                                          </m:sup>
                                        </m:sSubSup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+</m:t>
                                        </m:r>
                                        <m:nary>
                                          <m:naryPr>
                                            <m:chr m:val="∑"/>
                                            <m:limLoc m:val="undOvr"/>
                                            <m:ctrlPr>
                                              <a:rPr lang="en-GB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=1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  <m:e>
                                            <m:nary>
                                              <m:naryPr>
                                                <m:chr m:val="∑"/>
                                                <m:limLoc m:val="undOvr"/>
                                                <m:ctrlPr>
                                                  <a:rPr lang="en-GB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naryPr>
                                              <m:sub>
                                                <m: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=1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𝑛</m:t>
                                                </m:r>
                                              </m:sup>
                                              <m:e>
                                                <m:nary>
                                                  <m:naryPr>
                                                    <m:chr m:val="∑"/>
                                                    <m:limLoc m:val="undOvr"/>
                                                    <m:ctrlPr>
                                                      <a:rPr lang="en-GB" sz="14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naryPr>
                                                  <m:sub>
                                                    <m:eqArr>
                                                      <m:eqArrPr>
                                                        <m:ctrlPr>
                                                          <a:rPr lang="en-GB" sz="1400" i="1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Calibri" panose="020F0502020204030204" pitchFamily="34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</m:ctrlPr>
                                                      </m:eqArrPr>
                                                      <m:e>
                                                        <m:r>
                                                          <a:rPr lang="en-US" sz="1400" i="1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Calibri" panose="020F0502020204030204" pitchFamily="34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𝑗</m:t>
                                                        </m:r>
                                                        <m:r>
                                                          <a:rPr lang="en-US" sz="1400" i="1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Calibri" panose="020F0502020204030204" pitchFamily="34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=1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sz="1400" i="1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Calibri" panose="020F0502020204030204" pitchFamily="34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𝑗</m:t>
                                                        </m:r>
                                                        <m:r>
                                                          <a:rPr lang="en-US" sz="1400" i="1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Calibri" panose="020F0502020204030204" pitchFamily="34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≠</m:t>
                                                        </m:r>
                                                        <m:r>
                                                          <a:rPr lang="en-US" sz="1400" i="1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Calibri" panose="020F0502020204030204" pitchFamily="34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𝑖</m:t>
                                                        </m:r>
                                                      </m:e>
                                                    </m:eqArr>
                                                  </m:sub>
                                                  <m:sup>
                                                    <m:r>
                                                      <a:rPr lang="en-US" sz="14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𝑛</m:t>
                                                    </m:r>
                                                  </m:sup>
                                                  <m:e>
                                                    <m:r>
                                                      <a:rPr lang="en-US" sz="14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(</m:t>
                                                    </m:r>
                                                    <m:r>
                                                      <a:rPr lang="en-US" sz="14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𝑛</m:t>
                                                    </m:r>
                                                    <m:r>
                                                      <a:rPr lang="en-US" sz="14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−</m:t>
                                                    </m:r>
                                                    <m:r>
                                                      <a:rPr lang="en-US" sz="14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𝑘</m:t>
                                                    </m:r>
                                                    <m:r>
                                                      <a:rPr lang="en-US" sz="14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)</m:t>
                                                    </m:r>
                                                    <m:sSub>
                                                      <m:sSubPr>
                                                        <m:ctrlPr>
                                                          <a:rPr lang="en-GB" sz="1400" i="1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Calibri" panose="020F0502020204030204" pitchFamily="34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sz="1400" i="1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Calibri" panose="020F0502020204030204" pitchFamily="34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𝑐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sz="1400" i="1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Calibri" panose="020F0502020204030204" pitchFamily="34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𝑖𝑗</m:t>
                                                        </m:r>
                                                      </m:sub>
                                                    </m:sSub>
                                                    <m:sSubSup>
                                                      <m:sSubSupPr>
                                                        <m:ctrlPr>
                                                          <a:rPr lang="en-GB" sz="1400" i="1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Calibri" panose="020F0502020204030204" pitchFamily="34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</m:ctrlPr>
                                                      </m:sSubSupPr>
                                                      <m:e>
                                                        <m:r>
                                                          <a:rPr lang="en-US" sz="1400" i="1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Calibri" panose="020F0502020204030204" pitchFamily="34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𝑦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sz="1400" i="1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Calibri" panose="020F0502020204030204" pitchFamily="34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𝑖𝑗</m:t>
                                                        </m:r>
                                                      </m:sub>
                                                      <m:sup>
                                                        <m:r>
                                                          <a:rPr lang="en-US" sz="1400" i="1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Calibri" panose="020F0502020204030204" pitchFamily="34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(</m:t>
                                                        </m:r>
                                                        <m:r>
                                                          <a:rPr lang="en-US" sz="1400" i="1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Calibri" panose="020F0502020204030204" pitchFamily="34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𝑘</m:t>
                                                        </m:r>
                                                        <m:r>
                                                          <a:rPr lang="en-US" sz="1400" i="1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Calibri" panose="020F0502020204030204" pitchFamily="34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)</m:t>
                                                        </m:r>
                                                      </m:sup>
                                                    </m:sSubSup>
                                                  </m:e>
                                                </m:nary>
                                              </m:e>
                                            </m:nary>
                                          </m:e>
                                        </m:nary>
                                      </m:e>
                                    </m:nary>
                                  </m:e>
                                </m:func>
                              </m:oMath>
                            </m:oMathPara>
                          </a14:m>
                          <a:endParaRPr lang="en-GB" sz="120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indent="431800" algn="l" defTabSz="457200" rtl="0" eaLnBrk="1" fontAlgn="auto" latinLnBrk="0" hangingPunct="1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при ограни</a:t>
                          </a:r>
                          <a:r>
                            <a:rPr lang="sr-Latn-RS" sz="1400" kern="120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чењима:</a:t>
                          </a:r>
                          <a:endParaRPr lang="en-US" sz="1400" kern="120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457200" marR="0" lvl="1" indent="431800" algn="l" defTabSz="457200" rtl="0" eaLnBrk="1" fontAlgn="auto" latinLnBrk="0" hangingPunct="1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GB" sz="14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GB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sr-Latn-R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sr-Latn-R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sr-Latn-R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sr-Latn-R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sr-Latn-R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  <m:r>
                                      <a:rPr lang="sr-Latn-RS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=1,  </m:t>
                                    </m:r>
                                    <m:r>
                                      <a:rPr lang="sr-Latn-RS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sr-Latn-RS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=1,2,…,</m:t>
                                    </m:r>
                                    <m:r>
                                      <a:rPr lang="sr-Latn-RS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GB" sz="1400" kern="120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457200" marR="0" lvl="1" indent="431800" algn="l" defTabSz="457200" rtl="0" eaLnBrk="1" fontAlgn="auto" latinLnBrk="0" hangingPunct="1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GB" sz="14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GB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sr-Latn-R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sr-Latn-R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sr-Latn-R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sr-Latn-R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sr-Latn-R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  <m:r>
                                      <a:rPr lang="sr-Latn-RS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=1,  </m:t>
                                    </m:r>
                                    <m:r>
                                      <a:rPr lang="sr-Latn-RS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sr-Latn-RS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=1,2,…,</m:t>
                                    </m:r>
                                    <m:r>
                                      <a:rPr lang="sr-Latn-RS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GB" sz="1400" kern="120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457200" marR="0" lvl="1" indent="431800" algn="l" defTabSz="457200" rtl="0" eaLnBrk="1" fontAlgn="auto" latinLnBrk="0" hangingPunct="1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GB" sz="14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eqArr>
                                      <m:eqArrPr>
                                        <m:ctrlPr>
                                          <a:rPr lang="en-GB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=1</m:t>
                                        </m:r>
                                      </m:e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≠</m:t>
                                        </m:r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e>
                                    </m:eqArr>
                                  </m:sub>
                                  <m:sup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GB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sr-Latn-R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sr-Latn-R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𝑖𝑗</m:t>
                                        </m:r>
                                      </m:sub>
                                      <m:sup>
                                        <m:r>
                                          <a:rPr lang="sr-Latn-R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sr-Latn-R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sr-Latn-R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  <m:r>
                                      <a:rPr lang="sr-Latn-RS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=</m:t>
                                    </m:r>
                                    <m:sSubSup>
                                      <m:sSubSupPr>
                                        <m:ctrlPr>
                                          <a:rPr lang="en-GB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sr-Latn-R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sr-Latn-R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sr-Latn-R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sr-Latn-R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sr-Latn-R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  <m:r>
                                      <a:rPr lang="sr-Latn-RS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,  </m:t>
                                    </m:r>
                                    <m:r>
                                      <a:rPr lang="sr-Latn-RS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sr-Latn-RS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=1,2,…,</m:t>
                                    </m:r>
                                    <m:r>
                                      <a:rPr lang="sr-Latn-RS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sr-Latn-RS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−1,   </m:t>
                                    </m:r>
                                    <m:r>
                                      <a:rPr lang="sr-Latn-RS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sr-Latn-RS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=1,2,…,</m:t>
                                    </m:r>
                                    <m:r>
                                      <a:rPr lang="sr-Latn-RS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</m:nary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GB" sz="1400" kern="120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indent="431800"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GB" sz="120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indent="431800"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GB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GB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72866820"/>
                  </p:ext>
                </p:extLst>
              </p:nvPr>
            </p:nvGraphicFramePr>
            <p:xfrm>
              <a:off x="1446835" y="1460501"/>
              <a:ext cx="7239965" cy="4455287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6222026"/>
                    <a:gridCol w="1017939"/>
                  </a:tblGrid>
                  <a:tr h="445528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0">
                          <a:blip r:embed="rId2"/>
                          <a:stretch>
                            <a:fillRect r="-16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GB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488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Проблем минималног кашњења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38846933"/>
                  </p:ext>
                </p:extLst>
              </p:nvPr>
            </p:nvGraphicFramePr>
            <p:xfrm>
              <a:off x="1446835" y="1460501"/>
              <a:ext cx="7592993" cy="2338832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6525418"/>
                    <a:gridCol w="1067575"/>
                  </a:tblGrid>
                  <a:tr h="1115762">
                    <a:tc>
                      <a:txBody>
                        <a:bodyPr/>
                        <a:lstStyle/>
                        <a:p>
                          <a:pPr indent="431800" algn="l">
                            <a:lnSpc>
                              <a:spcPct val="18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GB" sz="14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eqArr>
                                      <m:eqArrPr>
                                        <m:ctrlPr>
                                          <a:rPr lang="en-GB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=1</m:t>
                                        </m:r>
                                      </m:e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≠</m:t>
                                        </m:r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e>
                                    </m:eqArr>
                                  </m:sub>
                                  <m:sup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GB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sr-Latn-R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sr-Latn-R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𝑗𝑖</m:t>
                                        </m:r>
                                      </m:sub>
                                      <m:sup>
                                        <m:r>
                                          <a:rPr lang="sr-Latn-R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sr-Latn-R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sr-Latn-R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  <m:r>
                                      <a:rPr lang="sr-Latn-RS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=</m:t>
                                    </m:r>
                                    <m:sSubSup>
                                      <m:sSubSupPr>
                                        <m:ctrlPr>
                                          <a:rPr lang="en-GB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sr-Latn-R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sr-Latn-R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sr-Latn-R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sr-Latn-R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sr-Latn-R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+1)</m:t>
                                        </m:r>
                                      </m:sup>
                                    </m:sSubSup>
                                    <m:r>
                                      <a:rPr lang="sr-Latn-RS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,  </m:t>
                                    </m:r>
                                    <m:r>
                                      <a:rPr lang="sr-Latn-RS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sr-Latn-RS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=1,…,</m:t>
                                    </m:r>
                                    <m:r>
                                      <a:rPr lang="sr-Latn-RS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sr-Latn-RS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,   </m:t>
                                    </m:r>
                                    <m:r>
                                      <a:rPr lang="sr-Latn-RS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sr-Latn-RS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=1,2,…,</m:t>
                                    </m:r>
                                    <m:r>
                                      <a:rPr lang="sr-Latn-RS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sr-Latn-RS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GB" sz="120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lvl="1" indent="431800" algn="l">
                            <a:lnSpc>
                              <a:spcPct val="18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14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,  </m:t>
                                </m:r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=1,…,</m:t>
                                </m:r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,   </m:t>
                                </m:r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=1,…,</m:t>
                                </m:r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GB" sz="140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lvl="1" indent="431800" algn="l">
                            <a:lnSpc>
                              <a:spcPct val="18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14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,  </m:t>
                                </m:r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=1,…,</m:t>
                                </m:r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,   </m:t>
                                </m:r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=1,…,</m:t>
                                </m:r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,   </m:t>
                                </m:r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≠</m:t>
                                </m:r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,   </m:t>
                                </m:r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=1,…,</m:t>
                                </m:r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GB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GB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38846933"/>
                  </p:ext>
                </p:extLst>
              </p:nvPr>
            </p:nvGraphicFramePr>
            <p:xfrm>
              <a:off x="1446835" y="1460501"/>
              <a:ext cx="7592993" cy="2338832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6525418"/>
                    <a:gridCol w="1067575"/>
                  </a:tblGrid>
                  <a:tr h="23388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0">
                          <a:blip r:embed="rId2"/>
                          <a:stretch>
                            <a:fillRect r="-16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GB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5272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Проблем минималног кашњења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460501"/>
            <a:ext cx="7704667" cy="5265152"/>
          </a:xfrm>
        </p:spPr>
        <p:txBody>
          <a:bodyPr/>
          <a:lstStyle/>
          <a:p>
            <a:r>
              <a:rPr lang="sr-Cyrl-RS" smtClean="0"/>
              <a:t>Пример распореда чворова и решење проблема минималног кашњења</a:t>
            </a:r>
          </a:p>
          <a:p>
            <a:pPr marL="457200" lvl="1" indent="0">
              <a:buNone/>
            </a:pPr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72" y="2721033"/>
            <a:ext cx="8002588" cy="303436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189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Проблем минималног кашњења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82133" y="1460501"/>
                <a:ext cx="7704667" cy="5265152"/>
              </a:xfrm>
            </p:spPr>
            <p:txBody>
              <a:bodyPr/>
              <a:lstStyle/>
              <a:p>
                <a:pPr marL="457200" lvl="1" indent="0">
                  <a:buNone/>
                </a:pPr>
                <a:r>
                  <a:rPr lang="sr-Cyrl-RS" smtClean="0"/>
                  <a:t>Решење </a:t>
                </a:r>
                <a14:m>
                  <m:oMath xmlns:m="http://schemas.openxmlformats.org/officeDocument/2006/math">
                    <m:r>
                      <a:rPr lang="sr-Latn-R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sr-Latn-RS" i="1">
                        <a:latin typeface="Cambria Math" panose="02040503050406030204" pitchFamily="18" charset="0"/>
                      </a:rPr>
                      <m:t>=[0,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2, 1, 9, 10, 6, 4, 5, 3, 7, 8]</m:t>
                    </m:r>
                  </m:oMath>
                </a14:m>
                <a:endParaRPr lang="sr-Cyrl-RS" smtClean="0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2133" y="1460501"/>
                <a:ext cx="7704667" cy="5265152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3460449"/>
                  </p:ext>
                </p:extLst>
              </p:nvPr>
            </p:nvGraphicFramePr>
            <p:xfrm>
              <a:off x="1045633" y="2403362"/>
              <a:ext cx="3520419" cy="2179110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3520419"/>
                  </a:tblGrid>
                  <a:tr h="344709">
                    <a:tc>
                      <a:txBody>
                        <a:bodyPr/>
                        <a:lstStyle/>
                        <a:p>
                          <a:pPr indent="431800"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[0]</m:t>
                                    </m:r>
                                  </m:sub>
                                </m:sSub>
                                <m:r>
                                  <a:rPr lang="sr-Cyrl-RS" sz="1400">
                                    <a:effectLst/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GB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44709">
                    <a:tc>
                      <a:txBody>
                        <a:bodyPr/>
                        <a:lstStyle/>
                        <a:p>
                          <a:pPr indent="431800"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[1]</m:t>
                                    </m:r>
                                  </m:sub>
                                </m:sSub>
                                <m:r>
                                  <a:rPr lang="sr-Cyrl-RS" sz="14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GB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[0][1]</m:t>
                                    </m:r>
                                  </m:sub>
                                </m:sSub>
                                <m:r>
                                  <a:rPr lang="sr-Cyrl-RS" sz="14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GB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0 2</m:t>
                                    </m:r>
                                  </m:sub>
                                </m:sSub>
                                <m:r>
                                  <a:rPr lang="sr-Cyrl-RS" sz="1400">
                                    <a:effectLst/>
                                    <a:latin typeface="Cambria Math" panose="02040503050406030204" pitchFamily="18" charset="0"/>
                                  </a:rPr>
                                  <m:t>=38</m:t>
                                </m:r>
                              </m:oMath>
                            </m:oMathPara>
                          </a14:m>
                          <a:endParaRPr lang="en-GB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2423">
                    <a:tc>
                      <a:txBody>
                        <a:bodyPr/>
                        <a:lstStyle/>
                        <a:p>
                          <a:pPr indent="431800"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[2]</m:t>
                                    </m:r>
                                  </m:sub>
                                </m:sSub>
                                <m:r>
                                  <a:rPr lang="sr-Cyrl-RS" sz="14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GB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GB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r-Cyrl-RS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sr-Cyrl-RS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[1]</m:t>
                                        </m:r>
                                      </m:sub>
                                    </m:sSub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[1][2]</m:t>
                                    </m:r>
                                  </m:sub>
                                </m:sSub>
                                <m:r>
                                  <a:rPr lang="sr-Cyrl-RS" sz="14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GB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[1]</m:t>
                                    </m:r>
                                  </m:sub>
                                </m:sSub>
                                <m:r>
                                  <a:rPr lang="sr-Cyrl-RS" sz="14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2 1</m:t>
                                    </m:r>
                                  </m:sub>
                                </m:sSub>
                                <m:r>
                                  <a:rPr lang="sr-Cyrl-RS" sz="1400">
                                    <a:effectLst/>
                                    <a:latin typeface="Cambria Math" panose="02040503050406030204" pitchFamily="18" charset="0"/>
                                  </a:rPr>
                                  <m:t>=58</m:t>
                                </m:r>
                              </m:oMath>
                            </m:oMathPara>
                          </a14:m>
                          <a:endParaRPr lang="en-GB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2423">
                    <a:tc>
                      <a:txBody>
                        <a:bodyPr/>
                        <a:lstStyle/>
                        <a:p>
                          <a:pPr indent="431800"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[3]</m:t>
                                    </m:r>
                                  </m:sub>
                                </m:sSub>
                                <m:r>
                                  <a:rPr lang="sr-Cyrl-RS" sz="14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GB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GB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r-Cyrl-RS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sr-Cyrl-RS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[2]</m:t>
                                        </m:r>
                                      </m:sub>
                                    </m:sSub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[2][3]</m:t>
                                    </m:r>
                                  </m:sub>
                                </m:sSub>
                                <m:r>
                                  <a:rPr lang="sr-Cyrl-RS" sz="14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GB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[2]</m:t>
                                    </m:r>
                                  </m:sub>
                                </m:sSub>
                                <m:r>
                                  <a:rPr lang="sr-Cyrl-RS" sz="14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1 9</m:t>
                                    </m:r>
                                  </m:sub>
                                </m:sSub>
                                <m:r>
                                  <a:rPr lang="sr-Cyrl-RS" sz="1400">
                                    <a:effectLst/>
                                    <a:latin typeface="Cambria Math" panose="02040503050406030204" pitchFamily="18" charset="0"/>
                                  </a:rPr>
                                  <m:t>=76</m:t>
                                </m:r>
                              </m:oMath>
                            </m:oMathPara>
                          </a14:m>
                          <a:endParaRPr lang="en-GB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2423">
                    <a:tc>
                      <a:txBody>
                        <a:bodyPr/>
                        <a:lstStyle/>
                        <a:p>
                          <a:pPr indent="431800"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[4]</m:t>
                                    </m:r>
                                  </m:sub>
                                </m:sSub>
                                <m:r>
                                  <a:rPr lang="sr-Cyrl-RS" sz="14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GB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GB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r-Cyrl-RS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sr-Cyrl-RS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[3]</m:t>
                                        </m:r>
                                      </m:sub>
                                    </m:sSub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[3][4]</m:t>
                                    </m:r>
                                  </m:sub>
                                </m:sSub>
                                <m:r>
                                  <a:rPr lang="sr-Cyrl-RS" sz="14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GB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[3]</m:t>
                                    </m:r>
                                  </m:sub>
                                </m:sSub>
                                <m:r>
                                  <a:rPr lang="sr-Cyrl-RS" sz="14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9 10</m:t>
                                    </m:r>
                                  </m:sub>
                                </m:sSub>
                                <m:r>
                                  <a:rPr lang="sr-Cyrl-RS" sz="14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94</m:t>
                                </m:r>
                              </m:oMath>
                            </m:oMathPara>
                          </a14:m>
                          <a:endParaRPr lang="en-GB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2423">
                    <a:tc>
                      <a:txBody>
                        <a:bodyPr/>
                        <a:lstStyle/>
                        <a:p>
                          <a:pPr indent="431800"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[5]</m:t>
                                    </m:r>
                                  </m:sub>
                                </m:sSub>
                                <m:r>
                                  <a:rPr lang="sr-Cyrl-RS" sz="14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GB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GB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r-Cyrl-RS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sr-Cyrl-RS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[4]</m:t>
                                        </m:r>
                                      </m:sub>
                                    </m:sSub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[4][5]</m:t>
                                    </m:r>
                                  </m:sub>
                                </m:sSub>
                                <m:r>
                                  <a:rPr lang="sr-Cyrl-RS" sz="14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GB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[4]</m:t>
                                    </m:r>
                                  </m:sub>
                                </m:sSub>
                                <m:r>
                                  <a:rPr lang="sr-Cyrl-RS" sz="14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10 6</m:t>
                                    </m:r>
                                  </m:sub>
                                </m:sSub>
                                <m:r>
                                  <a:rPr lang="sr-Cyrl-RS" sz="1400">
                                    <a:effectLst/>
                                    <a:latin typeface="Cambria Math" panose="02040503050406030204" pitchFamily="18" charset="0"/>
                                  </a:rPr>
                                  <m:t>=118</m:t>
                                </m:r>
                              </m:oMath>
                            </m:oMathPara>
                          </a14:m>
                          <a:endParaRPr lang="en-GB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3460449"/>
                  </p:ext>
                </p:extLst>
              </p:nvPr>
            </p:nvGraphicFramePr>
            <p:xfrm>
              <a:off x="1045633" y="2403362"/>
              <a:ext cx="3520419" cy="2179110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3520419"/>
                  </a:tblGrid>
                  <a:tr h="3447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b="-529825"/>
                          </a:stretch>
                        </a:blipFill>
                      </a:tcPr>
                    </a:tc>
                  </a:tr>
                  <a:tr h="3447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t="-101786" b="-439286"/>
                          </a:stretch>
                        </a:blipFill>
                      </a:tcPr>
                    </a:tc>
                  </a:tr>
                  <a:tr h="37242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t="-185246" b="-303279"/>
                          </a:stretch>
                        </a:blipFill>
                      </a:tcPr>
                    </a:tc>
                  </a:tr>
                  <a:tr h="37242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t="-280645" b="-198387"/>
                          </a:stretch>
                        </a:blipFill>
                      </a:tcPr>
                    </a:tc>
                  </a:tr>
                  <a:tr h="37242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t="-386885" b="-101639"/>
                          </a:stretch>
                        </a:blipFill>
                      </a:tcPr>
                    </a:tc>
                  </a:tr>
                  <a:tr h="37242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t="-486885" b="-163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4692559"/>
                  </p:ext>
                </p:extLst>
              </p:nvPr>
            </p:nvGraphicFramePr>
            <p:xfrm>
              <a:off x="4473155" y="2397033"/>
              <a:ext cx="3622876" cy="1793965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3622876"/>
                  </a:tblGrid>
                  <a:tr h="358793">
                    <a:tc>
                      <a:txBody>
                        <a:bodyPr/>
                        <a:lstStyle/>
                        <a:p>
                          <a:pPr indent="431800"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[6]</m:t>
                                    </m:r>
                                  </m:sub>
                                </m:sSub>
                                <m:r>
                                  <a:rPr lang="sr-Cyrl-RS" sz="14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GB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GB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r-Cyrl-RS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sr-Cyrl-RS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[5]</m:t>
                                        </m:r>
                                      </m:sub>
                                    </m:sSub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[5][6]</m:t>
                                    </m:r>
                                  </m:sub>
                                </m:sSub>
                                <m:r>
                                  <a:rPr lang="sr-Cyrl-RS" sz="14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GB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[5]</m:t>
                                    </m:r>
                                  </m:sub>
                                </m:sSub>
                                <m:r>
                                  <a:rPr lang="sr-Cyrl-RS" sz="14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6 4</m:t>
                                    </m:r>
                                  </m:sub>
                                </m:sSub>
                                <m:r>
                                  <a:rPr lang="sr-Cyrl-RS" sz="1400">
                                    <a:effectLst/>
                                    <a:latin typeface="Cambria Math" panose="02040503050406030204" pitchFamily="18" charset="0"/>
                                  </a:rPr>
                                  <m:t>=153</m:t>
                                </m:r>
                              </m:oMath>
                            </m:oMathPara>
                          </a14:m>
                          <a:endParaRPr lang="en-GB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58793">
                    <a:tc>
                      <a:txBody>
                        <a:bodyPr/>
                        <a:lstStyle/>
                        <a:p>
                          <a:pPr indent="431800"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[7]</m:t>
                                    </m:r>
                                  </m:sub>
                                </m:sSub>
                                <m:r>
                                  <a:rPr lang="sr-Cyrl-RS" sz="14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GB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GB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r-Cyrl-RS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sr-Cyrl-RS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[6]</m:t>
                                        </m:r>
                                      </m:sub>
                                    </m:sSub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[6][7]</m:t>
                                    </m:r>
                                  </m:sub>
                                </m:sSub>
                                <m:r>
                                  <a:rPr lang="sr-Cyrl-RS" sz="14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GB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[6]</m:t>
                                    </m:r>
                                  </m:sub>
                                </m:sSub>
                                <m:r>
                                  <a:rPr lang="sr-Cyrl-RS" sz="14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4 5</m:t>
                                    </m:r>
                                  </m:sub>
                                </m:sSub>
                                <m:r>
                                  <a:rPr lang="sr-Cyrl-RS" sz="1400">
                                    <a:effectLst/>
                                    <a:latin typeface="Cambria Math" panose="02040503050406030204" pitchFamily="18" charset="0"/>
                                  </a:rPr>
                                  <m:t>=171</m:t>
                                </m:r>
                              </m:oMath>
                            </m:oMathPara>
                          </a14:m>
                          <a:endParaRPr lang="en-GB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58793">
                    <a:tc>
                      <a:txBody>
                        <a:bodyPr/>
                        <a:lstStyle/>
                        <a:p>
                          <a:pPr indent="431800"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[8]</m:t>
                                    </m:r>
                                  </m:sub>
                                </m:sSub>
                                <m:r>
                                  <a:rPr lang="sr-Cyrl-RS" sz="14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GB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GB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r-Cyrl-RS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sr-Cyrl-RS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[7]</m:t>
                                        </m:r>
                                      </m:sub>
                                    </m:sSub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[7][8]</m:t>
                                    </m:r>
                                  </m:sub>
                                </m:sSub>
                                <m:r>
                                  <a:rPr lang="sr-Cyrl-RS" sz="14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GB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[7]</m:t>
                                    </m:r>
                                  </m:sub>
                                </m:sSub>
                                <m:r>
                                  <a:rPr lang="sr-Cyrl-RS" sz="14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5 3</m:t>
                                    </m:r>
                                  </m:sub>
                                </m:sSub>
                                <m:r>
                                  <a:rPr lang="sr-Cyrl-RS" sz="1400">
                                    <a:effectLst/>
                                    <a:latin typeface="Cambria Math" panose="02040503050406030204" pitchFamily="18" charset="0"/>
                                  </a:rPr>
                                  <m:t>=175</m:t>
                                </m:r>
                              </m:oMath>
                            </m:oMathPara>
                          </a14:m>
                          <a:endParaRPr lang="en-GB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58793">
                    <a:tc>
                      <a:txBody>
                        <a:bodyPr/>
                        <a:lstStyle/>
                        <a:p>
                          <a:pPr indent="431800"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[9]</m:t>
                                    </m:r>
                                  </m:sub>
                                </m:sSub>
                                <m:r>
                                  <a:rPr lang="sr-Cyrl-RS" sz="14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GB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GB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r-Cyrl-RS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sr-Cyrl-RS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[8]</m:t>
                                        </m:r>
                                      </m:sub>
                                    </m:sSub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[8][9]</m:t>
                                    </m:r>
                                  </m:sub>
                                </m:sSub>
                                <m:r>
                                  <a:rPr lang="sr-Cyrl-RS" sz="14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GB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[8]</m:t>
                                    </m:r>
                                  </m:sub>
                                </m:sSub>
                                <m:r>
                                  <a:rPr lang="sr-Cyrl-RS" sz="14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3 7</m:t>
                                    </m:r>
                                  </m:sub>
                                </m:sSub>
                                <m:r>
                                  <a:rPr lang="sr-Cyrl-RS" sz="1400">
                                    <a:effectLst/>
                                    <a:latin typeface="Cambria Math" panose="02040503050406030204" pitchFamily="18" charset="0"/>
                                  </a:rPr>
                                  <m:t>=194</m:t>
                                </m:r>
                              </m:oMath>
                            </m:oMathPara>
                          </a14:m>
                          <a:endParaRPr lang="en-GB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58793">
                    <a:tc>
                      <a:txBody>
                        <a:bodyPr/>
                        <a:lstStyle/>
                        <a:p>
                          <a:pPr indent="431800"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[10]</m:t>
                                    </m:r>
                                  </m:sub>
                                </m:sSub>
                                <m:r>
                                  <a:rPr lang="sr-Cyrl-RS" sz="14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GB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GB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r-Cyrl-RS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sr-Cyrl-RS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[9]</m:t>
                                        </m:r>
                                      </m:sub>
                                    </m:sSub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[9][10]</m:t>
                                    </m:r>
                                  </m:sub>
                                </m:sSub>
                                <m:r>
                                  <a:rPr lang="sr-Cyrl-RS" sz="14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GB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[9]</m:t>
                                    </m:r>
                                  </m:sub>
                                </m:sSub>
                                <m:r>
                                  <a:rPr lang="sr-Cyrl-RS" sz="14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sr-Cyrl-R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7 8</m:t>
                                    </m:r>
                                  </m:sub>
                                </m:sSub>
                                <m:r>
                                  <a:rPr lang="sr-Cyrl-RS" sz="1400">
                                    <a:effectLst/>
                                    <a:latin typeface="Cambria Math" panose="02040503050406030204" pitchFamily="18" charset="0"/>
                                  </a:rPr>
                                  <m:t>=226</m:t>
                                </m:r>
                              </m:oMath>
                            </m:oMathPara>
                          </a14:m>
                          <a:endParaRPr lang="en-GB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4692559"/>
                  </p:ext>
                </p:extLst>
              </p:nvPr>
            </p:nvGraphicFramePr>
            <p:xfrm>
              <a:off x="4473155" y="2397033"/>
              <a:ext cx="3622876" cy="1793965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3622876"/>
                  </a:tblGrid>
                  <a:tr h="358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b="-405085"/>
                          </a:stretch>
                        </a:blipFill>
                      </a:tcPr>
                    </a:tc>
                  </a:tr>
                  <a:tr h="358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t="-100000" b="-305085"/>
                          </a:stretch>
                        </a:blipFill>
                      </a:tcPr>
                    </a:tc>
                  </a:tr>
                  <a:tr h="358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t="-200000" b="-205085"/>
                          </a:stretch>
                        </a:blipFill>
                      </a:tcPr>
                    </a:tc>
                  </a:tr>
                  <a:tr h="358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t="-300000" b="-105085"/>
                          </a:stretch>
                        </a:blipFill>
                      </a:tcPr>
                    </a:tc>
                  </a:tr>
                  <a:tr h="358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t="-400000" b="-508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013105" y="4734985"/>
                <a:ext cx="7282191" cy="6806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1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400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</m:sSub>
                        </m:e>
                      </m:nary>
                      <m:r>
                        <a:rPr lang="en-GB" sz="1400" i="0">
                          <a:latin typeface="Cambria Math" panose="02040503050406030204" pitchFamily="18" charset="0"/>
                        </a:rPr>
                        <m:t>=0+38+58+76+94+118+153+171+175+194+226=1303</m:t>
                      </m:r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105" y="4734985"/>
                <a:ext cx="7282191" cy="6806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8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756</TotalTime>
  <Words>1014</Words>
  <Application>Microsoft Office PowerPoint</Application>
  <PresentationFormat>On-screen Show (4:3)</PresentationFormat>
  <Paragraphs>230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Cambria Math</vt:lpstr>
      <vt:lpstr>Corbel</vt:lpstr>
      <vt:lpstr>Times New Roman</vt:lpstr>
      <vt:lpstr>Parallax</vt:lpstr>
      <vt:lpstr>Универзитет у Београду Математички факултет   Хеуристички приступ решавању проблема минималног кашњења   мастер рад</vt:lpstr>
      <vt:lpstr>Увод</vt:lpstr>
      <vt:lpstr>Увод</vt:lpstr>
      <vt:lpstr>Проблем минималног кашњења</vt:lpstr>
      <vt:lpstr>Проблем минималног кашњења</vt:lpstr>
      <vt:lpstr>Проблем минималног кашњења</vt:lpstr>
      <vt:lpstr>Проблем минималног кашњења</vt:lpstr>
      <vt:lpstr>Проблем минималног кашњења</vt:lpstr>
      <vt:lpstr>Проблем минималног кашњења</vt:lpstr>
      <vt:lpstr>Проблем минималног кашњења</vt:lpstr>
      <vt:lpstr>Метода променљивих околина</vt:lpstr>
      <vt:lpstr>Метода променљивих околина</vt:lpstr>
      <vt:lpstr>Метода променљивих околина</vt:lpstr>
      <vt:lpstr>Метода променљивих околина</vt:lpstr>
      <vt:lpstr>Симулирано каљење</vt:lpstr>
      <vt:lpstr>Симулирано каљење</vt:lpstr>
      <vt:lpstr>Предложени хибридни алгоритам</vt:lpstr>
      <vt:lpstr>Предложени хибридни алгоритам</vt:lpstr>
      <vt:lpstr>Предложени хибридни алгоритам</vt:lpstr>
      <vt:lpstr>Предложени хибридни алгоритам</vt:lpstr>
      <vt:lpstr>Предложени хибридни алгоритам</vt:lpstr>
      <vt:lpstr>Предложени хибридни алгоритам</vt:lpstr>
      <vt:lpstr>Предложени хибридни алгоритам</vt:lpstr>
      <vt:lpstr>Предложени хибридни алгоритам</vt:lpstr>
      <vt:lpstr>Предложени хибридни алгоритам</vt:lpstr>
      <vt:lpstr>Предложени хибридни алгоритам</vt:lpstr>
      <vt:lpstr>Експериментална анализа</vt:lpstr>
      <vt:lpstr>Експериментална анализа</vt:lpstr>
      <vt:lpstr>Експериментална анализа</vt:lpstr>
      <vt:lpstr>Експериментална анализа</vt:lpstr>
      <vt:lpstr>Експериментална анализа</vt:lpstr>
      <vt:lpstr>Експериментална анализа</vt:lpstr>
      <vt:lpstr>Експериментална анализа</vt:lpstr>
      <vt:lpstr>Закључак и даљи рад</vt:lpstr>
      <vt:lpstr>Литература</vt:lpstr>
      <vt:lpstr>Литература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Универзитет у Београду Математички факултет  Милош Шошић  Хеуристички приступ решавању проблема минималног кашњења  мастер рад</dc:title>
  <dc:creator>milos</dc:creator>
  <cp:lastModifiedBy>Marko</cp:lastModifiedBy>
  <cp:revision>53</cp:revision>
  <dcterms:created xsi:type="dcterms:W3CDTF">2014-10-05T13:40:09Z</dcterms:created>
  <dcterms:modified xsi:type="dcterms:W3CDTF">2014-10-06T21:34:45Z</dcterms:modified>
</cp:coreProperties>
</file>