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256" r:id="rId3"/>
    <p:sldId id="319" r:id="rId4"/>
    <p:sldId id="318" r:id="rId5"/>
    <p:sldId id="392" r:id="rId6"/>
    <p:sldId id="393" r:id="rId7"/>
    <p:sldId id="394" r:id="rId8"/>
    <p:sldId id="395" r:id="rId9"/>
    <p:sldId id="325" r:id="rId10"/>
    <p:sldId id="328" r:id="rId11"/>
    <p:sldId id="396" r:id="rId12"/>
    <p:sldId id="402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339" r:id="rId23"/>
    <p:sldId id="340" r:id="rId24"/>
    <p:sldId id="341" r:id="rId25"/>
    <p:sldId id="430" r:id="rId26"/>
    <p:sldId id="342" r:id="rId27"/>
    <p:sldId id="343" r:id="rId28"/>
    <p:sldId id="344" r:id="rId29"/>
    <p:sldId id="345" r:id="rId30"/>
    <p:sldId id="346" r:id="rId31"/>
    <p:sldId id="348" r:id="rId32"/>
    <p:sldId id="349" r:id="rId33"/>
    <p:sldId id="352" r:id="rId34"/>
    <p:sldId id="357" r:id="rId35"/>
    <p:sldId id="359" r:id="rId36"/>
    <p:sldId id="360" r:id="rId37"/>
    <p:sldId id="431" r:id="rId38"/>
    <p:sldId id="432" r:id="rId39"/>
    <p:sldId id="414" r:id="rId40"/>
    <p:sldId id="415" r:id="rId41"/>
    <p:sldId id="416" r:id="rId42"/>
    <p:sldId id="417" r:id="rId43"/>
    <p:sldId id="418" r:id="rId44"/>
    <p:sldId id="436" r:id="rId45"/>
    <p:sldId id="437" r:id="rId46"/>
    <p:sldId id="438" r:id="rId47"/>
    <p:sldId id="439" r:id="rId48"/>
    <p:sldId id="440" r:id="rId49"/>
    <p:sldId id="441" r:id="rId50"/>
    <p:sldId id="419" r:id="rId51"/>
    <p:sldId id="420" r:id="rId52"/>
    <p:sldId id="434" r:id="rId53"/>
    <p:sldId id="435" r:id="rId54"/>
    <p:sldId id="433" r:id="rId55"/>
    <p:sldId id="421" r:id="rId56"/>
    <p:sldId id="422" r:id="rId57"/>
    <p:sldId id="423" r:id="rId58"/>
    <p:sldId id="397" r:id="rId59"/>
    <p:sldId id="424" r:id="rId60"/>
    <p:sldId id="425" r:id="rId61"/>
    <p:sldId id="426" r:id="rId62"/>
    <p:sldId id="427" r:id="rId63"/>
    <p:sldId id="428" r:id="rId64"/>
    <p:sldId id="429" r:id="rId65"/>
    <p:sldId id="442" r:id="rId66"/>
    <p:sldId id="444" r:id="rId67"/>
    <p:sldId id="446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5141" autoAdjust="0"/>
  </p:normalViewPr>
  <p:slideViewPr>
    <p:cSldViewPr snapToGrid="0">
      <p:cViewPr varScale="1">
        <p:scale>
          <a:sx n="91" d="100"/>
          <a:sy n="91" d="100"/>
        </p:scale>
        <p:origin x="1027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l-PL" smtClean="0"/>
              <a:t>22.11.2019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l-PL" smtClean="0"/>
              <a:t>22.11.2019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72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022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767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470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735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pl-PL" smtClean="0"/>
              <a:t>57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6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>
            <a:lvl1pPr>
              <a:defRPr sz="4400" b="0" spc="-1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CE97437-8045-4E23-94AD-B0D8413AAE85}"/>
              </a:ext>
            </a:extLst>
          </p:cNvPr>
          <p:cNvCxnSpPr/>
          <p:nvPr userDrawn="1"/>
        </p:nvCxnSpPr>
        <p:spPr>
          <a:xfrm>
            <a:off x="971550" y="1646239"/>
            <a:ext cx="7200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29B36097-E8FF-424E-B7A2-23BE4457CCF0}"/>
              </a:ext>
            </a:extLst>
          </p:cNvPr>
          <p:cNvCxnSpPr/>
          <p:nvPr userDrawn="1"/>
        </p:nvCxnSpPr>
        <p:spPr>
          <a:xfrm>
            <a:off x="339969" y="6400800"/>
            <a:ext cx="851095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Symbol zastępczy daty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213" name="Symbol zastępczy stopki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14" name="Symbol zastępczy numeru slajdu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59" name="Łącznik prosty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l-PL" smtClean="0"/>
              <a:t>22.11.2019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ollections/thread-safe/when-to-use-a-thread-safe-collectio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rjony.com/blogs/how-to-enable-rabbitmq-management-plugin-in-windows/" TargetMode="External"/><Relationship Id="rId2" Type="http://schemas.openxmlformats.org/officeDocument/2006/relationships/hyperlink" Target="https://www.rabbitmq.com/which-erla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bbitmq.com/getstarted.html" TargetMode="External"/><Relationship Id="rId4" Type="http://schemas.openxmlformats.org/officeDocument/2006/relationships/hyperlink" Target="http://localhost:1567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6DCB3F-26AA-4614-8C59-C5CD4D01C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1737360"/>
            <a:ext cx="7203233" cy="3383280"/>
          </a:xfrm>
        </p:spPr>
        <p:txBody>
          <a:bodyPr/>
          <a:lstStyle/>
          <a:p>
            <a:r>
              <a:rPr lang="pl-PL" dirty="0"/>
              <a:t>.NET Framework</a:t>
            </a:r>
            <a:br>
              <a:rPr lang="pl-PL" dirty="0"/>
            </a:br>
            <a:r>
              <a:rPr lang="pl-PL" dirty="0"/>
              <a:t>Kurs zaawansowany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AE1A04-7033-43DE-81D6-51816C3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82" y="5703152"/>
            <a:ext cx="7203233" cy="4572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2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Kowariancja i </a:t>
            </a:r>
            <a:r>
              <a:rPr lang="pl-PL" dirty="0" err="1"/>
              <a:t>kontrwariancja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326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Kowariancja</a:t>
            </a:r>
            <a:r>
              <a:rPr lang="pl-PL" sz="1600" dirty="0"/>
              <a:t> - konwersja z bardziej precyzyjnego typu do bardziej ogólnego. Domyślne zachowanie metod w C#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out</a:t>
            </a:r>
            <a:r>
              <a:rPr lang="pl-PL" sz="1600" dirty="0"/>
              <a:t> - Pozwala utworzyć interfejs kowariantny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Kontrwariancja</a:t>
            </a:r>
            <a:r>
              <a:rPr lang="pl-PL" sz="1600" dirty="0"/>
              <a:t> - konwersja z ogólnego typu do bardziej precyzyjnego. Potencjalnie niebezpieczna.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in</a:t>
            </a:r>
            <a:r>
              <a:rPr lang="pl-PL" sz="1600" dirty="0"/>
              <a:t> - Pozwala utworzyć interfejs kowariantny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217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CCFE85-3FCA-4622-B7BF-4AF38A5F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i typy anonimowe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7792EA-757B-45EB-999A-51F1967CA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5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Delegaty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Delegat jest to referencja do metody. Pozwala na przechowanie funkcji w zmiennej.</a:t>
            </a:r>
            <a:br>
              <a:rPr lang="pl-PL" sz="1600" dirty="0"/>
            </a:br>
            <a:r>
              <a:rPr lang="pl-PL" sz="1600" dirty="0"/>
              <a:t>Delegat może zawierać wskaźnik na kilka metod naraz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Czasami w trakcie działania programu nie wiadomo, jaka metoda powinna zostać wykonana.</a:t>
            </a:r>
            <a:br>
              <a:rPr lang="pl-PL" sz="1600" dirty="0"/>
            </a:br>
            <a:r>
              <a:rPr lang="pl-PL" sz="1600" dirty="0"/>
              <a:t>Dotychczas sterowaliśmy wykonaniem programu poprzez instrukcję warunkową </a:t>
            </a:r>
            <a:r>
              <a:rPr lang="pl-PL" sz="1600" dirty="0" err="1"/>
              <a:t>if</a:t>
            </a:r>
            <a:r>
              <a:rPr lang="pl-PL" sz="1600" dirty="0"/>
              <a:t> lub funkcję </a:t>
            </a:r>
            <a:r>
              <a:rPr lang="pl-PL" sz="1600" dirty="0" err="1"/>
              <a:t>switch</a:t>
            </a:r>
            <a:r>
              <a:rPr lang="pl-PL" sz="1600" dirty="0"/>
              <a:t>. Dzięki delegatom możemy dynamicznie modyfikować nie tylko zmienne, ale też sposób działania programu.</a:t>
            </a:r>
          </a:p>
          <a:p>
            <a:endParaRPr lang="pl-PL" sz="1600" dirty="0"/>
          </a:p>
          <a:p>
            <a:r>
              <a:rPr lang="pl-PL" sz="1600" dirty="0"/>
              <a:t>Deklaracja </a:t>
            </a:r>
            <a:r>
              <a:rPr lang="pl-PL" sz="1600" dirty="0" err="1"/>
              <a:t>delegatu</a:t>
            </a:r>
            <a:r>
              <a:rPr lang="pl-PL" sz="1600" dirty="0"/>
              <a:t> wygląda np. tak:</a:t>
            </a:r>
            <a:br>
              <a:rPr lang="pl-PL" sz="1600" dirty="0"/>
            </a:br>
            <a:r>
              <a:rPr lang="en-US" sz="1600" i="1" dirty="0"/>
              <a:t>public delegate int Foo(int X);</a:t>
            </a:r>
            <a:br>
              <a:rPr lang="pl-PL" sz="1600" i="1" dirty="0"/>
            </a:br>
            <a:r>
              <a:rPr lang="pl-PL" sz="1600" dirty="0"/>
              <a:t>Możemy go zadeklarować w klasie lub po prostu w </a:t>
            </a:r>
            <a:r>
              <a:rPr lang="pl-PL" sz="1600" dirty="0" err="1"/>
              <a:t>Namespacie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2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Delegaty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Delegat tworzymy tak samo jak klasę tylko w konstruktorze musimy podać metodę, która go implementuje. Ta metoda musi zwracać dokładnie ten sam typ i przyjmować te same argumenty.</a:t>
            </a:r>
          </a:p>
          <a:p>
            <a:r>
              <a:rPr lang="pl-PL" sz="1600" dirty="0"/>
              <a:t>Wywołanie </a:t>
            </a:r>
            <a:r>
              <a:rPr lang="pl-PL" sz="1600" dirty="0" err="1"/>
              <a:t>delegatu</a:t>
            </a:r>
            <a:r>
              <a:rPr lang="pl-PL" sz="1600" dirty="0"/>
              <a:t> wygląda identycznie jak wywołanie metody.</a:t>
            </a:r>
          </a:p>
          <a:p>
            <a:endParaRPr lang="pl-PL" sz="1200" i="1" dirty="0"/>
          </a:p>
          <a:p>
            <a:r>
              <a:rPr lang="en-US" sz="1200" i="1" dirty="0"/>
              <a:t>public delegate int </a:t>
            </a:r>
            <a:r>
              <a:rPr lang="pl-PL" sz="1200" i="1" dirty="0" err="1"/>
              <a:t>MathFunction</a:t>
            </a:r>
            <a:r>
              <a:rPr lang="en-US" sz="1200" i="1" dirty="0"/>
              <a:t>(int </a:t>
            </a:r>
            <a:r>
              <a:rPr lang="pl-PL" sz="1200" i="1" dirty="0"/>
              <a:t>x</a:t>
            </a:r>
            <a:r>
              <a:rPr lang="en-US" sz="1200" i="1" dirty="0"/>
              <a:t>);</a:t>
            </a:r>
            <a:endParaRPr lang="pl-PL" sz="1200" i="1" dirty="0"/>
          </a:p>
          <a:p>
            <a:endParaRPr lang="pl-PL" sz="1200" i="1" dirty="0"/>
          </a:p>
          <a:p>
            <a:r>
              <a:rPr lang="pl-PL" sz="1200" i="1" dirty="0"/>
              <a:t>public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void</a:t>
            </a:r>
            <a:r>
              <a:rPr lang="pl-PL" sz="1200" i="1" dirty="0"/>
              <a:t> </a:t>
            </a:r>
            <a:r>
              <a:rPr lang="pl-PL" sz="1200" i="1" dirty="0" err="1"/>
              <a:t>Main</a:t>
            </a:r>
            <a:r>
              <a:rPr lang="pl-PL" sz="1200" i="1" dirty="0"/>
              <a:t>(string[] </a:t>
            </a:r>
            <a:r>
              <a:rPr lang="pl-PL" sz="1200" i="1" dirty="0" err="1"/>
              <a:t>args</a:t>
            </a:r>
            <a:r>
              <a:rPr lang="pl-PL" sz="1200" i="1" dirty="0"/>
              <a:t>) {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MathFunction</a:t>
            </a:r>
            <a:r>
              <a:rPr lang="pl-PL" sz="1200" i="1" dirty="0"/>
              <a:t> </a:t>
            </a:r>
            <a:r>
              <a:rPr lang="pl-PL" sz="1200" i="1" dirty="0" err="1"/>
              <a:t>function</a:t>
            </a:r>
            <a:r>
              <a:rPr lang="pl-PL" sz="1200" i="1" dirty="0"/>
              <a:t> = </a:t>
            </a:r>
            <a:r>
              <a:rPr lang="pl-PL" sz="1200" i="1" dirty="0" err="1"/>
              <a:t>new</a:t>
            </a:r>
            <a:r>
              <a:rPr lang="pl-PL" sz="1200" i="1" dirty="0"/>
              <a:t> </a:t>
            </a:r>
            <a:r>
              <a:rPr lang="pl-PL" sz="1200" i="1" dirty="0" err="1"/>
              <a:t>MathFunction</a:t>
            </a:r>
            <a:r>
              <a:rPr lang="pl-PL" sz="1200" i="1" dirty="0"/>
              <a:t>(</a:t>
            </a:r>
            <a:r>
              <a:rPr lang="pl-PL" sz="1200" i="1" dirty="0" err="1"/>
              <a:t>Pow</a:t>
            </a:r>
            <a:r>
              <a:rPr lang="pl-PL" sz="1200" i="1" dirty="0"/>
              <a:t>);</a:t>
            </a:r>
          </a:p>
          <a:p>
            <a:r>
              <a:rPr lang="pl-PL" sz="1200" i="1" dirty="0"/>
              <a:t>  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var</a:t>
            </a:r>
            <a:r>
              <a:rPr lang="pl-PL" sz="1200" i="1" dirty="0"/>
              <a:t> </a:t>
            </a:r>
            <a:r>
              <a:rPr lang="pl-PL" sz="1200" i="1" dirty="0" err="1"/>
              <a:t>result</a:t>
            </a:r>
            <a:r>
              <a:rPr lang="pl-PL" sz="1200" i="1" dirty="0"/>
              <a:t> = </a:t>
            </a:r>
            <a:r>
              <a:rPr lang="pl-PL" sz="1200" i="1" dirty="0" err="1"/>
              <a:t>function</a:t>
            </a:r>
            <a:r>
              <a:rPr lang="pl-PL" sz="1200" i="1" dirty="0"/>
              <a:t>(4); //16</a:t>
            </a:r>
          </a:p>
          <a:p>
            <a:r>
              <a:rPr lang="pl-PL" sz="1200" i="1" dirty="0"/>
              <a:t>  </a:t>
            </a:r>
          </a:p>
          <a:p>
            <a:r>
              <a:rPr lang="pl-PL" sz="1200" i="1" dirty="0"/>
              <a:t>  </a:t>
            </a:r>
            <a:r>
              <a:rPr lang="pl-PL" sz="1200" i="1" dirty="0" err="1"/>
              <a:t>function</a:t>
            </a:r>
            <a:r>
              <a:rPr lang="pl-PL" sz="1200" i="1" dirty="0"/>
              <a:t> = Div;</a:t>
            </a:r>
          </a:p>
          <a:p>
            <a:endParaRPr lang="pl-PL" sz="1200" i="1" dirty="0"/>
          </a:p>
          <a:p>
            <a:r>
              <a:rPr lang="pl-PL" sz="1200" i="1" dirty="0"/>
              <a:t>  </a:t>
            </a:r>
            <a:r>
              <a:rPr lang="pl-PL" sz="1200" i="1" dirty="0" err="1"/>
              <a:t>result</a:t>
            </a:r>
            <a:r>
              <a:rPr lang="pl-PL" sz="1200" i="1" dirty="0"/>
              <a:t> = </a:t>
            </a:r>
            <a:r>
              <a:rPr lang="pl-PL" sz="1200" i="1" dirty="0" err="1"/>
              <a:t>function</a:t>
            </a:r>
            <a:r>
              <a:rPr lang="pl-PL" sz="1200" i="1" dirty="0"/>
              <a:t>(4); //2</a:t>
            </a:r>
          </a:p>
          <a:p>
            <a:r>
              <a:rPr lang="pl-PL" sz="1200" i="1" dirty="0"/>
              <a:t>}</a:t>
            </a:r>
          </a:p>
          <a:p>
            <a:endParaRPr lang="pl-PL" sz="1200" i="1" dirty="0"/>
          </a:p>
          <a:p>
            <a:r>
              <a:rPr lang="pl-PL" sz="1200" i="1" dirty="0" err="1"/>
              <a:t>private</a:t>
            </a:r>
            <a:r>
              <a:rPr lang="pl-PL" sz="1200" i="1" dirty="0"/>
              <a:t>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int</a:t>
            </a:r>
            <a:r>
              <a:rPr lang="pl-PL" sz="1200" i="1" dirty="0"/>
              <a:t> </a:t>
            </a:r>
            <a:r>
              <a:rPr lang="pl-PL" sz="1200" i="1" dirty="0" err="1"/>
              <a:t>Pow</a:t>
            </a:r>
            <a:r>
              <a:rPr lang="pl-PL" sz="1200" i="1" dirty="0"/>
              <a:t>(</a:t>
            </a:r>
            <a:r>
              <a:rPr lang="pl-PL" sz="1200" i="1" dirty="0" err="1"/>
              <a:t>int</a:t>
            </a:r>
            <a:r>
              <a:rPr lang="pl-PL" sz="1200" i="1" dirty="0"/>
              <a:t> x) {</a:t>
            </a:r>
          </a:p>
          <a:p>
            <a:r>
              <a:rPr lang="pl-PL" sz="1200" i="1" dirty="0"/>
              <a:t>  return x * x;</a:t>
            </a:r>
          </a:p>
          <a:p>
            <a:r>
              <a:rPr lang="pl-PL" sz="1200" i="1" dirty="0"/>
              <a:t>}</a:t>
            </a:r>
          </a:p>
          <a:p>
            <a:endParaRPr lang="pl-PL" sz="1200" i="1" dirty="0"/>
          </a:p>
          <a:p>
            <a:r>
              <a:rPr lang="pl-PL" sz="1200" i="1" dirty="0" err="1"/>
              <a:t>private</a:t>
            </a:r>
            <a:r>
              <a:rPr lang="pl-PL" sz="1200" i="1" dirty="0"/>
              <a:t> </a:t>
            </a:r>
            <a:r>
              <a:rPr lang="pl-PL" sz="1200" i="1" dirty="0" err="1"/>
              <a:t>static</a:t>
            </a:r>
            <a:r>
              <a:rPr lang="pl-PL" sz="1200" i="1" dirty="0"/>
              <a:t> </a:t>
            </a:r>
            <a:r>
              <a:rPr lang="pl-PL" sz="1200" i="1" dirty="0" err="1"/>
              <a:t>int</a:t>
            </a:r>
            <a:r>
              <a:rPr lang="pl-PL" sz="1200" i="1" dirty="0"/>
              <a:t> Div(</a:t>
            </a:r>
            <a:r>
              <a:rPr lang="pl-PL" sz="1200" i="1" dirty="0" err="1"/>
              <a:t>int</a:t>
            </a:r>
            <a:r>
              <a:rPr lang="pl-PL" sz="1200" i="1" dirty="0"/>
              <a:t> x) {</a:t>
            </a:r>
          </a:p>
          <a:p>
            <a:r>
              <a:rPr lang="pl-PL" sz="1200" i="1" dirty="0"/>
              <a:t>  return x / 2;</a:t>
            </a:r>
          </a:p>
          <a:p>
            <a:r>
              <a:rPr lang="pl-PL" sz="1200" i="1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3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Funkcje anonimowe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Kolejnym ułatwieniem przy tworzeniu delegatów są funkcje anonimowe.</a:t>
            </a:r>
            <a:br>
              <a:rPr lang="pl-PL" sz="1600" dirty="0"/>
            </a:br>
            <a:r>
              <a:rPr lang="pl-PL" sz="1600" dirty="0"/>
              <a:t>Pozwalają one na szybką deklarację funkcji, która ma się wykonać.</a:t>
            </a:r>
          </a:p>
          <a:p>
            <a:endParaRPr lang="pl-PL" sz="1600" dirty="0"/>
          </a:p>
          <a:p>
            <a:r>
              <a:rPr lang="en-US" i="1" dirty="0" err="1"/>
              <a:t>MathFunction</a:t>
            </a:r>
            <a:r>
              <a:rPr lang="en-US" i="1" dirty="0"/>
              <a:t> function = delegate (int x)</a:t>
            </a:r>
          </a:p>
          <a:p>
            <a:r>
              <a:rPr lang="pl-PL" i="1" dirty="0"/>
              <a:t>{</a:t>
            </a:r>
          </a:p>
          <a:p>
            <a:r>
              <a:rPr lang="pl-PL" i="1" dirty="0"/>
              <a:t>  return x + 2;</a:t>
            </a:r>
          </a:p>
          <a:p>
            <a:r>
              <a:rPr lang="pl-PL" i="1" dirty="0"/>
              <a:t>};</a:t>
            </a:r>
          </a:p>
          <a:p>
            <a:endParaRPr lang="pl-PL" i="1" dirty="0"/>
          </a:p>
          <a:p>
            <a:r>
              <a:rPr lang="pl-PL" i="1" dirty="0" err="1"/>
              <a:t>MathFunction</a:t>
            </a:r>
            <a:r>
              <a:rPr lang="pl-PL" i="1" dirty="0"/>
              <a:t> function2 = (</a:t>
            </a:r>
            <a:r>
              <a:rPr lang="pl-PL" i="1" dirty="0" err="1"/>
              <a:t>int</a:t>
            </a:r>
            <a:r>
              <a:rPr lang="pl-PL" i="1" dirty="0"/>
              <a:t> x) =&gt;</a:t>
            </a:r>
          </a:p>
          <a:p>
            <a:r>
              <a:rPr lang="pl-PL" i="1" dirty="0"/>
              <a:t>{</a:t>
            </a:r>
          </a:p>
          <a:p>
            <a:r>
              <a:rPr lang="pl-PL" i="1" dirty="0"/>
              <a:t>  return x + 2;</a:t>
            </a:r>
          </a:p>
          <a:p>
            <a:r>
              <a:rPr lang="pl-PL" i="1" dirty="0"/>
              <a:t>};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952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Action, </a:t>
            </a:r>
            <a:r>
              <a:rPr lang="pl-PL" dirty="0" err="1"/>
              <a:t>Func</a:t>
            </a:r>
            <a:r>
              <a:rPr lang="pl-PL" dirty="0"/>
              <a:t> i </a:t>
            </a:r>
            <a:r>
              <a:rPr lang="pl-PL" dirty="0" err="1"/>
              <a:t>Predicate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Action, </a:t>
            </a:r>
            <a:r>
              <a:rPr lang="pl-PL" sz="1600" b="1" dirty="0" err="1"/>
              <a:t>Func</a:t>
            </a:r>
            <a:r>
              <a:rPr lang="pl-PL" sz="1600" b="1" dirty="0"/>
              <a:t> i </a:t>
            </a:r>
            <a:r>
              <a:rPr lang="pl-PL" sz="1600" b="1" dirty="0" err="1"/>
              <a:t>Predicate</a:t>
            </a:r>
            <a:r>
              <a:rPr lang="pl-PL" sz="1600" b="1" dirty="0"/>
              <a:t> </a:t>
            </a:r>
            <a:r>
              <a:rPr lang="pl-PL" sz="1600" dirty="0"/>
              <a:t>to typy, które określają generyczne </a:t>
            </a:r>
            <a:r>
              <a:rPr lang="pl-PL" sz="1600" dirty="0" err="1"/>
              <a:t>delegaty</a:t>
            </a:r>
            <a:r>
              <a:rPr lang="pl-PL" sz="1600" dirty="0"/>
              <a:t>.</a:t>
            </a:r>
            <a:br>
              <a:rPr lang="pl-PL" sz="1600" dirty="0"/>
            </a:br>
            <a:r>
              <a:rPr lang="pl-PL" sz="1600" dirty="0"/>
              <a:t>Pozwoliły na jeszcze szybsze tworzenie i wywoływanie kodu.</a:t>
            </a:r>
          </a:p>
          <a:p>
            <a:endParaRPr lang="pl-PL" sz="1600" dirty="0"/>
          </a:p>
          <a:p>
            <a:r>
              <a:rPr lang="pl-PL" sz="1600" b="1" dirty="0"/>
              <a:t>Action</a:t>
            </a:r>
            <a:r>
              <a:rPr lang="pl-PL" sz="1600" dirty="0"/>
              <a:t> oznacza delegat </a:t>
            </a:r>
            <a:r>
              <a:rPr lang="pl-PL" sz="1600" dirty="0" err="1"/>
              <a:t>void</a:t>
            </a:r>
            <a:r>
              <a:rPr lang="pl-PL" sz="1600" dirty="0"/>
              <a:t>, który nie zwraca wartości.</a:t>
            </a:r>
            <a:br>
              <a:rPr lang="pl-PL" sz="1600" dirty="0"/>
            </a:br>
            <a:r>
              <a:rPr lang="pl-PL" sz="1600" dirty="0"/>
              <a:t>Zadeklarowane generyczne typy to po kolei typy przyjmowanych przez delegat parametrów.</a:t>
            </a:r>
          </a:p>
          <a:p>
            <a:r>
              <a:rPr lang="fr-FR" sz="1600" i="1" dirty="0"/>
              <a:t>Action&lt;int&gt; action = (int x) =&gt;</a:t>
            </a:r>
          </a:p>
          <a:p>
            <a:r>
              <a:rPr lang="fr-FR" sz="1600" i="1" dirty="0"/>
              <a:t>{</a:t>
            </a:r>
          </a:p>
          <a:p>
            <a:r>
              <a:rPr lang="fr-FR" sz="1600" i="1" dirty="0"/>
              <a:t>  Console.WriteLine(x);</a:t>
            </a:r>
          </a:p>
          <a:p>
            <a:r>
              <a:rPr lang="fr-FR" sz="1600" i="1" dirty="0"/>
              <a:t>};</a:t>
            </a:r>
            <a:br>
              <a:rPr lang="pl-PL" sz="1600" dirty="0"/>
            </a:br>
            <a:endParaRPr lang="pl-PL" sz="1600" dirty="0"/>
          </a:p>
          <a:p>
            <a:r>
              <a:rPr lang="pl-PL" sz="1600" b="1" dirty="0" err="1"/>
              <a:t>Func</a:t>
            </a:r>
            <a:r>
              <a:rPr lang="pl-PL" sz="1600" b="1" dirty="0"/>
              <a:t> </a:t>
            </a:r>
            <a:r>
              <a:rPr lang="pl-PL" sz="1600" dirty="0"/>
              <a:t>oznacza delegat, który zwraca wartość.</a:t>
            </a:r>
            <a:br>
              <a:rPr lang="pl-PL" sz="1600" dirty="0"/>
            </a:br>
            <a:r>
              <a:rPr lang="pl-PL" sz="1600" dirty="0"/>
              <a:t>Ostatni zadeklarowany typ to zwracana wartość. Kolejne to przyjmowane parametry.</a:t>
            </a:r>
            <a:endParaRPr lang="en-US" sz="1600" dirty="0"/>
          </a:p>
          <a:p>
            <a:r>
              <a:rPr lang="en-US" sz="1600" i="1" dirty="0" err="1"/>
              <a:t>Func</a:t>
            </a:r>
            <a:r>
              <a:rPr lang="en-US" sz="1600" i="1" dirty="0"/>
              <a:t>&lt;int, int&gt; </a:t>
            </a:r>
            <a:r>
              <a:rPr lang="en-US" sz="1600" i="1" dirty="0" err="1"/>
              <a:t>func</a:t>
            </a:r>
            <a:r>
              <a:rPr lang="en-US" sz="1600" i="1" dirty="0"/>
              <a:t> = (int x) =&gt;</a:t>
            </a:r>
          </a:p>
          <a:p>
            <a:r>
              <a:rPr lang="en-US" sz="1600" i="1" dirty="0"/>
              <a:t>{</a:t>
            </a:r>
          </a:p>
          <a:p>
            <a:r>
              <a:rPr lang="pl-PL" sz="1600" i="1" dirty="0"/>
              <a:t>  </a:t>
            </a:r>
            <a:r>
              <a:rPr lang="en-US" sz="1600" i="1" dirty="0"/>
              <a:t>return x + 2;</a:t>
            </a:r>
          </a:p>
          <a:p>
            <a:r>
              <a:rPr lang="en-US" sz="1600" i="1" dirty="0"/>
              <a:t>};</a:t>
            </a:r>
            <a:endParaRPr lang="pl-PL" sz="1600" i="1" dirty="0"/>
          </a:p>
        </p:txBody>
      </p:sp>
    </p:spTree>
    <p:extLst>
      <p:ext uri="{BB962C8B-B14F-4D97-AF65-F5344CB8AC3E}">
        <p14:creationId xmlns:p14="http://schemas.microsoft.com/office/powerpoint/2010/main" val="41476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Action, </a:t>
            </a:r>
            <a:r>
              <a:rPr lang="pl-PL" dirty="0" err="1"/>
              <a:t>Func</a:t>
            </a:r>
            <a:r>
              <a:rPr lang="pl-PL" dirty="0"/>
              <a:t> i </a:t>
            </a:r>
            <a:r>
              <a:rPr lang="pl-PL" dirty="0" err="1"/>
              <a:t>Predicate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/>
              <a:t>Predicate</a:t>
            </a:r>
            <a:r>
              <a:rPr lang="pl-PL" sz="1400" dirty="0"/>
              <a:t> oznacza delegat, który zwraca zawsze </a:t>
            </a:r>
            <a:r>
              <a:rPr lang="pl-PL" sz="1400" dirty="0" err="1"/>
              <a:t>bool</a:t>
            </a:r>
            <a:r>
              <a:rPr lang="pl-PL" sz="1400" dirty="0"/>
              <a:t>.</a:t>
            </a:r>
            <a:br>
              <a:rPr lang="pl-PL" sz="1400" dirty="0"/>
            </a:br>
            <a:r>
              <a:rPr lang="pl-PL" sz="1400" dirty="0"/>
              <a:t>Zadeklarowane generyczne typy to po kolei typy przyjmowanych przez delegat parametrów.</a:t>
            </a:r>
          </a:p>
          <a:p>
            <a:endParaRPr lang="pl-PL" sz="1400" dirty="0"/>
          </a:p>
          <a:p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(int x</a:t>
            </a:r>
            <a:r>
              <a:rPr lang="pl-PL" sz="1400" i="1" dirty="0"/>
              <a:t>, </a:t>
            </a:r>
            <a:r>
              <a:rPr lang="pl-PL" sz="1400" i="1" dirty="0" err="1"/>
              <a:t>int</a:t>
            </a:r>
            <a:r>
              <a:rPr lang="pl-PL" sz="1400" i="1" dirty="0"/>
              <a:t>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endParaRPr lang="pl-PL" sz="1400" i="1" dirty="0"/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506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Wyrażenia lambda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Wyrażenie lambda jest to nazwa konstrukcji, która używa operatora </a:t>
            </a:r>
            <a:r>
              <a:rPr lang="pl-PL" sz="1400" b="1" dirty="0"/>
              <a:t>=&gt;</a:t>
            </a:r>
          </a:p>
          <a:p>
            <a:r>
              <a:rPr lang="pl-PL" sz="1400" dirty="0"/>
              <a:t>Jest to bardzo skrócony zapis metody np. tutaj</a:t>
            </a:r>
            <a:br>
              <a:rPr lang="pl-PL" sz="1400" dirty="0"/>
            </a:br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(int x</a:t>
            </a:r>
            <a:r>
              <a:rPr lang="pl-PL" sz="1400" i="1" dirty="0"/>
              <a:t>, </a:t>
            </a:r>
            <a:r>
              <a:rPr lang="pl-PL" sz="1400" i="1" dirty="0" err="1"/>
              <a:t>int</a:t>
            </a:r>
            <a:r>
              <a:rPr lang="pl-PL" sz="1400" i="1" dirty="0"/>
              <a:t>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Wyrażenie lambda nie musi podawać typów parametrów (Są znane ze względu na kontekst).</a:t>
            </a:r>
            <a:br>
              <a:rPr lang="pl-PL" sz="1400" dirty="0"/>
            </a:br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(x</a:t>
            </a:r>
            <a:r>
              <a:rPr lang="pl-PL" sz="1400" i="1" dirty="0"/>
              <a:t>, y</a:t>
            </a:r>
            <a:r>
              <a:rPr lang="en-US" sz="1400" i="1" dirty="0"/>
              <a:t>) =&gt;</a:t>
            </a:r>
          </a:p>
          <a:p>
            <a:r>
              <a:rPr lang="en-US" sz="1400" i="1" dirty="0"/>
              <a:t>{</a:t>
            </a:r>
          </a:p>
          <a:p>
            <a:r>
              <a:rPr lang="pl-PL" sz="1400" i="1" dirty="0"/>
              <a:t>  </a:t>
            </a:r>
            <a:r>
              <a:rPr lang="en-US" sz="1400" i="1" dirty="0"/>
              <a:t>return </a:t>
            </a:r>
            <a:r>
              <a:rPr lang="pl-PL" sz="1400" i="1" dirty="0"/>
              <a:t>x == y;</a:t>
            </a:r>
            <a:endParaRPr lang="en-US" sz="1400" i="1" dirty="0"/>
          </a:p>
          <a:p>
            <a:r>
              <a:rPr lang="en-US" sz="1400" i="1" dirty="0"/>
              <a:t>};</a:t>
            </a:r>
            <a:endParaRPr lang="pl-PL" sz="1400" i="1" dirty="0"/>
          </a:p>
          <a:p>
            <a:endParaRPr lang="pl-PL" sz="1400" i="1" dirty="0"/>
          </a:p>
          <a:p>
            <a:r>
              <a:rPr lang="pl-PL" sz="1400" dirty="0"/>
              <a:t>Jeżeli blok kodu w środku lambdy składa się z jednego wyrażenia, możemy pominąć nawiasy { } i słowo return.</a:t>
            </a:r>
          </a:p>
          <a:p>
            <a:r>
              <a:rPr lang="pl-PL" sz="1400" i="1" dirty="0" err="1"/>
              <a:t>Predicate</a:t>
            </a:r>
            <a:r>
              <a:rPr lang="en-US" sz="1400" i="1" dirty="0"/>
              <a:t>&lt;int, int&gt; </a:t>
            </a:r>
            <a:r>
              <a:rPr lang="en-US" sz="1400" i="1" dirty="0" err="1"/>
              <a:t>func</a:t>
            </a:r>
            <a:r>
              <a:rPr lang="en-US" sz="1400" i="1" dirty="0"/>
              <a:t> = (x</a:t>
            </a:r>
            <a:r>
              <a:rPr lang="pl-PL" sz="1400" i="1" dirty="0"/>
              <a:t>, y</a:t>
            </a:r>
            <a:r>
              <a:rPr lang="en-US" sz="1400" i="1" dirty="0"/>
              <a:t>) =&gt; </a:t>
            </a:r>
            <a:r>
              <a:rPr lang="pl-PL" sz="1400" i="1" dirty="0"/>
              <a:t>x == y;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108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 anonimowe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Analogicznie do anonimowych metod w .NET można stworzyć własny typ anonimowy.</a:t>
            </a:r>
            <a:br>
              <a:rPr lang="pl-PL" sz="1400" dirty="0"/>
            </a:br>
            <a:r>
              <a:rPr lang="pl-PL" sz="1400" dirty="0"/>
              <a:t>Pozwala to często na przyspieszenie pisania kodu (nie trzeba deklarować klas).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Typy anonimowe mają tylko właściwości (</a:t>
            </a:r>
            <a:r>
              <a:rPr lang="pl-PL" sz="1400" dirty="0" err="1"/>
              <a:t>properties</a:t>
            </a:r>
            <a:r>
              <a:rPr lang="pl-PL" sz="1400" dirty="0"/>
              <a:t>).</a:t>
            </a:r>
            <a:br>
              <a:rPr lang="pl-PL" sz="1400" dirty="0"/>
            </a:br>
            <a:r>
              <a:rPr lang="pl-PL" sz="1400" dirty="0"/>
              <a:t>Typ właściwości jest określany z kontekstu.</a:t>
            </a:r>
          </a:p>
          <a:p>
            <a:endParaRPr lang="pl-PL" sz="1400" i="1" dirty="0"/>
          </a:p>
          <a:p>
            <a:r>
              <a:rPr lang="pl-PL" sz="1400" i="1" dirty="0" err="1"/>
              <a:t>var</a:t>
            </a:r>
            <a:r>
              <a:rPr lang="pl-PL" sz="1400" i="1" dirty="0"/>
              <a:t> a = </a:t>
            </a:r>
            <a:r>
              <a:rPr lang="pl-PL" sz="1400" i="1" dirty="0" err="1"/>
              <a:t>new</a:t>
            </a:r>
            <a:r>
              <a:rPr lang="pl-PL" sz="1400" i="1" dirty="0"/>
              <a:t> {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Number</a:t>
            </a:r>
            <a:r>
              <a:rPr lang="pl-PL" sz="1400" i="1" dirty="0"/>
              <a:t> = 5,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Text</a:t>
            </a:r>
            <a:r>
              <a:rPr lang="pl-PL" sz="1400" i="1" dirty="0"/>
              <a:t> = "TEST„</a:t>
            </a:r>
          </a:p>
          <a:p>
            <a:r>
              <a:rPr lang="pl-PL" sz="1400" i="1" dirty="0"/>
              <a:t>};</a:t>
            </a:r>
          </a:p>
          <a:p>
            <a:endParaRPr lang="pl-PL" sz="1400" i="1" dirty="0"/>
          </a:p>
          <a:p>
            <a:r>
              <a:rPr lang="pl-PL" sz="1400" dirty="0"/>
              <a:t>Typy anonimowe często można spotkać np. przy manipulacjami zbiorami danych.</a:t>
            </a:r>
          </a:p>
          <a:p>
            <a:endParaRPr lang="pl-PL" sz="1400" dirty="0"/>
          </a:p>
          <a:p>
            <a:r>
              <a:rPr lang="pl-PL" sz="1400" i="1" dirty="0" err="1"/>
              <a:t>var</a:t>
            </a:r>
            <a:r>
              <a:rPr lang="pl-PL" sz="1400" i="1" dirty="0"/>
              <a:t> </a:t>
            </a:r>
            <a:r>
              <a:rPr lang="pl-PL" sz="1400" i="1" dirty="0" err="1"/>
              <a:t>basicBooksInfo</a:t>
            </a:r>
            <a:r>
              <a:rPr lang="pl-PL" sz="1400" i="1" dirty="0"/>
              <a:t> = </a:t>
            </a:r>
            <a:r>
              <a:rPr lang="pl-PL" sz="1400" i="1" dirty="0" err="1"/>
              <a:t>books.Select</a:t>
            </a:r>
            <a:r>
              <a:rPr lang="pl-PL" sz="1400" i="1" dirty="0"/>
              <a:t>(x =&gt; </a:t>
            </a:r>
            <a:r>
              <a:rPr lang="pl-PL" sz="1400" i="1" dirty="0" err="1"/>
              <a:t>new</a:t>
            </a:r>
            <a:r>
              <a:rPr lang="pl-PL" sz="1400" i="1" dirty="0"/>
              <a:t> {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x.Title</a:t>
            </a:r>
            <a:r>
              <a:rPr lang="pl-PL" sz="1400" i="1" dirty="0"/>
              <a:t>,</a:t>
            </a:r>
          </a:p>
          <a:p>
            <a:r>
              <a:rPr lang="pl-PL" sz="1400" i="1" dirty="0"/>
              <a:t>  </a:t>
            </a:r>
            <a:r>
              <a:rPr lang="pl-PL" sz="1400" i="1" dirty="0" err="1"/>
              <a:t>x.Author</a:t>
            </a:r>
            <a:endParaRPr lang="pl-PL" sz="1400" i="1" dirty="0"/>
          </a:p>
          <a:p>
            <a:r>
              <a:rPr lang="pl-PL" sz="1400" i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270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86955-B24D-49A0-8E29-E766809A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AD393-B70D-44F6-967A-9EDBF61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err="1"/>
              <a:t>dynamic</a:t>
            </a:r>
            <a:r>
              <a:rPr lang="pl-PL" sz="1600" dirty="0"/>
              <a:t> – Typ, który pozwala ominąć </a:t>
            </a:r>
            <a:r>
              <a:rPr lang="pl-PL" sz="1600" dirty="0" err="1"/>
              <a:t>type-checking</a:t>
            </a:r>
            <a:r>
              <a:rPr lang="pl-PL" sz="1600" dirty="0"/>
              <a:t> podczas kompilacji. Jego typ, który leży pod spodem jest sprawdzany dopiero podczas działania programu.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Zachowuje się podobnie jak </a:t>
            </a:r>
            <a:r>
              <a:rPr lang="pl-PL" sz="1600" dirty="0" err="1"/>
              <a:t>var</a:t>
            </a:r>
            <a:r>
              <a:rPr lang="pl-PL" sz="1600" dirty="0"/>
              <a:t> w </a:t>
            </a:r>
            <a:r>
              <a:rPr lang="pl-PL" sz="1600" dirty="0" err="1"/>
              <a:t>JavaScripcie</a:t>
            </a:r>
            <a:r>
              <a:rPr lang="pl-PL" sz="1600" dirty="0"/>
              <a:t>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Przydatny do pracy z bibliotekami zewnętrznymi, kiedy typ nie jest do końca znany.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72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5BFAE1-B996-4A2F-A8D9-5BAB4869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51574"/>
            <a:ext cx="7200900" cy="4573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</a:t>
            </a:r>
            <a:r>
              <a:rPr lang="pl-P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FullStack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.NET Developer</a:t>
            </a:r>
            <a:b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S&amp;T Services Polska</a:t>
            </a: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l-PL"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milosz.zieba@gmail.com</a:t>
            </a:r>
            <a:br>
              <a:rPr lang="pl-PL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LinkedIn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https://pl.linkedin.com/in/miloszzieba</a:t>
            </a:r>
            <a:b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pl-P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https://github.com/miloszzieba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6CDD651-B6A8-4804-8E70-CED311C8DBBE}"/>
              </a:ext>
            </a:extLst>
          </p:cNvPr>
          <p:cNvSpPr txBox="1"/>
          <p:nvPr/>
        </p:nvSpPr>
        <p:spPr>
          <a:xfrm>
            <a:off x="971550" y="1066799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Miłosz</a:t>
            </a:r>
            <a:r>
              <a:rPr lang="pl-PL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Zięba</a:t>
            </a:r>
            <a:endParaRPr lang="pl-PL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86955-B24D-49A0-8E29-E766809A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ExpandoObject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AD393-B70D-44F6-967A-9EDBF61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err="1"/>
              <a:t>expandoObject</a:t>
            </a:r>
            <a:r>
              <a:rPr lang="pl-PL" sz="1600" dirty="0"/>
              <a:t> – Typ dynamiczny, który pozwala nam budować nasze własne obiekty od zera i dodawać do nich nowe parametry i metody.</a:t>
            </a:r>
          </a:p>
          <a:p>
            <a:pPr marL="0" indent="0">
              <a:buNone/>
            </a:pPr>
            <a:r>
              <a:rPr lang="en-US" sz="1600" i="1" dirty="0"/>
              <a:t>dynamic </a:t>
            </a:r>
            <a:r>
              <a:rPr lang="en-US" sz="1600" i="1" dirty="0" err="1"/>
              <a:t>sampleObject</a:t>
            </a:r>
            <a:r>
              <a:rPr lang="en-US" sz="1600" i="1" dirty="0"/>
              <a:t> = new </a:t>
            </a:r>
            <a:r>
              <a:rPr lang="en-US" sz="1600" i="1" dirty="0" err="1"/>
              <a:t>ExpandoObject</a:t>
            </a:r>
            <a:r>
              <a:rPr lang="en-US" sz="1600" i="1" dirty="0"/>
              <a:t>();</a:t>
            </a:r>
            <a:endParaRPr lang="pl-PL" sz="1600" i="1" dirty="0"/>
          </a:p>
          <a:p>
            <a:pPr marL="0" indent="0">
              <a:buNone/>
            </a:pPr>
            <a:r>
              <a:rPr lang="pl-PL" sz="1600" dirty="0"/>
              <a:t>Dodanie nowej zmiennej:</a:t>
            </a:r>
            <a:br>
              <a:rPr lang="pl-PL" sz="1600" i="1" dirty="0"/>
            </a:br>
            <a:r>
              <a:rPr lang="pl-PL" sz="1600" i="1" dirty="0" err="1"/>
              <a:t>sampleObject.test</a:t>
            </a:r>
            <a:r>
              <a:rPr lang="pl-PL" sz="1600" i="1" dirty="0"/>
              <a:t> = "</a:t>
            </a:r>
            <a:r>
              <a:rPr lang="pl-PL" sz="1600" i="1" dirty="0" err="1"/>
              <a:t>Dynamic</a:t>
            </a:r>
            <a:r>
              <a:rPr lang="pl-PL" sz="1600" i="1" dirty="0"/>
              <a:t> </a:t>
            </a:r>
            <a:r>
              <a:rPr lang="pl-PL" sz="1600" i="1" dirty="0" err="1"/>
              <a:t>Property</a:t>
            </a:r>
            <a:r>
              <a:rPr lang="pl-PL" sz="1600" i="1" dirty="0"/>
              <a:t>";</a:t>
            </a:r>
          </a:p>
          <a:p>
            <a:pPr marL="0" indent="0">
              <a:buNone/>
            </a:pPr>
            <a:r>
              <a:rPr lang="pl-PL" sz="1600" dirty="0"/>
              <a:t>Dodanie nowej metody:</a:t>
            </a:r>
          </a:p>
          <a:p>
            <a:pPr marL="0" indent="0">
              <a:buNone/>
            </a:pPr>
            <a:r>
              <a:rPr lang="pl-PL" sz="1600" i="1" dirty="0" err="1"/>
              <a:t>sampleObject.numer</a:t>
            </a:r>
            <a:r>
              <a:rPr lang="pl-PL" sz="1600" i="1" dirty="0"/>
              <a:t> = 10;</a:t>
            </a:r>
            <a:br>
              <a:rPr lang="pl-PL" sz="1600" i="1" dirty="0"/>
            </a:br>
            <a:r>
              <a:rPr lang="pl-PL" sz="1600" i="1" dirty="0" err="1"/>
              <a:t>sampleObject.Increment</a:t>
            </a:r>
            <a:r>
              <a:rPr lang="pl-PL" sz="1600" i="1" dirty="0"/>
              <a:t> = (Action)(() =&gt; { </a:t>
            </a:r>
            <a:r>
              <a:rPr lang="pl-PL" sz="1600" i="1" dirty="0" err="1"/>
              <a:t>sampleObject.number</a:t>
            </a:r>
            <a:r>
              <a:rPr lang="pl-PL" sz="1600" i="1" dirty="0"/>
              <a:t>++; });</a:t>
            </a:r>
          </a:p>
        </p:txBody>
      </p:sp>
    </p:spTree>
    <p:extLst>
      <p:ext uri="{BB962C8B-B14F-4D97-AF65-F5344CB8AC3E}">
        <p14:creationId xmlns:p14="http://schemas.microsoft.com/office/powerpoint/2010/main" val="17547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6C3FFA-5BAD-4982-8C8F-96BDA4D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4FE67E-83F0-4E14-86D2-6232B065F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3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Ideą ich zastosowania jest dodawanie funkcjonalności do już istniejących klas.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 pewnym zakresie są w stanie ograniczyć proces dziedziczenia.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Użyteczne przy dodawaniu funkcjonalności do istniejących klas .NET oraz zewnętrznych bibliotek.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0478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04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Możemy kontrolować użycie metod rozszerzeń za pomocą </a:t>
            </a:r>
            <a:r>
              <a:rPr lang="pl-PL" sz="1600" dirty="0" err="1"/>
              <a:t>namespace</a:t>
            </a:r>
            <a:r>
              <a:rPr lang="pl-PL" sz="1600" dirty="0"/>
              <a:t>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Metody muszą być statyczne oraz zawierać parametr ze słowem kluczowym </a:t>
            </a:r>
            <a:r>
              <a:rPr lang="pl-PL" sz="1600" dirty="0" err="1"/>
              <a:t>this</a:t>
            </a:r>
            <a:r>
              <a:rPr lang="pl-PL" sz="1600" dirty="0"/>
              <a:t>, który określa klasę dla której funkcjonować będzie metoda rozszerzeń.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Mogą operować jedynie na publicznych polach i metodach.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402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04438" y="1755879"/>
            <a:ext cx="7200900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Stworzyć w projekcie </a:t>
            </a:r>
            <a:r>
              <a:rPr lang="pl-PL" sz="1600" dirty="0" err="1"/>
              <a:t>DotNetAdvanced.ExtensionMethods</a:t>
            </a:r>
            <a:r>
              <a:rPr lang="pl-PL" sz="1600" dirty="0"/>
              <a:t> klasę </a:t>
            </a:r>
            <a:r>
              <a:rPr lang="pl-PL" sz="1600" dirty="0" err="1"/>
              <a:t>CarExtensions</a:t>
            </a:r>
            <a:r>
              <a:rPr lang="pl-PL" sz="1600" dirty="0"/>
              <a:t>. Wewnątrz tej klasy napisać metody rozszerzające: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AddTax</a:t>
            </a:r>
            <a:r>
              <a:rPr lang="pl-PL" sz="1600" dirty="0"/>
              <a:t>, która przyjmuje listę samochodów i wysokość podatku i do ceny każdego samochodu dolicza tyle % podatku. 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AddDiscount</a:t>
            </a:r>
            <a:r>
              <a:rPr lang="pl-PL" sz="1600" dirty="0"/>
              <a:t>, która przyjmuje listę samochodów i wysokość zniżki i od ceny każdego samochodu odejmuje tę zniżkę.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  <a:p>
            <a:pPr marL="342900" indent="-342900" algn="just">
              <a:lnSpc>
                <a:spcPct val="110000"/>
              </a:lnSpc>
              <a:spcAft>
                <a:spcPts val="1600"/>
              </a:spcAft>
              <a:buFontTx/>
              <a:buAutoNum type="arabicPeriod"/>
            </a:pPr>
            <a:r>
              <a:rPr lang="pl-PL" sz="1600" dirty="0"/>
              <a:t>Napisać metodę </a:t>
            </a:r>
            <a:r>
              <a:rPr lang="pl-PL" sz="1600" dirty="0" err="1"/>
              <a:t>ModifyCars</a:t>
            </a:r>
            <a:r>
              <a:rPr lang="pl-PL" sz="1600" dirty="0"/>
              <a:t>, która przyjmuje listę samochodów i dodatkowy parametr (o którym już się nauczyliśmy podczas szkolenia).</a:t>
            </a:r>
            <a:br>
              <a:rPr lang="pl-PL" sz="1600" dirty="0"/>
            </a:br>
            <a:r>
              <a:rPr lang="pl-PL" sz="1600" dirty="0"/>
              <a:t>Metoda powinna pozwolić wywołującemu ją wykonać dowolne działanie na każdym samochodzie z listy. </a:t>
            </a:r>
            <a:br>
              <a:rPr lang="pl-PL" sz="1600" dirty="0"/>
            </a:br>
            <a:r>
              <a:rPr lang="pl-PL" sz="1600" dirty="0"/>
              <a:t>Metoda powinna zwracać listę samochodów.</a:t>
            </a:r>
          </a:p>
        </p:txBody>
      </p:sp>
    </p:spTree>
    <p:extLst>
      <p:ext uri="{BB962C8B-B14F-4D97-AF65-F5344CB8AC3E}">
        <p14:creationId xmlns:p14="http://schemas.microsoft.com/office/powerpoint/2010/main" val="32543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DC088-D35D-4245-96ED-E353DAC5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DE1D23-C6A3-4FAC-A392-FC771BD66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9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jest techniką zwiększającą jakość i czytelność wytwarzanego kodu poprzez zapewnienie możliwości wykonywania ciągu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Wszystkie metody w Method </a:t>
            </a:r>
            <a:r>
              <a:rPr lang="pl-PL" sz="1600" dirty="0" err="1"/>
              <a:t>Chaining</a:t>
            </a:r>
            <a:r>
              <a:rPr lang="pl-PL" sz="1600" dirty="0"/>
              <a:t> są jednym wyrażeniem.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92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Każda z metod działających w ramach Method Chaining powinna zwracać obiekt pozwalający na wykonywanie kolejnych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Dzięki temu rozwiązaniu nie musimy używać zmiennych pośrednich do przechowywania rezultatów wywołań metod.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/>
              <a:t>Method Chaining tworzy ciąg nazw, które w czytelny sposób obrazują wykonywaną logikę.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1115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- jedna z najpopularniejszych metod tworzenia </a:t>
            </a:r>
            <a:r>
              <a:rPr lang="pl-PL" sz="1600" dirty="0" err="1"/>
              <a:t>Fluent</a:t>
            </a:r>
            <a:r>
              <a:rPr lang="pl-PL" sz="1600" dirty="0"/>
              <a:t> </a:t>
            </a:r>
            <a:r>
              <a:rPr lang="pl-PL" sz="1600" dirty="0" err="1"/>
              <a:t>interfaces</a:t>
            </a:r>
            <a:r>
              <a:rPr lang="pl-PL" sz="1600" dirty="0"/>
              <a:t>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Jest szczególne użyteczne w przypadku etapowego przetwarzania danych (np. Agregacja danych).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457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Chaining</a:t>
            </a:r>
            <a:r>
              <a:rPr lang="pl-PL" dirty="0"/>
              <a:t> - problemy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Użycie </a:t>
            </a:r>
            <a:r>
              <a:rPr lang="pl-PL" sz="1600" b="1" dirty="0"/>
              <a:t>Method </a:t>
            </a:r>
            <a:r>
              <a:rPr lang="pl-PL" sz="1600" b="1" dirty="0" err="1"/>
              <a:t>Chaining</a:t>
            </a:r>
            <a:r>
              <a:rPr lang="pl-PL" sz="1600" b="1" dirty="0"/>
              <a:t> </a:t>
            </a:r>
            <a:r>
              <a:rPr lang="pl-PL" sz="1600" dirty="0"/>
              <a:t>powinno służyć tylko i wyłącznie zapewnieniu "płynnego" dostępu do logiki obiektu. 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Używanie Method </a:t>
            </a:r>
            <a:r>
              <a:rPr lang="pl-PL" sz="1600" dirty="0" err="1"/>
              <a:t>Chaining</a:t>
            </a:r>
            <a:r>
              <a:rPr lang="pl-PL" sz="1600" dirty="0"/>
              <a:t> dla prostych operacji nie jest dobrą praktyką.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Finishing</a:t>
            </a:r>
            <a:r>
              <a:rPr lang="pl-PL" sz="1600" b="1" dirty="0"/>
              <a:t> Problem </a:t>
            </a:r>
            <a:r>
              <a:rPr lang="pl-PL" sz="1600" dirty="0"/>
              <a:t>- Bardzo częstym problemem z Method </a:t>
            </a:r>
            <a:r>
              <a:rPr lang="pl-PL" sz="1600" dirty="0" err="1"/>
              <a:t>Chaining</a:t>
            </a:r>
            <a:r>
              <a:rPr lang="pl-PL" sz="1600" dirty="0"/>
              <a:t> jest "</a:t>
            </a:r>
            <a:r>
              <a:rPr lang="pl-PL" sz="1600" dirty="0" err="1"/>
              <a:t>Finishing</a:t>
            </a:r>
            <a:r>
              <a:rPr lang="pl-PL" sz="1600" dirty="0"/>
              <a:t> Problem", czyli określenie momentu zakończenia ciągu metod w celu wykonania dodatkowej logiki.</a:t>
            </a:r>
          </a:p>
        </p:txBody>
      </p:sp>
    </p:spTree>
    <p:extLst>
      <p:ext uri="{BB962C8B-B14F-4D97-AF65-F5344CB8AC3E}">
        <p14:creationId xmlns:p14="http://schemas.microsoft.com/office/powerpoint/2010/main" val="14871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F77A11-D0FC-4563-BD91-EF70F5E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E8B033-94F5-47E3-BE6B-3A770B04A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LINQ jest uniwersalnym językiem zapytań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Zapewnia ujednolicony interfejs dostępu do różnych źródeł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Został wprowadzony w .NET 3.5 (2007r.)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LINQ jest jednym z kluczowych obszarów .NET - pozwala znacząco ułatwić operowanie na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Zapytania LINQ mogą być </a:t>
            </a:r>
            <a:r>
              <a:rPr lang="pl-PL" sz="1600" dirty="0" err="1"/>
              <a:t>debugowane</a:t>
            </a:r>
            <a:r>
              <a:rPr lang="pl-PL" sz="1600" dirty="0"/>
              <a:t> z poziomu Visual Studio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Możemy rozszerzać możliwości LINQ tworząc własne metody rozszerzeń</a:t>
            </a:r>
          </a:p>
        </p:txBody>
      </p:sp>
    </p:spTree>
    <p:extLst>
      <p:ext uri="{BB962C8B-B14F-4D97-AF65-F5344CB8AC3E}">
        <p14:creationId xmlns:p14="http://schemas.microsoft.com/office/powerpoint/2010/main" val="2873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- Query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338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Pozwala na tworzenie zapytań w języku zbliżonym do SQL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Zapytania są wciąż silnie typowane i wspierane przez IntelliSense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W wielu przypadkach kompilator sam tworzy typy pośrednie dla poszczególnych etapów przetwarzania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i="1" dirty="0"/>
          </a:p>
          <a:p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var result </a:t>
            </a:r>
            <a:r>
              <a:rPr lang="en-US" sz="1600" i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 from element in list</a:t>
            </a:r>
            <a:endParaRPr lang="pl-PL" sz="16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l-PL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where element </a:t>
            </a:r>
            <a:r>
              <a:rPr lang="en-US" sz="1600" i="1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69896"/>
                </a:solidFill>
                <a:latin typeface="Consolas" panose="020B0609020204030204" pitchFamily="49" charset="0"/>
              </a:rPr>
              <a:t>"Value„</a:t>
            </a:r>
            <a:endParaRPr lang="pl-PL" sz="1600" i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r>
              <a:rPr lang="pl-PL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select element;</a:t>
            </a:r>
            <a:endParaRPr lang="pl-PL" sz="1600" i="1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261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51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Where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</a:t>
            </a:r>
            <a:r>
              <a:rPr lang="pl-PL" sz="1600" b="1" dirty="0" err="1"/>
              <a:t>X,bool</a:t>
            </a:r>
            <a:r>
              <a:rPr lang="pl-PL" sz="1600" b="1" dirty="0"/>
              <a:t>&gt;) </a:t>
            </a:r>
            <a:r>
              <a:rPr lang="pl-PL" sz="1600" dirty="0"/>
              <a:t>– filtrowanie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Select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</a:t>
            </a:r>
            <a:r>
              <a:rPr lang="pl-PL" sz="1600" b="1" dirty="0"/>
              <a:t> </a:t>
            </a:r>
            <a:r>
              <a:rPr lang="pl-PL" sz="1600" dirty="0"/>
              <a:t>projekcja nowej struktury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Any</a:t>
            </a:r>
            <a:r>
              <a:rPr lang="pl-PL" sz="1600" b="1" dirty="0"/>
              <a:t>() </a:t>
            </a:r>
            <a:r>
              <a:rPr lang="pl-PL" sz="1600" dirty="0"/>
              <a:t>– wartość logiczna określająca czy zbiór danych zawiera jakiekolwiek rekordy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OrderBy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 określenie sortowania rosnącego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OrderByDescending</a:t>
            </a:r>
            <a:r>
              <a:rPr lang="pl-PL" sz="1600" b="1" dirty="0"/>
              <a:t> (</a:t>
            </a:r>
            <a:r>
              <a:rPr lang="pl-PL" sz="1600" b="1" dirty="0" err="1"/>
              <a:t>Func</a:t>
            </a:r>
            <a:r>
              <a:rPr lang="pl-PL" sz="1600" b="1" dirty="0"/>
              <a:t>&lt;X,Y&gt;) </a:t>
            </a:r>
            <a:r>
              <a:rPr lang="pl-PL" sz="1600" dirty="0"/>
              <a:t>– określenie sortowania rosnącego</a:t>
            </a:r>
          </a:p>
        </p:txBody>
      </p:sp>
    </p:spTree>
    <p:extLst>
      <p:ext uri="{BB962C8B-B14F-4D97-AF65-F5344CB8AC3E}">
        <p14:creationId xmlns:p14="http://schemas.microsoft.com/office/powerpoint/2010/main" val="36784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24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GroupBy</a:t>
            </a:r>
            <a:r>
              <a:rPr lang="pl-PL" sz="1600" b="1" dirty="0"/>
              <a:t> </a:t>
            </a:r>
            <a:r>
              <a:rPr lang="pl-PL" sz="1600" dirty="0"/>
              <a:t>– grupowanie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Average</a:t>
            </a:r>
            <a:r>
              <a:rPr lang="pl-PL" sz="1600" b="1" dirty="0"/>
              <a:t> </a:t>
            </a:r>
            <a:r>
              <a:rPr lang="pl-PL" sz="1600" dirty="0"/>
              <a:t>– średnia ze zbioru wartości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Sum </a:t>
            </a:r>
            <a:r>
              <a:rPr lang="pl-PL" sz="1600" dirty="0"/>
              <a:t>– suma ze zbioru danych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Max </a:t>
            </a:r>
            <a:r>
              <a:rPr lang="pl-PL" sz="1600" dirty="0"/>
              <a:t>– wartość maksymalna ze zbioru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Min </a:t>
            </a:r>
            <a:r>
              <a:rPr lang="pl-PL" sz="1600" dirty="0"/>
              <a:t>– wartość minimalna ze zbioru</a:t>
            </a:r>
          </a:p>
        </p:txBody>
      </p:sp>
    </p:spTree>
    <p:extLst>
      <p:ext uri="{BB962C8B-B14F-4D97-AF65-F5344CB8AC3E}">
        <p14:creationId xmlns:p14="http://schemas.microsoft.com/office/powerpoint/2010/main" val="3334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najpopularniejsze operatory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522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Count</a:t>
            </a:r>
            <a:r>
              <a:rPr lang="pl-PL" sz="1600" b="1" dirty="0"/>
              <a:t> </a:t>
            </a:r>
            <a:r>
              <a:rPr lang="pl-PL" sz="1600" dirty="0"/>
              <a:t>– liczba elementów zbioru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First / </a:t>
            </a:r>
            <a:r>
              <a:rPr lang="pl-PL" sz="1600" b="1" dirty="0" err="1"/>
              <a:t>Last</a:t>
            </a:r>
            <a:r>
              <a:rPr lang="pl-PL" sz="1600" b="1" dirty="0"/>
              <a:t> </a:t>
            </a:r>
            <a:r>
              <a:rPr lang="pl-PL" sz="1600" dirty="0"/>
              <a:t>– pierwszy / ostatni element zbioru – w przypadku braku elementu – wyjątek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FirstOrDefault</a:t>
            </a:r>
            <a:r>
              <a:rPr lang="pl-PL" sz="1600" b="1" dirty="0"/>
              <a:t> / </a:t>
            </a:r>
            <a:r>
              <a:rPr lang="pl-PL" sz="1600" b="1" dirty="0" err="1"/>
              <a:t>LastOrDefault</a:t>
            </a:r>
            <a:r>
              <a:rPr lang="pl-PL" sz="1600" b="1" dirty="0"/>
              <a:t> </a:t>
            </a:r>
            <a:r>
              <a:rPr lang="pl-PL" sz="1600" dirty="0"/>
              <a:t>– pierwszy / ostatni element zbioru (w przypadku braku elementu – wartość domyślna typu – zazwyczaj </a:t>
            </a:r>
            <a:r>
              <a:rPr lang="pl-PL" sz="1600" dirty="0" err="1"/>
              <a:t>null</a:t>
            </a:r>
            <a:r>
              <a:rPr lang="pl-PL" sz="1600" dirty="0"/>
              <a:t>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Single </a:t>
            </a:r>
            <a:r>
              <a:rPr lang="pl-PL" sz="1600" dirty="0"/>
              <a:t>– pojedynczy element (w przypadku gdy zbiór zawiera więcej niż jeden element zgłosi wyjątek)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Take(x) </a:t>
            </a:r>
            <a:r>
              <a:rPr lang="pl-PL" sz="1600" dirty="0"/>
              <a:t>– zwraca jedynie </a:t>
            </a:r>
            <a:r>
              <a:rPr lang="pl-PL" sz="1600" b="1" dirty="0"/>
              <a:t>x</a:t>
            </a:r>
            <a:r>
              <a:rPr lang="pl-PL" sz="1600" dirty="0"/>
              <a:t> pierwszych elementów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/>
              <a:t>Skip(x) </a:t>
            </a:r>
            <a:r>
              <a:rPr lang="pl-PL" sz="1600" dirty="0"/>
              <a:t>– pomija </a:t>
            </a:r>
            <a:r>
              <a:rPr lang="pl-PL" sz="1600" b="1" dirty="0"/>
              <a:t>x </a:t>
            </a:r>
            <a:r>
              <a:rPr lang="pl-PL" sz="1600" dirty="0"/>
              <a:t>pierwszych elementów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097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037080"/>
            <a:ext cx="7200900" cy="27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1. Napisać metodę, która z listy samochodów wybierze ich cenę, a następnie obliczy ich średnią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2. Napisać metodę, która zgrupuje pliki w danym folderze po ich rozszerzeniu (jpg, </a:t>
            </a:r>
            <a:r>
              <a:rPr lang="pl-PL" sz="1600" dirty="0" err="1"/>
              <a:t>png</a:t>
            </a:r>
            <a:r>
              <a:rPr lang="pl-PL" sz="1600" dirty="0"/>
              <a:t>, txt). A następnie wypisze je na konsoli.</a:t>
            </a:r>
            <a:br>
              <a:rPr lang="pl-PL" sz="1600" dirty="0"/>
            </a:b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files</a:t>
            </a:r>
            <a:r>
              <a:rPr lang="pl-PL" sz="1200" dirty="0"/>
              <a:t> = </a:t>
            </a:r>
            <a:r>
              <a:rPr lang="pl-PL" sz="1200" dirty="0" err="1"/>
              <a:t>Directory.GetFiles</a:t>
            </a:r>
            <a:r>
              <a:rPr lang="pl-PL" sz="1200" dirty="0"/>
              <a:t>("ścieżka do pliku");</a:t>
            </a:r>
            <a:br>
              <a:rPr lang="pl-PL" sz="1200" dirty="0"/>
            </a:b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files</a:t>
            </a:r>
            <a:r>
              <a:rPr lang="pl-PL" sz="1200" dirty="0"/>
              <a:t> = </a:t>
            </a:r>
            <a:r>
              <a:rPr lang="pl-PL" sz="1200" dirty="0" err="1"/>
              <a:t>Directory.GetFiles</a:t>
            </a:r>
            <a:r>
              <a:rPr lang="pl-PL" sz="1200" dirty="0"/>
              <a:t>("ścieżka do pliku", „*", </a:t>
            </a:r>
            <a:r>
              <a:rPr lang="pl-PL" sz="1200" dirty="0" err="1"/>
              <a:t>SearchOption.AllDirectories</a:t>
            </a:r>
            <a:r>
              <a:rPr lang="pl-PL" sz="1200" dirty="0"/>
              <a:t>);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3. Napisać metodę, która pozwoli wyszukiwać samochody po określonym warunku, a następnie sortuje je po dacie produkcji i zwraca x stronę z y wynikami, gdzie x i y to parametry metody</a:t>
            </a:r>
          </a:p>
        </p:txBody>
      </p:sp>
    </p:spTree>
    <p:extLst>
      <p:ext uri="{BB962C8B-B14F-4D97-AF65-F5344CB8AC3E}">
        <p14:creationId xmlns:p14="http://schemas.microsoft.com/office/powerpoint/2010/main" val="14609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039132"/>
            <a:ext cx="7200900" cy="277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4. Napisać metodę, która wyliczy odchylenie standardowe z listy </a:t>
            </a:r>
            <a:r>
              <a:rPr lang="pl-PL" sz="1600" dirty="0" err="1"/>
              <a:t>intów</a:t>
            </a:r>
            <a:br>
              <a:rPr lang="pl-PL" sz="1600" dirty="0"/>
            </a:br>
            <a:r>
              <a:rPr lang="pl-PL" sz="1600" dirty="0"/>
              <a:t>Czyli:</a:t>
            </a:r>
            <a:br>
              <a:rPr lang="pl-PL" sz="1600" dirty="0"/>
            </a:br>
            <a:r>
              <a:rPr lang="pl-PL" sz="1600" dirty="0"/>
              <a:t>a) wyliczy średnią</a:t>
            </a:r>
            <a:br>
              <a:rPr lang="pl-PL" sz="1600" dirty="0"/>
            </a:br>
            <a:r>
              <a:rPr lang="pl-PL" sz="1600" dirty="0"/>
              <a:t>b) zsumuje kwadraty odchyleń od średniej</a:t>
            </a:r>
            <a:br>
              <a:rPr lang="pl-PL" sz="1600" dirty="0"/>
            </a:br>
            <a:r>
              <a:rPr lang="pl-PL" sz="1600" dirty="0"/>
              <a:t>c) wyliczy dzielenie i pierwiastek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Wersja trudna – napisać punkt b i c razem „w jednej LINQ-linijce” O(2n).</a:t>
            </a:r>
            <a:br>
              <a:rPr lang="pl-PL" sz="1600" dirty="0"/>
            </a:br>
            <a:r>
              <a:rPr lang="pl-PL" sz="1600" dirty="0"/>
              <a:t>[Żadnego oszukiwania z „return </a:t>
            </a:r>
            <a:r>
              <a:rPr lang="pl-PL" sz="1600" dirty="0" err="1"/>
              <a:t>Math.Sqrt</a:t>
            </a:r>
            <a:r>
              <a:rPr lang="pl-PL" sz="1600" dirty="0"/>
              <a:t>(…) i wstawiania b w miejsce parametru w c]</a:t>
            </a:r>
            <a:br>
              <a:rPr lang="pl-PL" sz="1600" dirty="0"/>
            </a:br>
            <a:r>
              <a:rPr lang="pl-PL" sz="1600" dirty="0"/>
              <a:t>Wersja z gwiazdką – napisać punkt a, b i c „w jednej LINQ-linijce” O(2n)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017F87-979D-4E02-99FE-A38D2910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97" y="4505636"/>
            <a:ext cx="1696149" cy="23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Refleksja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00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Mechanizm refleksji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Refleksja </a:t>
            </a:r>
            <a:r>
              <a:rPr lang="pl-PL" sz="1600" dirty="0"/>
              <a:t>udostępnia obiekty, które pozwalają opisać biblioteki i typy innych obiektów.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Można wykorzystać refleksję do dynamicznego stworzenia instancji danego typu albo uzyskać informację o typie i właściwościach lub metodach istniejącego obiektu.</a:t>
            </a:r>
          </a:p>
          <a:p>
            <a:endParaRPr lang="pl-PL" sz="1600" dirty="0"/>
          </a:p>
          <a:p>
            <a:r>
              <a:rPr lang="pl-PL" sz="1600" dirty="0"/>
              <a:t>Refleksja jest przydatna np. w:</a:t>
            </a:r>
            <a:br>
              <a:rPr lang="pl-PL" sz="1600" dirty="0"/>
            </a:br>
            <a:r>
              <a:rPr lang="pl-PL" sz="1600" dirty="0"/>
              <a:t>1. Inspekcji nieznanych bibliotek</a:t>
            </a:r>
          </a:p>
          <a:p>
            <a:r>
              <a:rPr lang="pl-PL" sz="1600" dirty="0"/>
              <a:t>2. Szukania klas, które implementują dany interfejs lub posiadają konkretne atrybuty (przydatne np. w </a:t>
            </a:r>
            <a:r>
              <a:rPr lang="pl-PL" sz="1600" dirty="0" err="1"/>
              <a:t>DependencyInjection</a:t>
            </a:r>
            <a:r>
              <a:rPr lang="pl-PL" sz="1600" dirty="0"/>
              <a:t>)</a:t>
            </a:r>
          </a:p>
          <a:p>
            <a:r>
              <a:rPr lang="pl-PL" sz="1600" dirty="0"/>
              <a:t>3. Implementacji systemu </a:t>
            </a:r>
            <a:r>
              <a:rPr lang="pl-PL" sz="1600" dirty="0" err="1"/>
              <a:t>pluginów</a:t>
            </a:r>
            <a:endParaRPr lang="pl-PL" sz="1600" dirty="0"/>
          </a:p>
          <a:p>
            <a:r>
              <a:rPr lang="pl-PL" sz="1600" dirty="0"/>
              <a:t>4. Bardzo „brudnego” testowania klas, do których nie mamy dostępu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2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Rodzaje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List&lt;T&gt;</a:t>
            </a:r>
            <a:r>
              <a:rPr lang="pl-PL" sz="1600" b="1" dirty="0"/>
              <a:t> </a:t>
            </a:r>
            <a:r>
              <a:rPr lang="pl-PL" sz="1600" dirty="0"/>
              <a:t>- Najbardziej podstawowa kolekcja. Reprezentuje listę obiektów przetrzymywanych w kolejności, w jakiej zostały dodane.</a:t>
            </a:r>
            <a:br>
              <a:rPr lang="pl-PL" sz="1600" b="1" dirty="0"/>
            </a:br>
            <a:br>
              <a:rPr lang="pl-PL" sz="1600" b="1" dirty="0"/>
            </a:br>
            <a:r>
              <a:rPr lang="en-US" sz="1600" b="1" dirty="0"/>
              <a:t>Dictionary&lt;</a:t>
            </a:r>
            <a:r>
              <a:rPr lang="en-US" sz="1600" b="1" dirty="0" err="1"/>
              <a:t>TKey,T</a:t>
            </a:r>
            <a:r>
              <a:rPr lang="pl-PL" sz="1600" b="1" dirty="0"/>
              <a:t>V</a:t>
            </a:r>
            <a:r>
              <a:rPr lang="en-US" sz="1600" b="1" dirty="0" err="1"/>
              <a:t>alue</a:t>
            </a:r>
            <a:r>
              <a:rPr lang="pl-PL" sz="1600" b="1" dirty="0"/>
              <a:t>&gt; </a:t>
            </a:r>
            <a:r>
              <a:rPr lang="pl-PL" sz="1600" dirty="0"/>
              <a:t>- Kolekcja par klucz/ wartość. Klucz jest indeksem, po którym możemy znaleźć wartości.</a:t>
            </a:r>
          </a:p>
          <a:p>
            <a:br>
              <a:rPr lang="pl-PL" sz="1600" dirty="0"/>
            </a:br>
            <a:r>
              <a:rPr lang="en-US" sz="1600" b="1" dirty="0" err="1"/>
              <a:t>SortedList</a:t>
            </a:r>
            <a:r>
              <a:rPr lang="en-US" sz="1600" b="1" dirty="0"/>
              <a:t>&lt;</a:t>
            </a:r>
            <a:r>
              <a:rPr lang="en-US" sz="1600" b="1" dirty="0" err="1"/>
              <a:t>TKey,TValue</a:t>
            </a:r>
            <a:r>
              <a:rPr lang="en-US" sz="1600" b="1" dirty="0"/>
              <a:t>&gt;</a:t>
            </a:r>
            <a:r>
              <a:rPr lang="pl-PL" sz="1600" b="1" dirty="0"/>
              <a:t> </a:t>
            </a:r>
            <a:r>
              <a:rPr lang="pl-PL" sz="1600" dirty="0"/>
              <a:t>- Lista, która jest zawsze posortowana.</a:t>
            </a:r>
          </a:p>
          <a:p>
            <a:r>
              <a:rPr lang="pl-PL" sz="1600" b="1" dirty="0" err="1"/>
              <a:t>SortedDictionary</a:t>
            </a:r>
            <a:r>
              <a:rPr lang="pl-PL" sz="1600" b="1" dirty="0"/>
              <a:t>&lt;</a:t>
            </a:r>
            <a:r>
              <a:rPr lang="pl-PL" sz="1600" b="1" dirty="0" err="1"/>
              <a:t>TKey</a:t>
            </a:r>
            <a:r>
              <a:rPr lang="pl-PL" sz="1600" b="1" dirty="0"/>
              <a:t>, </a:t>
            </a:r>
            <a:r>
              <a:rPr lang="pl-PL" sz="1600" b="1" dirty="0" err="1"/>
              <a:t>TValue</a:t>
            </a:r>
            <a:r>
              <a:rPr lang="pl-PL" sz="1600" b="1" dirty="0"/>
              <a:t>&gt; </a:t>
            </a:r>
            <a:r>
              <a:rPr lang="pl-PL" sz="1600" dirty="0"/>
              <a:t>- Słownik, który jest zawsze posortowany. (Szybsze dodawanie niż lista, ale zajmuje więcej pamięci).</a:t>
            </a:r>
          </a:p>
          <a:p>
            <a:endParaRPr lang="pl-PL" sz="1600" dirty="0"/>
          </a:p>
          <a:p>
            <a:r>
              <a:rPr lang="en-US" sz="1600" b="1" dirty="0"/>
              <a:t>Queue&lt;T&gt;</a:t>
            </a:r>
            <a:r>
              <a:rPr lang="pl-PL" sz="1600" dirty="0"/>
              <a:t> - Kolekcja, która reprezentuje kolejkę FIFO (First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en-US" sz="1600" b="1" dirty="0"/>
              <a:t>Stack&lt;T&gt;</a:t>
            </a:r>
            <a:r>
              <a:rPr lang="en-US" sz="1600" dirty="0"/>
              <a:t>	</a:t>
            </a:r>
            <a:r>
              <a:rPr lang="pl-PL" sz="1600" dirty="0"/>
              <a:t>- Kolekcja, która reprezentuje kolejkę LIFO (</a:t>
            </a:r>
            <a:r>
              <a:rPr lang="pl-PL" sz="1600" dirty="0" err="1"/>
              <a:t>Last</a:t>
            </a:r>
            <a:r>
              <a:rPr lang="pl-PL" sz="1600" dirty="0"/>
              <a:t>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7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Wielowątkowość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7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Wielowątkowość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Wątek </a:t>
            </a:r>
            <a:r>
              <a:rPr lang="pl-PL" sz="1600" dirty="0"/>
              <a:t>jest zdefiniowany jako ścieżka egzekucji </a:t>
            </a:r>
            <a:r>
              <a:rPr lang="pl-PL" sz="1600" dirty="0" err="1"/>
              <a:t>progamu</a:t>
            </a:r>
            <a:r>
              <a:rPr lang="en-US" sz="1600" dirty="0"/>
              <a:t>. </a:t>
            </a:r>
            <a:r>
              <a:rPr lang="pl-PL" sz="1600" dirty="0"/>
              <a:t>Każdy wątek definiuje unikalny </a:t>
            </a:r>
            <a:r>
              <a:rPr lang="pl-PL" sz="1600" dirty="0" err="1"/>
              <a:t>flow</a:t>
            </a:r>
            <a:r>
              <a:rPr lang="pl-PL" sz="1600" dirty="0"/>
              <a:t> programu. </a:t>
            </a:r>
          </a:p>
          <a:p>
            <a:endParaRPr lang="pl-PL" sz="1600" dirty="0"/>
          </a:p>
          <a:p>
            <a:r>
              <a:rPr lang="pl-PL" sz="1600" dirty="0"/>
              <a:t>Jeśli aplikacja wykonuje skomplikowane i czasochłonne operacje, to często warto wydzielić je na oddzielne wątki wykonujące dane zadania.</a:t>
            </a:r>
          </a:p>
          <a:p>
            <a:endParaRPr lang="pl-PL" sz="1600" dirty="0"/>
          </a:p>
          <a:p>
            <a:r>
              <a:rPr lang="pl-PL" sz="1600" dirty="0"/>
              <a:t>Wątki to procesy wewnątrz jednego programu. Użycie wątku oszczędza cykle CPU i zwiększa wydajność aplikacji.</a:t>
            </a:r>
          </a:p>
          <a:p>
            <a:endParaRPr lang="pl-PL" sz="1600" dirty="0"/>
          </a:p>
          <a:p>
            <a:r>
              <a:rPr lang="pl-PL" sz="1600" dirty="0"/>
              <a:t>Wątek pozwala nam na wykonywanie wielu operacji jednocześnie.</a:t>
            </a:r>
          </a:p>
        </p:txBody>
      </p:sp>
    </p:spTree>
    <p:extLst>
      <p:ext uri="{BB962C8B-B14F-4D97-AF65-F5344CB8AC3E}">
        <p14:creationId xmlns:p14="http://schemas.microsoft.com/office/powerpoint/2010/main" val="14800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Stan wątku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Wątek </a:t>
            </a:r>
            <a:r>
              <a:rPr lang="pl-PL" dirty="0"/>
              <a:t>ma określone stany</a:t>
            </a:r>
            <a:r>
              <a:rPr lang="pl-PL" b="1" dirty="0"/>
              <a:t>:</a:t>
            </a:r>
            <a:br>
              <a:rPr lang="pl-PL" b="1"/>
            </a:br>
            <a:endParaRPr lang="pl-PL" b="1"/>
          </a:p>
          <a:p>
            <a:r>
              <a:rPr lang="pl-PL"/>
              <a:t>Unstarted</a:t>
            </a:r>
            <a:endParaRPr lang="pl-PL" dirty="0"/>
          </a:p>
          <a:p>
            <a:r>
              <a:rPr lang="en-US" dirty="0"/>
              <a:t>Running</a:t>
            </a:r>
            <a:endParaRPr lang="pl-PL" dirty="0"/>
          </a:p>
          <a:p>
            <a:r>
              <a:rPr lang="en-US" dirty="0"/>
              <a:t>WaitSleepJoin</a:t>
            </a:r>
            <a:endParaRPr lang="pl-PL" dirty="0"/>
          </a:p>
          <a:p>
            <a:r>
              <a:rPr lang="en-US" dirty="0"/>
              <a:t>SuspendRequested</a:t>
            </a:r>
            <a:endParaRPr lang="pl-PL" dirty="0"/>
          </a:p>
          <a:p>
            <a:r>
              <a:rPr lang="pl-PL" dirty="0" err="1"/>
              <a:t>Suspended</a:t>
            </a:r>
            <a:endParaRPr lang="pl-PL" dirty="0"/>
          </a:p>
          <a:p>
            <a:r>
              <a:rPr lang="en-US" dirty="0" err="1"/>
              <a:t>AbortRequested</a:t>
            </a:r>
            <a:endParaRPr lang="en-US" dirty="0"/>
          </a:p>
          <a:p>
            <a:r>
              <a:rPr lang="en-US" dirty="0"/>
              <a:t>Aborted</a:t>
            </a:r>
            <a:br>
              <a:rPr lang="pl-PL" dirty="0"/>
            </a:br>
            <a:r>
              <a:rPr lang="en-US" dirty="0"/>
              <a:t>Stopped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370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Napisz metodę, która w pętli for tworzy 100 wątków.</a:t>
            </a:r>
            <a:br>
              <a:rPr lang="pl-PL" dirty="0"/>
            </a:br>
            <a:r>
              <a:rPr lang="pl-PL" dirty="0"/>
              <a:t>Każdy wątek wylicza </a:t>
            </a:r>
            <a:r>
              <a:rPr lang="pl-PL" dirty="0" err="1"/>
              <a:t>iterator</a:t>
            </a:r>
            <a:r>
              <a:rPr lang="pl-PL" dirty="0"/>
              <a:t>*5+4 i dodaje go do kolekcji.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z tej kolekcji wyliczamy sumę i wypisujemy ją na konsolę.</a:t>
            </a:r>
          </a:p>
        </p:txBody>
      </p:sp>
    </p:spTree>
    <p:extLst>
      <p:ext uri="{BB962C8B-B14F-4D97-AF65-F5344CB8AC3E}">
        <p14:creationId xmlns:p14="http://schemas.microsoft.com/office/powerpoint/2010/main" val="41801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142385"/>
          </a:xfrm>
        </p:spPr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008676"/>
            <a:ext cx="7200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Napisz Action, który w pętli </a:t>
            </a:r>
            <a:r>
              <a:rPr lang="pl-PL" dirty="0" err="1"/>
              <a:t>while</a:t>
            </a:r>
            <a:r>
              <a:rPr lang="pl-PL" dirty="0"/>
              <a:t> wylicza sumę kolejnych liczb naturalnych (1,2,3,4). Każda kolejna liczba naturalna powinna być dodawana co 500ms (Żeby metoda nie liczyła zbyt szybko i nie zwracała nieprzewidywanych wyników).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stwórz wątek, który wykonuję tę metodę.</a:t>
            </a:r>
            <a:br>
              <a:rPr lang="pl-PL" dirty="0"/>
            </a:br>
            <a:r>
              <a:rPr lang="pl-PL" dirty="0"/>
              <a:t>Wywołaj na tym wątku metodę Abort.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Powtórz, ale zamiast Abort:</a:t>
            </a:r>
            <a:br>
              <a:rPr lang="pl-PL" dirty="0"/>
            </a:br>
            <a:r>
              <a:rPr lang="pl-PL" dirty="0"/>
              <a:t>Wywołaj na nim metodę </a:t>
            </a:r>
            <a:r>
              <a:rPr lang="pl-PL" dirty="0" err="1"/>
              <a:t>Interrupt</a:t>
            </a:r>
            <a:r>
              <a:rPr lang="pl-PL" dirty="0"/>
              <a:t> i wypisz sumę, którą obliczył do tej pory.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Zaimplementuj obsługę </a:t>
            </a:r>
            <a:r>
              <a:rPr lang="pl-PL" dirty="0" err="1"/>
              <a:t>CancellationTokena</a:t>
            </a:r>
            <a:r>
              <a:rPr lang="pl-PL" dirty="0"/>
              <a:t> wewnątrz Action</a:t>
            </a:r>
            <a:br>
              <a:rPr lang="pl-PL" dirty="0"/>
            </a:br>
            <a:r>
              <a:rPr lang="pl-PL" dirty="0"/>
              <a:t>Stwórz ten sam wątek, ale zamiast Abort lub </a:t>
            </a:r>
            <a:r>
              <a:rPr lang="pl-PL" dirty="0" err="1"/>
              <a:t>Interrupt</a:t>
            </a:r>
            <a:r>
              <a:rPr lang="pl-PL" dirty="0"/>
              <a:t> wywołaj </a:t>
            </a:r>
            <a:r>
              <a:rPr lang="pl-PL" dirty="0" err="1"/>
              <a:t>CancellationTokenSource.Cancel</a:t>
            </a:r>
            <a:r>
              <a:rPr lang="pl-PL" dirty="0"/>
              <a:t>(). Wypisz sumę, którą obliczył.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Zadanie wymaga modyfikacji metody Action, aż zacznie poprawnie obsługiwać wszystkie rodzaje zatrzymania.</a:t>
            </a:r>
          </a:p>
        </p:txBody>
      </p:sp>
    </p:spTree>
    <p:extLst>
      <p:ext uri="{BB962C8B-B14F-4D97-AF65-F5344CB8AC3E}">
        <p14:creationId xmlns:p14="http://schemas.microsoft.com/office/powerpoint/2010/main" val="33685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Przerobić </a:t>
            </a:r>
            <a:r>
              <a:rPr lang="pl-PL" dirty="0" err="1"/>
              <a:t>PrimeGenerator</a:t>
            </a:r>
            <a:r>
              <a:rPr lang="pl-PL" dirty="0"/>
              <a:t>, żeby był </a:t>
            </a:r>
            <a:r>
              <a:rPr lang="pl-PL" dirty="0" err="1"/>
              <a:t>ThreadSafe</a:t>
            </a:r>
            <a:br>
              <a:rPr lang="pl-PL" dirty="0"/>
            </a:br>
            <a:r>
              <a:rPr lang="pl-PL" dirty="0"/>
              <a:t>Następnie wygenerować liczby pierwsze w zakresie od 0 do 5 000, dzieląc na </a:t>
            </a:r>
            <a:r>
              <a:rPr lang="pl-PL" dirty="0" err="1"/>
              <a:t>batche</a:t>
            </a:r>
            <a:r>
              <a:rPr lang="pl-PL" dirty="0"/>
              <a:t> po 1000 liczb.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Wypisać ostatnie 20 liczb, które znaleźliśmy.</a:t>
            </a:r>
          </a:p>
          <a:p>
            <a:r>
              <a:rPr lang="pl-PL" dirty="0"/>
              <a:t>Wypisać ilość liczb pierwszych w tym zakresie.</a:t>
            </a:r>
            <a:br>
              <a:rPr lang="pl-PL" dirty="0"/>
            </a:br>
            <a:r>
              <a:rPr lang="pl-PL" dirty="0"/>
              <a:t>Oraz czas.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3. a) Następnie zaimplementować obsługę </a:t>
            </a:r>
            <a:r>
              <a:rPr lang="pl-PL" dirty="0" err="1"/>
              <a:t>CancellationToken</a:t>
            </a:r>
            <a:r>
              <a:rPr lang="pl-PL" dirty="0"/>
              <a:t> wewnątrz </a:t>
            </a:r>
            <a:r>
              <a:rPr lang="pl-PL" dirty="0" err="1"/>
              <a:t>PrimeGeneratora</a:t>
            </a:r>
            <a:r>
              <a:rPr lang="pl-PL" dirty="0"/>
              <a:t>.</a:t>
            </a:r>
          </a:p>
          <a:p>
            <a:r>
              <a:rPr lang="pl-PL" dirty="0"/>
              <a:t>Generować liczby pierwsze w zakresie od 0 do 300 000 dzieląc na </a:t>
            </a:r>
            <a:r>
              <a:rPr lang="pl-PL" dirty="0" err="1"/>
              <a:t>batche</a:t>
            </a:r>
            <a:r>
              <a:rPr lang="pl-PL" dirty="0"/>
              <a:t> po 1000 liczb.</a:t>
            </a:r>
          </a:p>
          <a:p>
            <a:endParaRPr lang="pl-PL" dirty="0"/>
          </a:p>
          <a:p>
            <a:r>
              <a:rPr lang="pl-PL" dirty="0"/>
              <a:t>Po 30 sekundach wywołać </a:t>
            </a:r>
            <a:r>
              <a:rPr lang="pl-PL" dirty="0" err="1"/>
              <a:t>CancellationToken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Wypisać ostatnie 20 liczb, które znaleźliśmy, ilość liczb pierwszych, które udało się znaleźć w 30 sekund.</a:t>
            </a:r>
          </a:p>
        </p:txBody>
      </p:sp>
    </p:spTree>
    <p:extLst>
      <p:ext uri="{BB962C8B-B14F-4D97-AF65-F5344CB8AC3E}">
        <p14:creationId xmlns:p14="http://schemas.microsoft.com/office/powerpoint/2010/main" val="37284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Stworzyć pusty plik test.txt na dysku.</a:t>
            </a:r>
            <a:br>
              <a:rPr lang="pl-PL" dirty="0"/>
            </a:br>
            <a:r>
              <a:rPr lang="pl-PL" dirty="0"/>
              <a:t>Stworzyć 10 wątków.</a:t>
            </a:r>
            <a:br>
              <a:rPr lang="pl-PL" dirty="0"/>
            </a:br>
            <a:r>
              <a:rPr lang="pl-PL" dirty="0"/>
              <a:t>Jeśli plik jest pusty, to pierwszy wątek wpisuje 1.</a:t>
            </a:r>
            <a:br>
              <a:rPr lang="pl-PL" dirty="0"/>
            </a:br>
            <a:r>
              <a:rPr lang="pl-PL" dirty="0"/>
              <a:t>Jeżeli plik nie jest pusty, to kolejny wątek odczytuje zawartość pliku i sumuje liczby ze wszystkich linijek.</a:t>
            </a:r>
            <a:br>
              <a:rPr lang="pl-PL" dirty="0"/>
            </a:br>
            <a:r>
              <a:rPr lang="pl-PL" dirty="0"/>
              <a:t>Sumę + 3 należy wpisać w następnej linijce.</a:t>
            </a:r>
            <a:br>
              <a:rPr lang="pl-PL" dirty="0"/>
            </a:br>
            <a:r>
              <a:rPr lang="pl-PL" dirty="0"/>
              <a:t>Wątki nie powinny nadpisywać swojej pracy.</a:t>
            </a:r>
            <a:br>
              <a:rPr lang="pl-PL" dirty="0"/>
            </a:br>
            <a:r>
              <a:rPr lang="pl-PL" dirty="0"/>
              <a:t>Na końcu w pliku powinno być 10 linijek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File.ReadAllLines</a:t>
            </a:r>
            <a:r>
              <a:rPr lang="pl-PL" dirty="0"/>
              <a:t>(</a:t>
            </a:r>
            <a:r>
              <a:rPr lang="pl-PL" dirty="0" err="1"/>
              <a:t>path</a:t>
            </a:r>
            <a:r>
              <a:rPr lang="pl-PL"/>
              <a:t>);</a:t>
            </a:r>
            <a:br>
              <a:rPr lang="pl-PL" dirty="0"/>
            </a:br>
            <a:r>
              <a:rPr lang="en-US" dirty="0" err="1"/>
              <a:t>File.AppendAllLines</a:t>
            </a:r>
            <a:r>
              <a:rPr lang="en-US" dirty="0"/>
              <a:t>(path, new List&lt;string&gt;() { </a:t>
            </a:r>
            <a:r>
              <a:rPr lang="en-US" dirty="0" err="1"/>
              <a:t>sum.ToString</a:t>
            </a:r>
            <a:r>
              <a:rPr lang="en-US" dirty="0"/>
              <a:t>() });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34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 Stworzyć 5 wątków producentów, które będą dodawać kolejne </a:t>
            </a:r>
            <a:r>
              <a:rPr lang="pl-PL"/>
              <a:t>liczby naturalne </a:t>
            </a:r>
            <a:r>
              <a:rPr lang="pl-PL" dirty="0"/>
              <a:t>na kolekcję co </a:t>
            </a:r>
            <a:r>
              <a:rPr lang="pl-PL"/>
              <a:t>5 sekund</a:t>
            </a:r>
            <a:br>
              <a:rPr lang="pl-PL" dirty="0"/>
            </a:br>
            <a:r>
              <a:rPr lang="pl-PL" dirty="0"/>
              <a:t>Wątki producentów powinny zaczynać swoje wykonanie co 1000 milisekund.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Oraz 5 wątków konsumujących, które będą zdejmować po jednym elemencie z kolekcji i wyświetlać go na konsoli co 4 sekundy</a:t>
            </a:r>
            <a:br>
              <a:rPr lang="pl-PL" dirty="0"/>
            </a:br>
            <a:r>
              <a:rPr lang="pl-PL" dirty="0"/>
              <a:t>Wątki powinny zaczynać swoje wykonanie co 2000 milisekund.</a:t>
            </a:r>
            <a:br>
              <a:rPr lang="pl-PL" dirty="0"/>
            </a:br>
            <a:endParaRPr lang="pl-PL" dirty="0"/>
          </a:p>
          <a:p>
            <a:r>
              <a:rPr lang="pl-PL" dirty="0"/>
              <a:t>Wątki powinny informować się o tym, kiedy elementy w kolekcji są dostępne.</a:t>
            </a:r>
          </a:p>
        </p:txBody>
      </p:sp>
    </p:spTree>
    <p:extLst>
      <p:ext uri="{BB962C8B-B14F-4D97-AF65-F5344CB8AC3E}">
        <p14:creationId xmlns:p14="http://schemas.microsoft.com/office/powerpoint/2010/main" val="40476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na synchronizację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Skopiować dotychczasowy </a:t>
            </a:r>
            <a:r>
              <a:rPr lang="pl-PL" dirty="0" err="1"/>
              <a:t>PrimeGenerator</a:t>
            </a:r>
            <a:r>
              <a:rPr lang="pl-PL" dirty="0"/>
              <a:t> i nazwać nową kopię </a:t>
            </a:r>
            <a:r>
              <a:rPr lang="pl-PL" dirty="0" err="1"/>
              <a:t>SignallingPrimeGenerator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Przerobić </a:t>
            </a:r>
            <a:r>
              <a:rPr lang="pl-PL" dirty="0" err="1"/>
              <a:t>PrimeGenerator</a:t>
            </a:r>
            <a:r>
              <a:rPr lang="pl-PL" dirty="0"/>
              <a:t> tak, żeby sygnalizował dodanie każdej kolejnej liczby.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Następnie wykorzystajmy go tak, żeby zakończyć działanie </a:t>
            </a:r>
            <a:r>
              <a:rPr lang="pl-PL" dirty="0" err="1"/>
              <a:t>SignallingPrimeGeneratora</a:t>
            </a:r>
            <a:r>
              <a:rPr lang="pl-PL" dirty="0"/>
              <a:t> na wszystkich wątkach w momencie, kiedy znajdzie dokładnie 1000 elementów.</a:t>
            </a:r>
          </a:p>
        </p:txBody>
      </p:sp>
    </p:spTree>
    <p:extLst>
      <p:ext uri="{BB962C8B-B14F-4D97-AF65-F5344CB8AC3E}">
        <p14:creationId xmlns:p14="http://schemas.microsoft.com/office/powerpoint/2010/main" val="29487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Parallel</a:t>
            </a:r>
            <a:r>
              <a:rPr lang="pl-PL" dirty="0"/>
              <a:t> Library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0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Kolekcje współbieżne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ConcurrentBag</a:t>
            </a:r>
            <a:r>
              <a:rPr lang="en-US" sz="1600" b="1" dirty="0"/>
              <a:t>&lt;T&gt;</a:t>
            </a:r>
            <a:r>
              <a:rPr lang="pl-PL" sz="1600" b="1" dirty="0"/>
              <a:t>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 nieuporządkowanych obiektów</a:t>
            </a:r>
            <a:br>
              <a:rPr lang="pl-PL" sz="1600" b="1" dirty="0"/>
            </a:br>
            <a:r>
              <a:rPr lang="pl-PL" sz="1600" b="1" dirty="0" err="1"/>
              <a:t>Concurrent</a:t>
            </a:r>
            <a:r>
              <a:rPr lang="en-US" sz="1600" b="1" dirty="0"/>
              <a:t>Dictionary&lt;</a:t>
            </a:r>
            <a:r>
              <a:rPr lang="en-US" sz="1600" b="1" dirty="0" err="1"/>
              <a:t>TKey</a:t>
            </a:r>
            <a:r>
              <a:rPr lang="en-US" sz="1600" b="1" dirty="0"/>
              <a:t>,</a:t>
            </a:r>
            <a:r>
              <a:rPr lang="pl-PL" sz="1600" b="1" dirty="0"/>
              <a:t> </a:t>
            </a:r>
            <a:r>
              <a:rPr lang="en-US" sz="1600" b="1" dirty="0"/>
              <a:t>T</a:t>
            </a:r>
            <a:r>
              <a:rPr lang="pl-PL" sz="1600" b="1" dirty="0"/>
              <a:t>V</a:t>
            </a:r>
            <a:r>
              <a:rPr lang="en-US" sz="1600" b="1" dirty="0" err="1"/>
              <a:t>alue</a:t>
            </a:r>
            <a:r>
              <a:rPr lang="pl-PL" sz="1600" b="1" dirty="0"/>
              <a:t>&gt; </a:t>
            </a:r>
            <a:r>
              <a:rPr lang="pl-PL" sz="1600" dirty="0"/>
              <a:t>- Kolekcja par klucz/ wartość </a:t>
            </a:r>
            <a:r>
              <a:rPr lang="pl-PL" sz="1600" dirty="0" err="1"/>
              <a:t>thread-safe</a:t>
            </a:r>
            <a:r>
              <a:rPr lang="pl-PL" sz="1600" dirty="0"/>
              <a:t>.</a:t>
            </a:r>
            <a:br>
              <a:rPr lang="pl-PL" sz="1600" dirty="0"/>
            </a:br>
            <a:endParaRPr lang="pl-PL" sz="1600" dirty="0"/>
          </a:p>
          <a:p>
            <a:r>
              <a:rPr lang="pl-PL" sz="1600" b="1" dirty="0" err="1"/>
              <a:t>Concurrent</a:t>
            </a:r>
            <a:r>
              <a:rPr lang="en-US" sz="1600" b="1" dirty="0"/>
              <a:t>Queue&lt;T&gt;</a:t>
            </a:r>
            <a:r>
              <a:rPr lang="pl-PL" sz="1600" dirty="0"/>
              <a:t> - Kolekcja </a:t>
            </a:r>
            <a:r>
              <a:rPr lang="pl-PL" sz="1600" dirty="0" err="1"/>
              <a:t>thread-safe</a:t>
            </a:r>
            <a:r>
              <a:rPr lang="pl-PL" sz="1600" dirty="0"/>
              <a:t>, która reprezentuje kolejkę FIFO (First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pl-PL" sz="1600" b="1" dirty="0" err="1"/>
              <a:t>Concurrent</a:t>
            </a:r>
            <a:r>
              <a:rPr lang="en-US" sz="1600" b="1" dirty="0"/>
              <a:t>Stack&lt;T&gt;</a:t>
            </a:r>
            <a:r>
              <a:rPr lang="pl-PL" sz="1600" b="1" dirty="0"/>
              <a:t>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, która reprezentuje kolejkę LIFO (</a:t>
            </a:r>
            <a:r>
              <a:rPr lang="pl-PL" sz="1600" dirty="0" err="1"/>
              <a:t>Last</a:t>
            </a:r>
            <a:r>
              <a:rPr lang="pl-PL" sz="1600" dirty="0"/>
              <a:t> in, </a:t>
            </a:r>
            <a:r>
              <a:rPr lang="pl-PL" sz="1600" dirty="0" err="1"/>
              <a:t>first</a:t>
            </a:r>
            <a:r>
              <a:rPr lang="pl-PL" sz="1600" dirty="0"/>
              <a:t> out).</a:t>
            </a:r>
          </a:p>
          <a:p>
            <a:r>
              <a:rPr lang="pl-PL" sz="1600" b="1" dirty="0" err="1"/>
              <a:t>BlockingCollection</a:t>
            </a:r>
            <a:r>
              <a:rPr lang="pl-PL" sz="1600" b="1" dirty="0"/>
              <a:t>&lt;T&gt;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 przystosowana do scenariusza Producer-Consumer.</a:t>
            </a:r>
            <a:endParaRPr lang="en-US" sz="1600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>
                <a:hlinkClick r:id="rId2"/>
              </a:rPr>
              <a:t>https://docs.microsoft.com/en-us/dotnet/standard/collections/thread-safe/when-to-use-a-thread-safe-collection</a:t>
            </a:r>
            <a:endParaRPr lang="pl-PL" sz="1600" dirty="0"/>
          </a:p>
          <a:p>
            <a:endParaRPr lang="pl-PL" sz="1600" dirty="0"/>
          </a:p>
          <a:p>
            <a:r>
              <a:rPr lang="pl-PL" sz="1600" b="1" dirty="0" err="1"/>
              <a:t>SynchronizedCollection</a:t>
            </a:r>
            <a:r>
              <a:rPr lang="pl-PL" sz="1600" b="1" dirty="0"/>
              <a:t>&lt;T&gt; </a:t>
            </a:r>
            <a:r>
              <a:rPr lang="pl-PL" sz="1600" dirty="0"/>
              <a:t>- Kolekcja </a:t>
            </a:r>
            <a:r>
              <a:rPr lang="pl-PL" sz="1600" dirty="0" err="1"/>
              <a:t>thread-safe</a:t>
            </a:r>
            <a:r>
              <a:rPr lang="pl-PL" sz="1600" dirty="0"/>
              <a:t>. </a:t>
            </a:r>
            <a:r>
              <a:rPr lang="pl-PL" sz="1600" dirty="0" err="1"/>
              <a:t>Wrapper</a:t>
            </a:r>
            <a:r>
              <a:rPr lang="pl-PL" sz="1600" dirty="0"/>
              <a:t> na List z </a:t>
            </a:r>
            <a:r>
              <a:rPr lang="pl-PL" sz="1600" dirty="0" err="1"/>
              <a:t>lockami</a:t>
            </a:r>
            <a:r>
              <a:rPr lang="pl-PL" sz="1600" dirty="0"/>
              <a:t> (gorszy performance)</a:t>
            </a:r>
          </a:p>
        </p:txBody>
      </p:sp>
    </p:spTree>
    <p:extLst>
      <p:ext uri="{BB962C8B-B14F-4D97-AF65-F5344CB8AC3E}">
        <p14:creationId xmlns:p14="http://schemas.microsoft.com/office/powerpoint/2010/main" val="12262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TPL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Parallel Library</a:t>
            </a:r>
            <a:r>
              <a:rPr lang="pl-PL" b="1" dirty="0"/>
              <a:t> </a:t>
            </a:r>
            <a:r>
              <a:rPr lang="pl-PL" dirty="0"/>
              <a:t>jest to zestaw typów i </a:t>
            </a:r>
            <a:r>
              <a:rPr lang="pl-PL" dirty="0" err="1"/>
              <a:t>konstukcji</a:t>
            </a:r>
            <a:r>
              <a:rPr lang="pl-PL" dirty="0"/>
              <a:t>, które usprawniają proces dodawania współbieżnego przetwarzania i wielowątkowości do aplikacji.</a:t>
            </a:r>
            <a:br>
              <a:rPr lang="pl-PL" dirty="0"/>
            </a:br>
            <a:r>
              <a:rPr lang="pl-PL" dirty="0"/>
              <a:t>TPL zajmuje się podziałem pracy, organizowaniem wątków w puli wątków, wspomaga anulowanie i zarządzanie maszyną stanów.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Od .NET </a:t>
            </a:r>
            <a:r>
              <a:rPr lang="pl-PL" dirty="0" err="1"/>
              <a:t>Frameworka</a:t>
            </a:r>
            <a:r>
              <a:rPr lang="pl-PL" dirty="0"/>
              <a:t> 4, TPL jest preferowanym sposobem pisania wielowątkowego kodu.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Stwórz 100 wątków poprzez </a:t>
            </a:r>
            <a:r>
              <a:rPr lang="pl-PL" dirty="0" err="1"/>
              <a:t>Thread.Start</a:t>
            </a:r>
            <a:r>
              <a:rPr lang="pl-PL" dirty="0"/>
              <a:t>, a następnie poczekaj, aż się zakończą.</a:t>
            </a:r>
            <a:br>
              <a:rPr lang="pl-PL" dirty="0"/>
            </a:br>
            <a:r>
              <a:rPr lang="pl-PL" dirty="0"/>
              <a:t>Zmierz czas tego działania i wypisz na konsolę.</a:t>
            </a:r>
          </a:p>
          <a:p>
            <a:endParaRPr lang="pl-PL" dirty="0"/>
          </a:p>
          <a:p>
            <a:r>
              <a:rPr lang="pl-PL" dirty="0"/>
              <a:t>Stwórz 100 </a:t>
            </a:r>
            <a:r>
              <a:rPr lang="pl-PL" dirty="0" err="1"/>
              <a:t>Tasków</a:t>
            </a:r>
            <a:r>
              <a:rPr lang="pl-PL" dirty="0"/>
              <a:t> poprzez </a:t>
            </a:r>
            <a:r>
              <a:rPr lang="pl-PL" dirty="0" err="1"/>
              <a:t>Task.Run</a:t>
            </a:r>
            <a:r>
              <a:rPr lang="pl-PL" dirty="0"/>
              <a:t>(), a następnie poczekaj, aż się zakończą.</a:t>
            </a:r>
            <a:br>
              <a:rPr lang="pl-PL" dirty="0"/>
            </a:br>
            <a:r>
              <a:rPr lang="pl-PL" dirty="0"/>
              <a:t>Zmierz czas tego działania i wypisz na konsolę.</a:t>
            </a:r>
          </a:p>
          <a:p>
            <a:endParaRPr lang="pl-PL" dirty="0"/>
          </a:p>
          <a:p>
            <a:r>
              <a:rPr lang="pl-PL" dirty="0"/>
              <a:t>2. Napisz wątek </a:t>
            </a:r>
            <a:r>
              <a:rPr lang="pl-PL" dirty="0" err="1"/>
              <a:t>backgroundowy</a:t>
            </a:r>
            <a:r>
              <a:rPr lang="pl-PL" dirty="0"/>
              <a:t>, który rzuca wyjątek.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 w głównym wątku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stanie, kiedy spróbujesz złapać ten wyjątek w głównym wątku</a:t>
            </a:r>
          </a:p>
          <a:p>
            <a:r>
              <a:rPr lang="pl-PL" dirty="0"/>
              <a:t>Napisz </a:t>
            </a:r>
            <a:r>
              <a:rPr lang="pl-PL" dirty="0" err="1"/>
              <a:t>Task</a:t>
            </a:r>
            <a:r>
              <a:rPr lang="pl-PL" dirty="0"/>
              <a:t>, który rzuca wyjątek.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 w głównym wątku</a:t>
            </a:r>
          </a:p>
          <a:p>
            <a:pPr marL="342900" indent="-342900">
              <a:buAutoNum type="alphaLcParenR"/>
            </a:pPr>
            <a:r>
              <a:rPr lang="pl-PL" dirty="0"/>
              <a:t>Zbadaj co się stanie, kiedy spróbujesz złapać ten wyjątek w głównym wątku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 Napisz </a:t>
            </a:r>
            <a:r>
              <a:rPr lang="pl-PL" dirty="0" err="1"/>
              <a:t>Task</a:t>
            </a:r>
            <a:r>
              <a:rPr lang="pl-PL" dirty="0"/>
              <a:t>, który zwraca liczbę np. 5;</a:t>
            </a:r>
          </a:p>
          <a:p>
            <a:r>
              <a:rPr lang="pl-PL" dirty="0"/>
              <a:t>Następnie napisz pętlę, która doda 3 razy </a:t>
            </a:r>
            <a:r>
              <a:rPr lang="pl-PL" dirty="0" err="1"/>
              <a:t>ContinueWith</a:t>
            </a:r>
            <a:r>
              <a:rPr lang="pl-PL" dirty="0"/>
              <a:t>, które pobierze wartość z poprzedniego Taska i podniesie ją do kwadratu.</a:t>
            </a:r>
          </a:p>
          <a:p>
            <a:endParaRPr lang="pl-PL" dirty="0"/>
          </a:p>
          <a:p>
            <a:r>
              <a:rPr lang="pl-PL" dirty="0"/>
              <a:t>Wynikiem powinna być wartość x^</a:t>
            </a:r>
            <a:r>
              <a:rPr lang="pl-PL" baseline="30000" dirty="0"/>
              <a:t>2^</a:t>
            </a:r>
            <a:r>
              <a:rPr lang="pl-PL" baseline="60000" dirty="0"/>
              <a:t>3</a:t>
            </a:r>
            <a:endParaRPr lang="en-US" baseline="60000" dirty="0"/>
          </a:p>
        </p:txBody>
      </p:sp>
    </p:spTree>
    <p:extLst>
      <p:ext uri="{BB962C8B-B14F-4D97-AF65-F5344CB8AC3E}">
        <p14:creationId xmlns:p14="http://schemas.microsoft.com/office/powerpoint/2010/main" val="32362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- </a:t>
            </a:r>
            <a:r>
              <a:rPr lang="pl-PL" dirty="0" err="1"/>
              <a:t>Async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Napisać asynchroniczne </a:t>
            </a:r>
            <a:r>
              <a:rPr lang="pl-PL" dirty="0" err="1"/>
              <a:t>repository</a:t>
            </a:r>
            <a:r>
              <a:rPr lang="pl-PL" dirty="0"/>
              <a:t> o nazwie </a:t>
            </a:r>
            <a:r>
              <a:rPr lang="pl-PL" dirty="0" err="1"/>
              <a:t>AsyncProductRepository</a:t>
            </a:r>
            <a:r>
              <a:rPr lang="pl-PL" dirty="0"/>
              <a:t>.</a:t>
            </a:r>
            <a:br>
              <a:rPr lang="pl-PL" dirty="0"/>
            </a:br>
            <a:endParaRPr lang="pl-PL" dirty="0"/>
          </a:p>
          <a:p>
            <a:r>
              <a:rPr lang="pl-PL" dirty="0" err="1"/>
              <a:t>Repository</a:t>
            </a:r>
            <a:r>
              <a:rPr lang="pl-PL" dirty="0"/>
              <a:t> powinno mieć dwie metody:</a:t>
            </a:r>
            <a:br>
              <a:rPr lang="pl-PL" dirty="0"/>
            </a:br>
            <a:r>
              <a:rPr lang="pl-PL" dirty="0"/>
              <a:t>a) </a:t>
            </a:r>
            <a:r>
              <a:rPr lang="pl-PL" dirty="0" err="1"/>
              <a:t>AddAsync</a:t>
            </a:r>
            <a:r>
              <a:rPr lang="pl-PL" dirty="0"/>
              <a:t>, które pozwoli nam zapisać nazwę produktu do pliku.</a:t>
            </a:r>
            <a:br>
              <a:rPr lang="pl-PL" dirty="0"/>
            </a:br>
            <a:r>
              <a:rPr lang="pl-PL" dirty="0"/>
              <a:t>b) </a:t>
            </a:r>
            <a:r>
              <a:rPr lang="pl-PL" dirty="0" err="1"/>
              <a:t>GetByNameAsync</a:t>
            </a:r>
            <a:r>
              <a:rPr lang="pl-PL" dirty="0"/>
              <a:t>, które pozwoli nam odszukać produkt w pliku po nazwie. Jeśli nazwa w pliku istnieje zwraca produkt. Jeśli nie, to zwraca </a:t>
            </a:r>
            <a:r>
              <a:rPr lang="pl-PL" dirty="0" err="1"/>
              <a:t>null</a:t>
            </a:r>
            <a:r>
              <a:rPr lang="pl-PL" dirty="0"/>
              <a:t>.</a:t>
            </a:r>
          </a:p>
          <a:p>
            <a:endParaRPr lang="pl-PL" sz="1600" dirty="0"/>
          </a:p>
          <a:p>
            <a:r>
              <a:rPr lang="pl-PL" sz="1600" dirty="0"/>
              <a:t>2. Napisać kod, który wykorzystuje </a:t>
            </a:r>
            <a:r>
              <a:rPr lang="pl-PL" sz="1600" dirty="0" err="1"/>
              <a:t>AsyncProductRepository</a:t>
            </a:r>
            <a:r>
              <a:rPr lang="pl-PL" sz="1600" dirty="0"/>
              <a:t>.</a:t>
            </a:r>
            <a:br>
              <a:rPr lang="pl-PL" sz="1600" dirty="0"/>
            </a:br>
            <a:r>
              <a:rPr lang="pl-PL" sz="1600" dirty="0"/>
              <a:t>Stworzyć 5 </a:t>
            </a:r>
            <a:r>
              <a:rPr lang="pl-PL" sz="1600" dirty="0" err="1"/>
              <a:t>tasków</a:t>
            </a:r>
            <a:r>
              <a:rPr lang="pl-PL" sz="1600" dirty="0"/>
              <a:t> jednocześnie, które będą próbować dodać produkt o nazwie „Produkt” + </a:t>
            </a:r>
            <a:r>
              <a:rPr lang="pl-PL" sz="1600" dirty="0" err="1"/>
              <a:t>iterator</a:t>
            </a:r>
            <a:r>
              <a:rPr lang="pl-PL" sz="1600" dirty="0"/>
              <a:t>.</a:t>
            </a:r>
            <a:br>
              <a:rPr lang="pl-PL" sz="1600" dirty="0"/>
            </a:br>
            <a:r>
              <a:rPr lang="pl-PL" sz="1600" dirty="0"/>
              <a:t>Upewnić się, że wszystkie się wykonały i wtedy:</a:t>
            </a:r>
            <a:br>
              <a:rPr lang="pl-PL" sz="1600" dirty="0"/>
            </a:br>
            <a:r>
              <a:rPr lang="pl-PL" sz="1600" dirty="0"/>
              <a:t>Stworzyć 5 </a:t>
            </a:r>
            <a:r>
              <a:rPr lang="pl-PL" sz="1600" dirty="0" err="1"/>
              <a:t>tasków</a:t>
            </a:r>
            <a:r>
              <a:rPr lang="pl-PL" sz="1600" dirty="0"/>
              <a:t> jednocześnie, które będą próbowały odszukać produkt o nazwie „Produkt” + </a:t>
            </a:r>
            <a:r>
              <a:rPr lang="pl-PL" sz="1600" dirty="0" err="1"/>
              <a:t>iterator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9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Inversion</a:t>
            </a:r>
            <a:r>
              <a:rPr lang="pl-PL" dirty="0"/>
              <a:t> of Control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IoC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IoC</a:t>
            </a:r>
            <a:r>
              <a:rPr lang="pl-PL" dirty="0"/>
              <a:t> to paradygmat w programowaniu.</a:t>
            </a:r>
            <a:br>
              <a:rPr lang="pl-PL" dirty="0"/>
            </a:br>
            <a:endParaRPr lang="pl-PL" dirty="0"/>
          </a:p>
          <a:p>
            <a:r>
              <a:rPr lang="pl-PL" dirty="0"/>
              <a:t>W tradycyjnym programowaniu sterujemy </a:t>
            </a:r>
            <a:r>
              <a:rPr lang="pl-PL" dirty="0" err="1"/>
              <a:t>flow</a:t>
            </a:r>
            <a:r>
              <a:rPr lang="pl-PL" dirty="0"/>
              <a:t> programu przez kod, który wyraża naszą intencję przez wywoływanie generycznych metod </a:t>
            </a:r>
            <a:r>
              <a:rPr lang="pl-PL" dirty="0" err="1"/>
              <a:t>frameworka</a:t>
            </a:r>
            <a:r>
              <a:rPr lang="pl-PL" dirty="0"/>
              <a:t>.</a:t>
            </a:r>
            <a:br>
              <a:rPr lang="pl-PL" dirty="0"/>
            </a:br>
            <a:r>
              <a:rPr lang="pl-PL" i="1" dirty="0"/>
              <a:t>Np. ja jako programista deklaruję, że po naciśnięciu przycisku należy wysłać mail do użytkownika.</a:t>
            </a:r>
            <a:br>
              <a:rPr lang="pl-PL" i="1" dirty="0"/>
            </a:br>
            <a:endParaRPr lang="pl-PL" i="1" dirty="0"/>
          </a:p>
          <a:p>
            <a:r>
              <a:rPr lang="pl-PL" dirty="0"/>
              <a:t>Korzystając z wzorca </a:t>
            </a:r>
            <a:r>
              <a:rPr lang="pl-PL" dirty="0" err="1"/>
              <a:t>IoC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 zaczyna zarządzać kodem, który wyraża intencje.</a:t>
            </a:r>
          </a:p>
          <a:p>
            <a:r>
              <a:rPr lang="pl-PL" i="1" dirty="0"/>
              <a:t>Np. ja jako programista oddzielnie piszę kod, który deklaruje przycisk. Oddzielnie piszę kod dotyczący maili. Podczas konfiguracji </a:t>
            </a:r>
            <a:r>
              <a:rPr lang="pl-PL" i="1" dirty="0" err="1"/>
              <a:t>frameworka</a:t>
            </a:r>
            <a:r>
              <a:rPr lang="pl-PL" i="1" dirty="0"/>
              <a:t> naciśnięcie przycisku jest powiązane z wysłaniem </a:t>
            </a:r>
            <a:r>
              <a:rPr lang="pl-PL" i="1"/>
              <a:t>maila.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2792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IoC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Często mylony z </a:t>
            </a:r>
            <a:r>
              <a:rPr lang="pl-PL" dirty="0" err="1"/>
              <a:t>DependencyInjection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DependencyInjection</a:t>
            </a:r>
            <a:r>
              <a:rPr lang="pl-PL" dirty="0"/>
              <a:t> to tylko jeden ze sposobów osiągnięcia </a:t>
            </a:r>
            <a:r>
              <a:rPr lang="pl-PL" dirty="0" err="1"/>
              <a:t>IoC</a:t>
            </a:r>
            <a:r>
              <a:rPr lang="pl-PL" dirty="0"/>
              <a:t> (w tym przypadku w zakresie relacji między obiektami).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Programowanie aspektowe to również jeden ze sposobów osiągnięcia </a:t>
            </a:r>
            <a:r>
              <a:rPr lang="pl-PL" dirty="0" err="1"/>
              <a:t>IoC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IoC</a:t>
            </a:r>
            <a:r>
              <a:rPr lang="pl-PL" dirty="0"/>
              <a:t> znacznie wspomaga pisanie modułowego kodu.</a:t>
            </a:r>
            <a:br>
              <a:rPr lang="pl-PL" dirty="0"/>
            </a:br>
            <a:r>
              <a:rPr lang="pl-PL" dirty="0"/>
              <a:t>Dzięki temu możemy go łatwo konfigurować.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Pozwala również na dużo łatwiejsze testowanie.</a:t>
            </a:r>
            <a:endParaRPr lang="en-US" dirty="0"/>
          </a:p>
          <a:p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3930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 </a:t>
            </a:r>
            <a:r>
              <a:rPr lang="pl-PL" dirty="0"/>
              <a:t>- wzorzec projektowy, który polega na usuwaniu bezpośrednich powiązań między obiektami.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Pozbywamy się inicjalizacji obiektów w konstruktorach na rzeczy wstrzykiwania ich jako parametry.</a:t>
            </a:r>
          </a:p>
          <a:p>
            <a:br>
              <a:rPr lang="pl-PL" dirty="0"/>
            </a:br>
            <a:r>
              <a:rPr lang="pl-PL" dirty="0"/>
              <a:t>W ten sposób na początku programu możemy zadeklarować konkretne implementacje interfejsów i wstrzykiwać je niżej.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Klasy nie muszą znać konkretnej implementacji kodu, który wykonują. Wystarczy, że znają intencję.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4745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aspektowe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6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Programowanie aspektowe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Programowanie aspektowe </a:t>
            </a:r>
            <a:r>
              <a:rPr lang="pl-PL" dirty="0"/>
              <a:t>jest to paradygmat w programowaniu, który polega na oddzieleniu od siebie niezwiązanych funkcjonalnie części i separację cross-</a:t>
            </a:r>
            <a:r>
              <a:rPr lang="pl-PL" dirty="0" err="1"/>
              <a:t>cutting</a:t>
            </a:r>
            <a:r>
              <a:rPr lang="pl-PL" dirty="0"/>
              <a:t> </a:t>
            </a:r>
            <a:r>
              <a:rPr lang="pl-PL" dirty="0" err="1"/>
              <a:t>concerns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cross-</a:t>
            </a:r>
            <a:r>
              <a:rPr lang="pl-PL" b="1" dirty="0" err="1"/>
              <a:t>cutting</a:t>
            </a:r>
            <a:r>
              <a:rPr lang="pl-PL" b="1" dirty="0"/>
              <a:t> </a:t>
            </a:r>
            <a:r>
              <a:rPr lang="pl-PL" b="1" dirty="0" err="1"/>
              <a:t>concerns</a:t>
            </a:r>
            <a:r>
              <a:rPr lang="pl-PL" b="1" dirty="0"/>
              <a:t> </a:t>
            </a:r>
            <a:r>
              <a:rPr lang="pl-PL" dirty="0"/>
              <a:t>to części programu, które są wykorzystywane w całej aplikacji (np. bezpieczeństwo, logowanie, obsługa wyjątków).</a:t>
            </a:r>
            <a:br>
              <a:rPr lang="pl-PL" dirty="0"/>
            </a:br>
            <a:r>
              <a:rPr lang="pl-PL" dirty="0"/>
              <a:t>Tego typu zagadnienia mogą prowadzić do powtarzalności i duplikacji kodu oraz dużej zależności naszego kodu biznesowego od implementacji tych zagadnień.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Definiowanie własnych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Definiowanie własnych kolekcji </a:t>
            </a:r>
            <a:r>
              <a:rPr lang="pl-PL" sz="1600" dirty="0"/>
              <a:t>– W .NET jesteśmy  wstanie zaimplementować własną kolekcję za pomocą interfejsu </a:t>
            </a:r>
            <a:r>
              <a:rPr lang="pl-PL" sz="1600" dirty="0" err="1"/>
              <a:t>ICollection</a:t>
            </a:r>
            <a:r>
              <a:rPr lang="pl-PL" sz="1600" dirty="0"/>
              <a:t>.</a:t>
            </a:r>
          </a:p>
          <a:p>
            <a:endParaRPr lang="pl-PL" sz="1600" dirty="0"/>
          </a:p>
          <a:p>
            <a:r>
              <a:rPr lang="pl-PL" sz="1600" dirty="0"/>
              <a:t>Dzięki temu możemy sami określić strukturę, w jakiej chcemy trzymać nasze obiekty.</a:t>
            </a:r>
            <a:br>
              <a:rPr lang="pl-PL" sz="1600" dirty="0"/>
            </a:br>
            <a:br>
              <a:rPr lang="pl-PL" sz="1600" dirty="0"/>
            </a:b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Jednakże większość używalnych struktur przetrzymywania danych została już wymyślona i zaimplementowana, więc w 99% przypadków nie warto wymyślać koła na nowo.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Jedyne sensowne zastosowanie jest przy </a:t>
            </a:r>
            <a:r>
              <a:rPr lang="pl-PL" sz="1600" dirty="0" err="1"/>
              <a:t>Domain</a:t>
            </a:r>
            <a:r>
              <a:rPr lang="pl-PL" sz="1600" dirty="0"/>
              <a:t> </a:t>
            </a:r>
            <a:r>
              <a:rPr lang="pl-PL" sz="1600" dirty="0" err="1"/>
              <a:t>Driven</a:t>
            </a:r>
            <a:r>
              <a:rPr lang="pl-PL" sz="1600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6859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sieciowe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3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REST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REpresentational</a:t>
            </a:r>
            <a:r>
              <a:rPr lang="en-US" b="1" dirty="0"/>
              <a:t> State Transfer</a:t>
            </a:r>
            <a:r>
              <a:rPr lang="pl-PL" b="1" dirty="0"/>
              <a:t> </a:t>
            </a:r>
            <a:r>
              <a:rPr lang="pl-PL" dirty="0"/>
              <a:t>– wzorzec komunikacji między dwoma podmiotami.</a:t>
            </a:r>
            <a:br>
              <a:rPr lang="pl-PL" dirty="0"/>
            </a:br>
            <a:endParaRPr lang="pl-PL" i="1" dirty="0"/>
          </a:p>
          <a:p>
            <a:pPr fontAlgn="base"/>
            <a:r>
              <a:rPr lang="pl-PL" dirty="0"/>
              <a:t>Serwer REST charakteryzuję się tym, że jest </a:t>
            </a:r>
            <a:r>
              <a:rPr lang="pl-PL" dirty="0" err="1"/>
              <a:t>stateless</a:t>
            </a:r>
            <a:r>
              <a:rPr lang="pl-PL" dirty="0"/>
              <a:t>, czyli nie przechowuje stanu oraz jest wyraźna separacja między klientem, a serwerem.</a:t>
            </a:r>
          </a:p>
          <a:p>
            <a:pPr fontAlgn="base"/>
            <a:endParaRPr lang="pl-PL" dirty="0"/>
          </a:p>
          <a:p>
            <a:pPr fontAlgn="base"/>
            <a:r>
              <a:rPr lang="pl-PL" dirty="0"/>
              <a:t>Serwer REST wymaga od klienta wykonania zapytania do serwera w celu pobrania lub zmiany danych na serwerze.</a:t>
            </a:r>
            <a:br>
              <a:rPr lang="pl-PL" dirty="0"/>
            </a:br>
            <a:r>
              <a:rPr lang="pl-PL" dirty="0"/>
              <a:t>Zapytanie składa się z:</a:t>
            </a:r>
            <a:br>
              <a:rPr lang="pl-PL" dirty="0"/>
            </a:br>
            <a:r>
              <a:rPr lang="pl-PL" b="1" dirty="0"/>
              <a:t>metody HTTP </a:t>
            </a:r>
            <a:r>
              <a:rPr lang="pl-PL" dirty="0"/>
              <a:t>- (GET, POST, PUT, DELETE, OPTIONS)</a:t>
            </a:r>
            <a:br>
              <a:rPr lang="pl-PL" dirty="0"/>
            </a:br>
            <a:r>
              <a:rPr lang="pl-PL" b="1" dirty="0"/>
              <a:t>nagłówków</a:t>
            </a:r>
            <a:r>
              <a:rPr lang="pl-PL" dirty="0"/>
              <a:t> – które pozwalają przesłać dodatkowe informacje o zapytaniu</a:t>
            </a:r>
          </a:p>
          <a:p>
            <a:pPr fontAlgn="base"/>
            <a:r>
              <a:rPr lang="pl-PL" b="1" dirty="0"/>
              <a:t>ścieżki do zasobu</a:t>
            </a:r>
          </a:p>
          <a:p>
            <a:pPr fontAlgn="base"/>
            <a:r>
              <a:rPr lang="pl-PL" b="1" dirty="0"/>
              <a:t>body </a:t>
            </a:r>
            <a:r>
              <a:rPr lang="pl-PL" dirty="0"/>
              <a:t>– opcjonalna wiadomość zawierająca dane</a:t>
            </a:r>
          </a:p>
        </p:txBody>
      </p:sp>
    </p:spTree>
    <p:extLst>
      <p:ext uri="{BB962C8B-B14F-4D97-AF65-F5344CB8AC3E}">
        <p14:creationId xmlns:p14="http://schemas.microsoft.com/office/powerpoint/2010/main" val="22966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HttpWebRequest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en-US" sz="1600" b="1" dirty="0" err="1">
                <a:latin typeface="+mj-lt"/>
              </a:rPr>
              <a:t>HttpWebRequest</a:t>
            </a:r>
            <a:r>
              <a:rPr lang="pl-PL" altLang="en-US" sz="1600" dirty="0">
                <a:latin typeface="+mj-lt"/>
              </a:rPr>
              <a:t> daje nam największą kontrolę nad zapytaniem.</a:t>
            </a:r>
            <a:br>
              <a:rPr lang="pl-PL" altLang="en-US" sz="1600" dirty="0">
                <a:latin typeface="+mj-lt"/>
              </a:rPr>
            </a:br>
            <a:r>
              <a:rPr lang="pl-PL" altLang="en-US" sz="1600" dirty="0">
                <a:latin typeface="+mj-lt"/>
              </a:rPr>
              <a:t>Jest najbardziej niskopoziomową konstrukcją z dostępnych, które pozwalają na wysłanie zapytania HTTP.</a:t>
            </a:r>
            <a:endParaRPr lang="pl-PL" altLang="en-US" sz="1600" dirty="0">
              <a:solidFill>
                <a:srgbClr val="660066"/>
              </a:solidFill>
              <a:latin typeface="+mj-lt"/>
            </a:endParaRPr>
          </a:p>
          <a:p>
            <a:endParaRPr lang="pl-PL" altLang="en-US" sz="1600" dirty="0">
              <a:solidFill>
                <a:srgbClr val="660066"/>
              </a:solidFill>
              <a:latin typeface="+mj-lt"/>
            </a:endParaRPr>
          </a:p>
          <a:p>
            <a:endParaRPr lang="pl-PL" altLang="en-US" sz="1400" i="1" dirty="0">
              <a:latin typeface="+mj-lt"/>
            </a:endParaRPr>
          </a:p>
          <a:p>
            <a:r>
              <a:rPr lang="en-US" altLang="en-US" sz="1400" i="1" dirty="0" err="1">
                <a:latin typeface="+mj-lt"/>
              </a:rPr>
              <a:t>HttpWebRequest</a:t>
            </a:r>
            <a:r>
              <a:rPr lang="en-US" altLang="en-US" sz="1400" i="1" dirty="0">
                <a:latin typeface="+mj-lt"/>
              </a:rPr>
              <a:t> http =</a:t>
            </a:r>
            <a:r>
              <a:rPr lang="pl-PL" altLang="en-US" sz="1400" i="1" dirty="0">
                <a:latin typeface="+mj-lt"/>
              </a:rPr>
              <a:t> </a:t>
            </a:r>
            <a:r>
              <a:rPr lang="en-US" altLang="en-US" sz="1400" i="1" dirty="0">
                <a:latin typeface="+mj-lt"/>
              </a:rPr>
              <a:t>(</a:t>
            </a:r>
            <a:r>
              <a:rPr lang="en-US" altLang="en-US" sz="1400" i="1" dirty="0" err="1">
                <a:latin typeface="+mj-lt"/>
              </a:rPr>
              <a:t>HttpWebRequest</a:t>
            </a:r>
            <a:r>
              <a:rPr lang="en-US" altLang="en-US" sz="1400" i="1" dirty="0">
                <a:latin typeface="+mj-lt"/>
              </a:rPr>
              <a:t>)</a:t>
            </a:r>
            <a:r>
              <a:rPr lang="en-US" altLang="en-US" sz="1400" i="1" dirty="0" err="1">
                <a:latin typeface="+mj-lt"/>
              </a:rPr>
              <a:t>WebRequest.Create</a:t>
            </a:r>
            <a:r>
              <a:rPr lang="en-US" altLang="en-US" sz="1400" i="1" dirty="0">
                <a:latin typeface="+mj-lt"/>
              </a:rPr>
              <a:t>("http://example.com");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WebResponse</a:t>
            </a:r>
            <a:r>
              <a:rPr lang="en-US" altLang="en-US" sz="1400" i="1" dirty="0">
                <a:latin typeface="+mj-lt"/>
              </a:rPr>
              <a:t> response = </a:t>
            </a:r>
            <a:r>
              <a:rPr lang="en-US" altLang="en-US" sz="1400" i="1" dirty="0" err="1">
                <a:latin typeface="+mj-lt"/>
              </a:rPr>
              <a:t>http.GetResponse</a:t>
            </a:r>
            <a:r>
              <a:rPr lang="en-US" altLang="en-US" sz="1400" i="1" dirty="0">
                <a:latin typeface="+mj-lt"/>
              </a:rPr>
              <a:t>();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MemoryStream</a:t>
            </a:r>
            <a:r>
              <a:rPr lang="en-US" altLang="en-US" sz="1400" i="1" dirty="0">
                <a:latin typeface="+mj-lt"/>
              </a:rPr>
              <a:t> stream = </a:t>
            </a:r>
            <a:r>
              <a:rPr lang="en-US" altLang="en-US" sz="1400" i="1" dirty="0" err="1">
                <a:latin typeface="+mj-lt"/>
              </a:rPr>
              <a:t>response.GetResponseStream</a:t>
            </a:r>
            <a:r>
              <a:rPr lang="en-US" altLang="en-US" sz="1400" i="1" dirty="0">
                <a:latin typeface="+mj-lt"/>
              </a:rPr>
              <a:t>();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 err="1">
                <a:latin typeface="+mj-lt"/>
              </a:rPr>
              <a:t>StreamReader</a:t>
            </a:r>
            <a:r>
              <a:rPr lang="en-US" altLang="en-US" sz="1400" i="1" dirty="0">
                <a:latin typeface="+mj-lt"/>
              </a:rPr>
              <a:t> </a:t>
            </a:r>
            <a:r>
              <a:rPr lang="en-US" altLang="en-US" sz="1400" i="1" dirty="0" err="1">
                <a:latin typeface="+mj-lt"/>
              </a:rPr>
              <a:t>sr</a:t>
            </a:r>
            <a:r>
              <a:rPr lang="en-US" altLang="en-US" sz="1400" i="1" dirty="0">
                <a:latin typeface="+mj-lt"/>
              </a:rPr>
              <a:t> = new </a:t>
            </a:r>
            <a:r>
              <a:rPr lang="en-US" altLang="en-US" sz="1400" i="1" dirty="0" err="1">
                <a:latin typeface="+mj-lt"/>
              </a:rPr>
              <a:t>StreamReader</a:t>
            </a:r>
            <a:r>
              <a:rPr lang="en-US" altLang="en-US" sz="1400" i="1" dirty="0">
                <a:latin typeface="+mj-lt"/>
              </a:rPr>
              <a:t>(stream); </a:t>
            </a:r>
            <a:endParaRPr lang="pl-PL" altLang="en-US" sz="140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latin typeface="+mj-lt"/>
              </a:rPr>
              <a:t>string content = </a:t>
            </a:r>
            <a:r>
              <a:rPr lang="en-US" altLang="en-US" sz="1400" i="1" dirty="0" err="1">
                <a:latin typeface="+mj-lt"/>
              </a:rPr>
              <a:t>sr.ReadToEnd</a:t>
            </a:r>
            <a:r>
              <a:rPr lang="en-US" altLang="en-US" sz="1400" i="1" dirty="0">
                <a:latin typeface="+mj-lt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3811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HttpClient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HttpClient</a:t>
            </a:r>
            <a:r>
              <a:rPr lang="pl-PL" sz="1600" b="1" dirty="0"/>
              <a:t> </a:t>
            </a:r>
            <a:r>
              <a:rPr lang="pl-PL" sz="1600" dirty="0"/>
              <a:t>jest bazową klasą, której należy używać do komunikacji Http w większości przypadków. Jest </a:t>
            </a:r>
            <a:r>
              <a:rPr lang="pl-PL" sz="1600" dirty="0" err="1"/>
              <a:t>wrapperem</a:t>
            </a:r>
            <a:r>
              <a:rPr lang="pl-PL" sz="1600" dirty="0"/>
              <a:t> na niskopoziomowe klasy i ułatwia nam pracę z komunikacją sieciową.</a:t>
            </a:r>
            <a:br>
              <a:rPr lang="pl-PL" sz="1600" b="1" dirty="0"/>
            </a:br>
            <a:endParaRPr lang="pl-PL" sz="1600" b="1" dirty="0"/>
          </a:p>
          <a:p>
            <a:r>
              <a:rPr lang="pl-PL" sz="1600" dirty="0" err="1"/>
              <a:t>HttpClient</a:t>
            </a:r>
            <a:r>
              <a:rPr lang="pl-PL" sz="1600" dirty="0"/>
              <a:t> powinien być singletonem w naszej aplikacji i jedna instancja powinna być używana wielokrotnie.</a:t>
            </a:r>
          </a:p>
          <a:p>
            <a:endParaRPr lang="pl-PL" dirty="0"/>
          </a:p>
          <a:p>
            <a:r>
              <a:rPr lang="en-US" sz="1400" i="1" dirty="0" err="1"/>
              <a:t>HttpClient</a:t>
            </a:r>
            <a:r>
              <a:rPr lang="en-US" sz="1400" i="1" dirty="0"/>
              <a:t> client = new </a:t>
            </a:r>
            <a:r>
              <a:rPr lang="en-US" sz="1400" i="1" dirty="0" err="1"/>
              <a:t>HttpClient</a:t>
            </a:r>
            <a:r>
              <a:rPr lang="en-US" sz="1400" i="1" dirty="0"/>
              <a:t>();</a:t>
            </a:r>
            <a:endParaRPr lang="pl-PL" sz="1400" i="1" dirty="0"/>
          </a:p>
          <a:p>
            <a:r>
              <a:rPr lang="en-US" sz="1400" i="1" dirty="0" err="1"/>
              <a:t>HttpResponseMessage</a:t>
            </a:r>
            <a:r>
              <a:rPr lang="en-US" sz="1400" i="1" dirty="0"/>
              <a:t> response = await </a:t>
            </a:r>
            <a:r>
              <a:rPr lang="en-US" sz="1400" i="1" dirty="0" err="1"/>
              <a:t>client.GetAsync</a:t>
            </a:r>
            <a:r>
              <a:rPr lang="en-US" sz="1400" i="1" dirty="0"/>
              <a:t>("http://www.contoso.com/");</a:t>
            </a:r>
            <a:endParaRPr lang="pl-PL" sz="1400" i="1" dirty="0"/>
          </a:p>
          <a:p>
            <a:r>
              <a:rPr lang="pl-PL" sz="1400" i="1" dirty="0" err="1"/>
              <a:t>response.EnsureSuccessStatusCode</a:t>
            </a:r>
            <a:r>
              <a:rPr lang="pl-PL" sz="1400" i="1" dirty="0"/>
              <a:t>();</a:t>
            </a:r>
          </a:p>
          <a:p>
            <a:r>
              <a:rPr lang="pl-PL" sz="1400" i="1" dirty="0"/>
              <a:t>string </a:t>
            </a:r>
            <a:r>
              <a:rPr lang="pl-PL" sz="1400" i="1" dirty="0" err="1"/>
              <a:t>responseBody</a:t>
            </a:r>
            <a:r>
              <a:rPr lang="pl-PL" sz="1400" i="1" dirty="0"/>
              <a:t> = </a:t>
            </a:r>
            <a:r>
              <a:rPr lang="pl-PL" sz="1400" i="1" dirty="0" err="1"/>
              <a:t>await</a:t>
            </a:r>
            <a:r>
              <a:rPr lang="pl-PL" sz="1400" i="1" dirty="0"/>
              <a:t> </a:t>
            </a:r>
            <a:r>
              <a:rPr lang="pl-PL" sz="1400" i="1" dirty="0" err="1"/>
              <a:t>response.Content.ReadAsStringAsync</a:t>
            </a:r>
            <a:r>
              <a:rPr lang="pl-PL" sz="1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71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Zadania do testów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Dodać bibliotekę </a:t>
            </a:r>
            <a:r>
              <a:rPr lang="pl-PL" sz="1600" dirty="0" err="1"/>
              <a:t>UnitTestProject</a:t>
            </a:r>
            <a:r>
              <a:rPr lang="pl-PL" sz="1600" dirty="0"/>
              <a:t> o nazwie „</a:t>
            </a:r>
            <a:r>
              <a:rPr lang="pl-PL" sz="1600" dirty="0" err="1"/>
              <a:t>DotNetAdvanced.Plinq.Tests</a:t>
            </a:r>
            <a:r>
              <a:rPr lang="pl-PL" sz="1600" dirty="0"/>
              <a:t>”.</a:t>
            </a:r>
            <a:br>
              <a:rPr lang="pl-PL" sz="1600" dirty="0"/>
            </a:br>
            <a:r>
              <a:rPr lang="pl-PL" sz="1600" dirty="0"/>
              <a:t>Do biblioteki dodać </a:t>
            </a:r>
            <a:r>
              <a:rPr lang="pl-PL" sz="1600" dirty="0" err="1"/>
              <a:t>Nugetowe</a:t>
            </a:r>
            <a:r>
              <a:rPr lang="pl-PL" sz="1600" dirty="0"/>
              <a:t> paczki:</a:t>
            </a:r>
            <a:br>
              <a:rPr lang="pl-PL" sz="1600" dirty="0"/>
            </a:br>
            <a:r>
              <a:rPr lang="pl-PL" sz="1600" dirty="0" err="1"/>
              <a:t>xUnit</a:t>
            </a:r>
            <a:endParaRPr lang="pl-PL" sz="1600" dirty="0"/>
          </a:p>
          <a:p>
            <a:r>
              <a:rPr lang="pl-PL" sz="1600" dirty="0" err="1"/>
              <a:t>xUnit.runner.visualstudio</a:t>
            </a:r>
            <a:endParaRPr lang="pl-PL" sz="1600" dirty="0"/>
          </a:p>
          <a:p>
            <a:r>
              <a:rPr lang="pl-PL" sz="1600" dirty="0" err="1"/>
              <a:t>FluentAssertions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W tej bibliotece dodać klasę </a:t>
            </a:r>
            <a:r>
              <a:rPr lang="pl-PL" sz="1600" dirty="0" err="1"/>
              <a:t>StandardDeviationTests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Napisać testy metody </a:t>
            </a:r>
            <a:r>
              <a:rPr lang="pl-PL" sz="1600" dirty="0" err="1"/>
              <a:t>Calculate</a:t>
            </a:r>
            <a:r>
              <a:rPr lang="pl-PL" sz="1600" dirty="0"/>
              <a:t> w klasie </a:t>
            </a:r>
            <a:r>
              <a:rPr lang="pl-PL" sz="1600" dirty="0" err="1"/>
              <a:t>StandardDeviation</a:t>
            </a:r>
            <a:r>
              <a:rPr lang="pl-PL" sz="1600" dirty="0"/>
              <a:t>:</a:t>
            </a:r>
          </a:p>
          <a:p>
            <a:r>
              <a:rPr lang="pl-PL" sz="1600" dirty="0"/>
              <a:t>1. Test prawidłowy - określone liczby na kolekcji, zwracają określony wynik</a:t>
            </a:r>
          </a:p>
          <a:p>
            <a:r>
              <a:rPr lang="pl-PL" sz="1600" dirty="0"/>
              <a:t>2. Test pustej kolekcji</a:t>
            </a:r>
          </a:p>
          <a:p>
            <a:r>
              <a:rPr lang="pl-PL" sz="1600" dirty="0"/>
              <a:t>3. Test kolekcji, która jest </a:t>
            </a:r>
            <a:r>
              <a:rPr lang="pl-PL" sz="1600" dirty="0" err="1"/>
              <a:t>nullem</a:t>
            </a:r>
            <a:endParaRPr lang="pl-PL" sz="1600" dirty="0"/>
          </a:p>
          <a:p>
            <a:r>
              <a:rPr lang="pl-PL" sz="1600" dirty="0"/>
              <a:t>4. Test samych zer</a:t>
            </a:r>
          </a:p>
          <a:p>
            <a:r>
              <a:rPr lang="pl-PL" sz="1600" dirty="0"/>
              <a:t>5. Test minimalnych </a:t>
            </a:r>
            <a:r>
              <a:rPr lang="pl-PL" sz="1600" dirty="0" err="1"/>
              <a:t>intów</a:t>
            </a:r>
            <a:r>
              <a:rPr lang="pl-PL" sz="1600" dirty="0"/>
              <a:t> i maksymalnych </a:t>
            </a:r>
            <a:r>
              <a:rPr lang="pl-PL" sz="1600" dirty="0" err="1"/>
              <a:t>intów</a:t>
            </a:r>
            <a:r>
              <a:rPr lang="pl-PL" sz="1600" dirty="0"/>
              <a:t> na zmianę (np. 5 takich i 5 takich na liście)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2741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RabbitMq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1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Wymagania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646239"/>
            <a:ext cx="7200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Zainstalować Erlang w wersji zgodnej z wersją </a:t>
            </a:r>
            <a:r>
              <a:rPr lang="pl-PL" sz="1600" dirty="0" err="1"/>
              <a:t>Rabbita</a:t>
            </a:r>
            <a:r>
              <a:rPr lang="pl-PL" sz="1600" dirty="0"/>
              <a:t>, którą chcemy zainstalować:</a:t>
            </a:r>
            <a:br>
              <a:rPr lang="pl-PL" sz="1600" dirty="0"/>
            </a:br>
            <a:r>
              <a:rPr lang="pl-PL" sz="1600" dirty="0">
                <a:hlinkClick r:id="rId2"/>
              </a:rPr>
              <a:t>https://www.rabbitmq.com/which-erlang.html</a:t>
            </a:r>
            <a:endParaRPr lang="pl-PL" sz="1600" dirty="0"/>
          </a:p>
          <a:p>
            <a:br>
              <a:rPr lang="pl-PL" sz="1600" dirty="0"/>
            </a:br>
            <a:r>
              <a:rPr lang="pl-PL" sz="1600" dirty="0"/>
              <a:t>Zainstalować </a:t>
            </a:r>
            <a:r>
              <a:rPr lang="pl-PL" sz="1600" dirty="0" err="1"/>
              <a:t>RabbitMQ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Zainstalować Management </a:t>
            </a:r>
            <a:r>
              <a:rPr lang="pl-PL" sz="1600" dirty="0" err="1"/>
              <a:t>Plugin</a:t>
            </a:r>
            <a:r>
              <a:rPr lang="pl-PL" sz="1600" dirty="0"/>
              <a:t>:</a:t>
            </a:r>
          </a:p>
          <a:p>
            <a:r>
              <a:rPr lang="pl-PL" sz="1600" dirty="0">
                <a:hlinkClick r:id="rId3"/>
              </a:rPr>
              <a:t>http://coderjony.com/blogs/how-to-enable-rabbitmq-management-plugin-in-windows/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Pod adresem </a:t>
            </a:r>
            <a:r>
              <a:rPr lang="pl-PL" sz="1600" dirty="0">
                <a:hlinkClick r:id="rId4"/>
              </a:rPr>
              <a:t>http://localhost:15672/</a:t>
            </a:r>
            <a:r>
              <a:rPr lang="pl-PL" sz="1600" dirty="0"/>
              <a:t> jest dostępny panel administracyjny </a:t>
            </a:r>
            <a:r>
              <a:rPr lang="pl-PL" sz="1600" dirty="0" err="1"/>
              <a:t>RabbitMQ</a:t>
            </a:r>
            <a:r>
              <a:rPr lang="pl-PL" sz="1600" dirty="0"/>
              <a:t>.</a:t>
            </a:r>
            <a:br>
              <a:rPr lang="pl-PL" sz="1600" dirty="0"/>
            </a:br>
            <a:r>
              <a:rPr lang="pl-PL" sz="1600" dirty="0"/>
              <a:t>Domyślne hasło to:</a:t>
            </a:r>
          </a:p>
          <a:p>
            <a:r>
              <a:rPr lang="pl-PL" sz="1600" dirty="0"/>
              <a:t>U: </a:t>
            </a:r>
            <a:r>
              <a:rPr lang="pl-PL" sz="1600" dirty="0" err="1"/>
              <a:t>guest</a:t>
            </a:r>
            <a:endParaRPr lang="pl-PL" sz="1600" dirty="0"/>
          </a:p>
          <a:p>
            <a:r>
              <a:rPr lang="pl-PL" sz="1600" dirty="0"/>
              <a:t>P: </a:t>
            </a:r>
            <a:r>
              <a:rPr lang="pl-PL" sz="1600" dirty="0" err="1"/>
              <a:t>guest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Dokumentacja </a:t>
            </a:r>
            <a:r>
              <a:rPr lang="pl-PL" sz="1600" dirty="0" err="1"/>
              <a:t>RabbitMQ</a:t>
            </a:r>
            <a:r>
              <a:rPr lang="pl-PL" sz="1600" dirty="0"/>
              <a:t> jest naprawdę przyzwoita:</a:t>
            </a:r>
            <a:br>
              <a:rPr lang="pl-PL" sz="1600" dirty="0"/>
            </a:br>
            <a:r>
              <a:rPr lang="pl-PL" sz="1600" dirty="0">
                <a:hlinkClick r:id="rId5"/>
              </a:rPr>
              <a:t>https://www.rabbitmq.com/getstarted.html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2731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AD772-8A51-4779-98B2-027A51E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FB561F-4F60-4BDD-B018-B0862A5E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1784839"/>
            <a:ext cx="7200900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pl-PL" sz="1600" dirty="0"/>
              <a:t>Typy generyczne pozwalają na uniezależnienie implementacji od typu na którym operuje.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Pozwalają unikać </a:t>
            </a:r>
            <a:r>
              <a:rPr lang="pl-PL" sz="1600" dirty="0" err="1"/>
              <a:t>boxingu</a:t>
            </a:r>
            <a:r>
              <a:rPr lang="pl-PL" sz="1600" dirty="0"/>
              <a:t>/</a:t>
            </a:r>
            <a:r>
              <a:rPr lang="pl-PL" sz="1600" dirty="0" err="1"/>
              <a:t>unboxingu</a:t>
            </a:r>
            <a:r>
              <a:rPr lang="pl-PL" sz="1600" dirty="0"/>
              <a:t>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Pozwalają na tworzenie uniwersalnych rozwiązań i spełnianie zasady DRY (</a:t>
            </a:r>
            <a:r>
              <a:rPr lang="pl-PL" sz="1600" dirty="0" err="1"/>
              <a:t>Don’t</a:t>
            </a:r>
            <a:r>
              <a:rPr lang="pl-PL" sz="1600" dirty="0"/>
              <a:t> </a:t>
            </a:r>
            <a:r>
              <a:rPr lang="pl-PL" sz="1600" dirty="0" err="1"/>
              <a:t>repeat</a:t>
            </a:r>
            <a:r>
              <a:rPr lang="pl-PL" sz="1600" dirty="0"/>
              <a:t> </a:t>
            </a:r>
            <a:r>
              <a:rPr lang="pl-PL" sz="1600" dirty="0" err="1"/>
              <a:t>yourself</a:t>
            </a:r>
            <a:r>
              <a:rPr lang="pl-PL" sz="1600" dirty="0"/>
              <a:t>).</a:t>
            </a:r>
          </a:p>
          <a:p>
            <a:pPr>
              <a:spcAft>
                <a:spcPts val="1600"/>
              </a:spcAft>
            </a:pPr>
            <a:endParaRPr lang="pl-PL" sz="1600" i="1" dirty="0"/>
          </a:p>
          <a:p>
            <a:pPr>
              <a:spcAft>
                <a:spcPts val="1600"/>
              </a:spcAft>
            </a:pPr>
            <a:r>
              <a:rPr lang="pl-PL" sz="1600" dirty="0"/>
              <a:t>Deklaracja typu generycznego w metodzie wygląda np. tak:</a:t>
            </a:r>
            <a:br>
              <a:rPr lang="pl-PL" sz="1600" dirty="0"/>
            </a:br>
            <a:r>
              <a:rPr lang="pl-PL" sz="1600" i="1" dirty="0"/>
              <a:t>public </a:t>
            </a:r>
            <a:r>
              <a:rPr lang="pl-PL" sz="1600" i="1" dirty="0" err="1"/>
              <a:t>void</a:t>
            </a:r>
            <a:r>
              <a:rPr lang="pl-PL" sz="1600" i="1" dirty="0"/>
              <a:t> Sum&lt;T&gt;(T </a:t>
            </a:r>
            <a:r>
              <a:rPr lang="pl-PL" sz="1600" i="1" dirty="0" err="1"/>
              <a:t>number</a:t>
            </a:r>
            <a:r>
              <a:rPr lang="pl-PL" sz="1600" i="1" dirty="0"/>
              <a:t>);</a:t>
            </a:r>
            <a:br>
              <a:rPr lang="pl-PL" sz="1600" i="1" dirty="0"/>
            </a:br>
            <a:br>
              <a:rPr lang="pl-PL" sz="1600" i="1" dirty="0"/>
            </a:br>
            <a:r>
              <a:rPr lang="pl-PL" sz="1600" dirty="0"/>
              <a:t>W klasie typ generyczny jest wpisywany w deklaracji i potem możemy wewnątrz klasy korzystać z tego typu np.:</a:t>
            </a:r>
            <a:br>
              <a:rPr lang="pl-PL" sz="1600" dirty="0"/>
            </a:br>
            <a:r>
              <a:rPr lang="pl-PL" sz="1600" i="1" dirty="0"/>
              <a:t>public </a:t>
            </a:r>
            <a:r>
              <a:rPr lang="pl-PL" sz="1600" i="1" dirty="0" err="1"/>
              <a:t>class</a:t>
            </a:r>
            <a:r>
              <a:rPr lang="pl-PL" sz="1600" i="1" dirty="0"/>
              <a:t> Database&lt;T&gt; {</a:t>
            </a:r>
            <a:br>
              <a:rPr lang="pl-PL" sz="1600" i="1" dirty="0"/>
            </a:br>
            <a:r>
              <a:rPr lang="pl-PL" sz="1600" i="1" dirty="0"/>
              <a:t>    public List&lt;T&gt; list { </a:t>
            </a:r>
            <a:r>
              <a:rPr lang="pl-PL" sz="1600" i="1" dirty="0" err="1"/>
              <a:t>get</a:t>
            </a:r>
            <a:r>
              <a:rPr lang="pl-PL" sz="1600" i="1" dirty="0"/>
              <a:t>; set; }</a:t>
            </a:r>
            <a:br>
              <a:rPr lang="pl-PL" sz="1600" i="1" dirty="0"/>
            </a:br>
            <a:r>
              <a:rPr lang="pl-PL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9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51792-E095-4511-9331-6D81A2C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 „</a:t>
            </a:r>
            <a:r>
              <a:rPr lang="pl-PL" dirty="0" err="1"/>
              <a:t>where</a:t>
            </a:r>
            <a:r>
              <a:rPr lang="pl-PL" dirty="0"/>
              <a:t>”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1314DA2-FE92-4513-A6E7-4804162653D8}"/>
              </a:ext>
            </a:extLst>
          </p:cNvPr>
          <p:cNvSpPr txBox="1"/>
          <p:nvPr/>
        </p:nvSpPr>
        <p:spPr>
          <a:xfrm>
            <a:off x="971550" y="2250831"/>
            <a:ext cx="7200900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where</a:t>
            </a:r>
            <a:r>
              <a:rPr lang="pl-PL" sz="1600" dirty="0"/>
              <a:t> - Pozwala zawęzić akceptowane typy danych.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ograniczenie do interfejsu lub klasy bazowej.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ograniczenie do elementów klasa/struktura.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dirty="0"/>
              <a:t>Możliwe łączenie wielu warunków (oddzielone przecinkami)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r>
              <a:rPr lang="pl-PL" sz="1600" b="1" dirty="0" err="1"/>
              <a:t>new</a:t>
            </a:r>
            <a:r>
              <a:rPr lang="pl-PL" sz="1600" b="1" dirty="0"/>
              <a:t>() </a:t>
            </a:r>
            <a:r>
              <a:rPr lang="pl-PL" sz="1600" dirty="0"/>
              <a:t>- pozwala na użycie tylko typów posiadających bezparametrowy konstruktor - musi być deklarowane jako ostatnie</a:t>
            </a:r>
          </a:p>
          <a:p>
            <a:pPr algn="just">
              <a:lnSpc>
                <a:spcPct val="110000"/>
              </a:lnSpc>
              <a:spcAft>
                <a:spcPts val="1600"/>
              </a:spcAft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957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3956</Words>
  <Application>Microsoft Office PowerPoint</Application>
  <PresentationFormat>Pokaz na ekranie (4:3)</PresentationFormat>
  <Paragraphs>357</Paragraphs>
  <Slides>66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Verdana</vt:lpstr>
      <vt:lpstr>Diamond Grid 16x9</vt:lpstr>
      <vt:lpstr>.NET Framework Kurs zaawansowany</vt:lpstr>
      <vt:lpstr>Prezentacja programu PowerPoint</vt:lpstr>
      <vt:lpstr>Kolekcje</vt:lpstr>
      <vt:lpstr>Rodzaje kolekcji</vt:lpstr>
      <vt:lpstr>Kolekcje współbieżne</vt:lpstr>
      <vt:lpstr>Definiowanie własnych kolekcji</vt:lpstr>
      <vt:lpstr>Typy generyczne</vt:lpstr>
      <vt:lpstr>Typy generyczne</vt:lpstr>
      <vt:lpstr>Operator „where”</vt:lpstr>
      <vt:lpstr>Kowariancja i kontrwariancja</vt:lpstr>
      <vt:lpstr>Funkcje i typy anonimowe</vt:lpstr>
      <vt:lpstr>Delegaty</vt:lpstr>
      <vt:lpstr>Delegaty</vt:lpstr>
      <vt:lpstr>Funkcje anonimowe</vt:lpstr>
      <vt:lpstr>Action, Func i Predicate</vt:lpstr>
      <vt:lpstr>Action, Func i Predicate</vt:lpstr>
      <vt:lpstr>Wyrażenia lambda</vt:lpstr>
      <vt:lpstr>Typy anonimowe</vt:lpstr>
      <vt:lpstr>dynamic</vt:lpstr>
      <vt:lpstr>ExpandoObject</vt:lpstr>
      <vt:lpstr>Metody rozszerzające</vt:lpstr>
      <vt:lpstr>Metody rozszerzające</vt:lpstr>
      <vt:lpstr>Metody rozszerzające</vt:lpstr>
      <vt:lpstr>Zadania</vt:lpstr>
      <vt:lpstr>Method Chaining</vt:lpstr>
      <vt:lpstr>Method Chaining</vt:lpstr>
      <vt:lpstr>Method Chaining</vt:lpstr>
      <vt:lpstr>Method Chaining</vt:lpstr>
      <vt:lpstr>Method Chaining - problemy</vt:lpstr>
      <vt:lpstr>LINQ</vt:lpstr>
      <vt:lpstr>LINQ</vt:lpstr>
      <vt:lpstr>LINQ - Query Expression</vt:lpstr>
      <vt:lpstr>LINQ – najpopularniejsze operatory</vt:lpstr>
      <vt:lpstr>LINQ – najpopularniejsze operatory</vt:lpstr>
      <vt:lpstr>LINQ – najpopularniejsze operatory</vt:lpstr>
      <vt:lpstr>Zadania</vt:lpstr>
      <vt:lpstr>Zadania</vt:lpstr>
      <vt:lpstr>Refleksja</vt:lpstr>
      <vt:lpstr>Mechanizm refleksji</vt:lpstr>
      <vt:lpstr>Wielowątkowość</vt:lpstr>
      <vt:lpstr>Wielowątkowość</vt:lpstr>
      <vt:lpstr>Stan wątku</vt:lpstr>
      <vt:lpstr>Zadania</vt:lpstr>
      <vt:lpstr>Zadania</vt:lpstr>
      <vt:lpstr>Zadania</vt:lpstr>
      <vt:lpstr>Zadania na synchronizację</vt:lpstr>
      <vt:lpstr>Zadania na synchronizację</vt:lpstr>
      <vt:lpstr>Zadania na synchronizację</vt:lpstr>
      <vt:lpstr>Task Parallel Library</vt:lpstr>
      <vt:lpstr>TPL</vt:lpstr>
      <vt:lpstr>Zadania</vt:lpstr>
      <vt:lpstr>Zadania</vt:lpstr>
      <vt:lpstr>Zadania - Async</vt:lpstr>
      <vt:lpstr>Inversion of Control</vt:lpstr>
      <vt:lpstr>IoC</vt:lpstr>
      <vt:lpstr>IoC</vt:lpstr>
      <vt:lpstr>Dependency Injection</vt:lpstr>
      <vt:lpstr>Programowanie aspektowe</vt:lpstr>
      <vt:lpstr>Programowanie aspektowe</vt:lpstr>
      <vt:lpstr>Programowanie sieciowe</vt:lpstr>
      <vt:lpstr>REST</vt:lpstr>
      <vt:lpstr>HttpWebRequest</vt:lpstr>
      <vt:lpstr>HttpClient</vt:lpstr>
      <vt:lpstr>Zadania do testów</vt:lpstr>
      <vt:lpstr>RabbitMq</vt:lpstr>
      <vt:lpstr>Wymagania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2017-10-11T18:56:47Z</dcterms:created>
  <dcterms:modified xsi:type="dcterms:W3CDTF">2019-11-22T08:19:32Z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