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18288000" cy="10287000"/>
  <p:embeddedFontLst>
    <p:embeddedFont>
      <p:font typeface="Roboto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kQG05OdloKsMhntNJqCSY7iFk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96d77f89_1_2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f96d77f89_1_2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96d77f89_1_13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f96d77f89_1_13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f96d77f89_1_10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3f96d77f89_1_10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f96d77f89_0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3f96d77f89_0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f96d77f89_0_5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3f96d77f89_0_5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f96d77f89_0_6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3f96d77f89_0_6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f96d77f89_0_7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3f96d77f89_0_7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f96d77f89_0_10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f96d77f89_0_10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f96d77f89_1_11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3f96d77f89_1_11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f96d77f89_0_3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f96d77f89_0_3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96d77f89_0_27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3f96d77f89_0_27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6510630" y="3149534"/>
            <a:ext cx="5267325" cy="144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300">
                <a:solidFill>
                  <a:srgbClr val="49494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545772" y="2244766"/>
            <a:ext cx="11196454" cy="391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350">
                <a:solidFill>
                  <a:srgbClr val="F9BF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510630" y="3149534"/>
            <a:ext cx="5267325" cy="144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300">
                <a:solidFill>
                  <a:srgbClr val="49494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8638172" y="1"/>
            <a:ext cx="9650095" cy="10287000"/>
          </a:xfrm>
          <a:custGeom>
            <a:rect b="b" l="l" r="r" t="t"/>
            <a:pathLst>
              <a:path extrusionOk="0" h="10287000" w="9650094">
                <a:moveTo>
                  <a:pt x="9649826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9649826" y="0"/>
                </a:lnTo>
                <a:lnTo>
                  <a:pt x="9649826" y="10286997"/>
                </a:lnTo>
                <a:close/>
              </a:path>
            </a:pathLst>
          </a:custGeom>
          <a:solidFill>
            <a:srgbClr val="DDDDDD">
              <a:alpha val="1764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53862" y="1043428"/>
            <a:ext cx="7400924" cy="821054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0"/>
          <p:cNvSpPr/>
          <p:nvPr/>
        </p:nvSpPr>
        <p:spPr>
          <a:xfrm>
            <a:off x="0" y="1"/>
            <a:ext cx="7739380" cy="10287000"/>
          </a:xfrm>
          <a:custGeom>
            <a:rect b="b" l="l" r="r" t="t"/>
            <a:pathLst>
              <a:path extrusionOk="0" h="10287000" w="7739380">
                <a:moveTo>
                  <a:pt x="0" y="0"/>
                </a:moveTo>
                <a:lnTo>
                  <a:pt x="7739140" y="0"/>
                </a:lnTo>
                <a:lnTo>
                  <a:pt x="7739140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solidFill>
            <a:srgbClr val="FFD372">
              <a:alpha val="1764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9" y="5861463"/>
            <a:ext cx="5781674" cy="34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0"/>
          <p:cNvSpPr txBox="1"/>
          <p:nvPr>
            <p:ph type="title"/>
          </p:nvPr>
        </p:nvSpPr>
        <p:spPr>
          <a:xfrm>
            <a:off x="6510630" y="3149534"/>
            <a:ext cx="5267325" cy="144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300">
                <a:solidFill>
                  <a:srgbClr val="49494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510630" y="3149534"/>
            <a:ext cx="5267325" cy="144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300" u="none" cap="none" strike="noStrike">
                <a:solidFill>
                  <a:srgbClr val="49494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545772" y="2244766"/>
            <a:ext cx="11196454" cy="391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350" u="none" cap="none" strike="noStrike">
                <a:solidFill>
                  <a:srgbClr val="F9BF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ancer.net/cancer-types/breast-cancer/statistics" TargetMode="External"/><Relationship Id="rId4" Type="http://schemas.openxmlformats.org/officeDocument/2006/relationships/hyperlink" Target="https://www.cdc.gov/cancer/breast/basic_info/index.htm" TargetMode="External"/><Relationship Id="rId5" Type="http://schemas.openxmlformats.org/officeDocument/2006/relationships/hyperlink" Target="https://www.carolmilgardbreastcenter.org/for-patients/facts-myths/early-detection-is-ke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/>
          <p:nvPr/>
        </p:nvSpPr>
        <p:spPr>
          <a:xfrm>
            <a:off x="3733800" y="7584978"/>
            <a:ext cx="10821654" cy="913448"/>
          </a:xfrm>
          <a:custGeom>
            <a:rect b="b" l="l" r="r" t="t"/>
            <a:pathLst>
              <a:path extrusionOk="0" h="889000" w="4532630">
                <a:moveTo>
                  <a:pt x="4359701" y="888841"/>
                </a:moveTo>
                <a:lnTo>
                  <a:pt x="171725" y="888841"/>
                </a:lnTo>
                <a:lnTo>
                  <a:pt x="151354" y="886460"/>
                </a:lnTo>
                <a:lnTo>
                  <a:pt x="109399" y="871318"/>
                </a:lnTo>
                <a:lnTo>
                  <a:pt x="72278" y="847603"/>
                </a:lnTo>
                <a:lnTo>
                  <a:pt x="41237" y="816562"/>
                </a:lnTo>
                <a:lnTo>
                  <a:pt x="17523" y="779441"/>
                </a:lnTo>
                <a:lnTo>
                  <a:pt x="2381" y="737486"/>
                </a:lnTo>
                <a:lnTo>
                  <a:pt x="0" y="717119"/>
                </a:lnTo>
                <a:lnTo>
                  <a:pt x="0" y="171722"/>
                </a:lnTo>
                <a:lnTo>
                  <a:pt x="17523" y="109399"/>
                </a:lnTo>
                <a:lnTo>
                  <a:pt x="41237" y="72278"/>
                </a:lnTo>
                <a:lnTo>
                  <a:pt x="72278" y="41238"/>
                </a:lnTo>
                <a:lnTo>
                  <a:pt x="109399" y="17523"/>
                </a:lnTo>
                <a:lnTo>
                  <a:pt x="151354" y="2381"/>
                </a:lnTo>
                <a:lnTo>
                  <a:pt x="171724" y="0"/>
                </a:lnTo>
                <a:lnTo>
                  <a:pt x="4359702" y="0"/>
                </a:lnTo>
                <a:lnTo>
                  <a:pt x="4380071" y="2381"/>
                </a:lnTo>
                <a:lnTo>
                  <a:pt x="4422027" y="17523"/>
                </a:lnTo>
                <a:lnTo>
                  <a:pt x="4459095" y="41204"/>
                </a:lnTo>
                <a:lnTo>
                  <a:pt x="196898" y="41204"/>
                </a:lnTo>
                <a:lnTo>
                  <a:pt x="148044" y="49231"/>
                </a:lnTo>
                <a:lnTo>
                  <a:pt x="105349" y="71512"/>
                </a:lnTo>
                <a:lnTo>
                  <a:pt x="71512" y="105349"/>
                </a:lnTo>
                <a:lnTo>
                  <a:pt x="49230" y="148044"/>
                </a:lnTo>
                <a:lnTo>
                  <a:pt x="41204" y="196898"/>
                </a:lnTo>
                <a:lnTo>
                  <a:pt x="41204" y="691942"/>
                </a:lnTo>
                <a:lnTo>
                  <a:pt x="49230" y="740797"/>
                </a:lnTo>
                <a:lnTo>
                  <a:pt x="71512" y="783492"/>
                </a:lnTo>
                <a:lnTo>
                  <a:pt x="105349" y="817329"/>
                </a:lnTo>
                <a:lnTo>
                  <a:pt x="148044" y="839610"/>
                </a:lnTo>
                <a:lnTo>
                  <a:pt x="196898" y="847637"/>
                </a:lnTo>
                <a:lnTo>
                  <a:pt x="4459095" y="847637"/>
                </a:lnTo>
                <a:lnTo>
                  <a:pt x="4422027" y="871318"/>
                </a:lnTo>
                <a:lnTo>
                  <a:pt x="4380071" y="886460"/>
                </a:lnTo>
                <a:lnTo>
                  <a:pt x="4359701" y="888841"/>
                </a:lnTo>
                <a:close/>
              </a:path>
              <a:path extrusionOk="0" h="889000" w="4532630">
                <a:moveTo>
                  <a:pt x="4459095" y="847637"/>
                </a:moveTo>
                <a:lnTo>
                  <a:pt x="4334527" y="847637"/>
                </a:lnTo>
                <a:lnTo>
                  <a:pt x="4383382" y="839610"/>
                </a:lnTo>
                <a:lnTo>
                  <a:pt x="4426077" y="817329"/>
                </a:lnTo>
                <a:lnTo>
                  <a:pt x="4459914" y="783492"/>
                </a:lnTo>
                <a:lnTo>
                  <a:pt x="4482195" y="740797"/>
                </a:lnTo>
                <a:lnTo>
                  <a:pt x="4490222" y="691942"/>
                </a:lnTo>
                <a:lnTo>
                  <a:pt x="4490222" y="196898"/>
                </a:lnTo>
                <a:lnTo>
                  <a:pt x="4482195" y="148044"/>
                </a:lnTo>
                <a:lnTo>
                  <a:pt x="4459914" y="105349"/>
                </a:lnTo>
                <a:lnTo>
                  <a:pt x="4426077" y="71512"/>
                </a:lnTo>
                <a:lnTo>
                  <a:pt x="4383382" y="49231"/>
                </a:lnTo>
                <a:lnTo>
                  <a:pt x="4334527" y="41204"/>
                </a:lnTo>
                <a:lnTo>
                  <a:pt x="4459095" y="41204"/>
                </a:lnTo>
                <a:lnTo>
                  <a:pt x="4490188" y="72278"/>
                </a:lnTo>
                <a:lnTo>
                  <a:pt x="4513903" y="109399"/>
                </a:lnTo>
                <a:lnTo>
                  <a:pt x="4529045" y="151355"/>
                </a:lnTo>
                <a:lnTo>
                  <a:pt x="4532504" y="180941"/>
                </a:lnTo>
                <a:lnTo>
                  <a:pt x="4532504" y="707900"/>
                </a:lnTo>
                <a:lnTo>
                  <a:pt x="4529045" y="737486"/>
                </a:lnTo>
                <a:lnTo>
                  <a:pt x="4513903" y="779441"/>
                </a:lnTo>
                <a:lnTo>
                  <a:pt x="4490188" y="816562"/>
                </a:lnTo>
                <a:lnTo>
                  <a:pt x="4459148" y="847603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15" y="1030890"/>
            <a:ext cx="1103715" cy="12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915" y="7969157"/>
            <a:ext cx="1103715" cy="12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8147" y="7969157"/>
            <a:ext cx="1099813" cy="12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8147" y="1030890"/>
            <a:ext cx="1099813" cy="129117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idx="1" type="body"/>
          </p:nvPr>
        </p:nvSpPr>
        <p:spPr>
          <a:xfrm>
            <a:off x="3545772" y="2244766"/>
            <a:ext cx="11196600" cy="3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BREAST CANCER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14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sz="145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895200" y="7810500"/>
            <a:ext cx="10576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05 : Miloy Ajmera (majmera) and Samridhi Kochar (skochar)</a:t>
            </a:r>
            <a:endParaRPr b="1"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hape&#10;&#10;Description automatically generated with medium confidence" id="58" name="Google Shape;5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8200" y="5761440"/>
            <a:ext cx="1120364" cy="182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1028700" y="8287243"/>
            <a:ext cx="1563370" cy="417830"/>
          </a:xfrm>
          <a:custGeom>
            <a:rect b="b" l="l" r="r" t="t"/>
            <a:pathLst>
              <a:path extrusionOk="0" h="417829" w="1563370">
                <a:moveTo>
                  <a:pt x="0" y="417759"/>
                </a:move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lnTo>
                  <a:pt x="0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2539228" y="0"/>
            <a:ext cx="5749290" cy="10287000"/>
          </a:xfrm>
          <a:custGeom>
            <a:rect b="b" l="l" r="r" t="t"/>
            <a:pathLst>
              <a:path extrusionOk="0" h="10287000" w="5749290">
                <a:moveTo>
                  <a:pt x="0" y="0"/>
                </a:moveTo>
                <a:lnTo>
                  <a:pt x="5748772" y="0"/>
                </a:lnTo>
                <a:lnTo>
                  <a:pt x="574877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D3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016000" y="3062017"/>
            <a:ext cx="624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2800"/>
              </a:lnSpc>
              <a:spcBef>
                <a:spcPts val="198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5"/>
          <p:cNvSpPr txBox="1"/>
          <p:nvPr>
            <p:ph type="title"/>
          </p:nvPr>
        </p:nvSpPr>
        <p:spPr>
          <a:xfrm>
            <a:off x="2146725" y="4072050"/>
            <a:ext cx="100707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800">
                <a:solidFill>
                  <a:srgbClr val="F9BF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g23f96d77f89_1_26"/>
          <p:cNvGrpSpPr/>
          <p:nvPr/>
        </p:nvGrpSpPr>
        <p:grpSpPr>
          <a:xfrm>
            <a:off x="0" y="3"/>
            <a:ext cx="18288616" cy="10287000"/>
            <a:chOff x="0" y="3"/>
            <a:chExt cx="18288616" cy="10287000"/>
          </a:xfrm>
        </p:grpSpPr>
        <p:sp>
          <p:nvSpPr>
            <p:cNvPr id="159" name="Google Shape;159;g23f96d77f89_1_26"/>
            <p:cNvSpPr/>
            <p:nvPr/>
          </p:nvSpPr>
          <p:spPr>
            <a:xfrm>
              <a:off x="11967191" y="3"/>
              <a:ext cx="6321425" cy="10287000"/>
            </a:xfrm>
            <a:custGeom>
              <a:rect b="b" l="l" r="r" t="t"/>
              <a:pathLst>
                <a:path extrusionOk="0" h="10287000" w="6321425">
                  <a:moveTo>
                    <a:pt x="6320807" y="10286996"/>
                  </a:moveTo>
                  <a:lnTo>
                    <a:pt x="0" y="10286996"/>
                  </a:lnTo>
                  <a:lnTo>
                    <a:pt x="0" y="0"/>
                  </a:lnTo>
                  <a:lnTo>
                    <a:pt x="6320807" y="0"/>
                  </a:lnTo>
                  <a:lnTo>
                    <a:pt x="6320807" y="10286996"/>
                  </a:lnTo>
                  <a:close/>
                </a:path>
              </a:pathLst>
            </a:custGeom>
            <a:solidFill>
              <a:srgbClr val="DDDDDD">
                <a:alpha val="176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23f96d77f89_1_26"/>
            <p:cNvSpPr/>
            <p:nvPr/>
          </p:nvSpPr>
          <p:spPr>
            <a:xfrm>
              <a:off x="0" y="3"/>
              <a:ext cx="11967210" cy="10287000"/>
            </a:xfrm>
            <a:custGeom>
              <a:rect b="b" l="l" r="r" t="t"/>
              <a:pathLst>
                <a:path extrusionOk="0" h="10287000" w="11967210">
                  <a:moveTo>
                    <a:pt x="0" y="0"/>
                  </a:moveTo>
                  <a:lnTo>
                    <a:pt x="11967191" y="0"/>
                  </a:lnTo>
                  <a:lnTo>
                    <a:pt x="11967191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>
                <a:alpha val="176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g23f96d77f89_1_26"/>
          <p:cNvSpPr txBox="1"/>
          <p:nvPr>
            <p:ph type="title"/>
          </p:nvPr>
        </p:nvSpPr>
        <p:spPr>
          <a:xfrm>
            <a:off x="1098753" y="1830400"/>
            <a:ext cx="91332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465"/>
              </a:spcBef>
              <a:spcAft>
                <a:spcPts val="0"/>
              </a:spcAft>
              <a:buSzPts val="3300"/>
              <a:buFont typeface="Verdana"/>
              <a:buChar char="➔"/>
            </a:pPr>
            <a:r>
              <a:rPr lang="en-US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for Nulls</a:t>
            </a:r>
            <a:r>
              <a:rPr b="0" lang="en-US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33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Not Found</a:t>
            </a:r>
            <a:endParaRPr sz="3300">
              <a:solidFill>
                <a:srgbClr val="F9BF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Verdana"/>
              <a:buChar char="➔"/>
            </a:pPr>
            <a:r>
              <a:rPr lang="en-US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for Duplicates: </a:t>
            </a:r>
            <a:r>
              <a:rPr lang="en-US" sz="33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Not Found</a:t>
            </a:r>
            <a:endParaRPr sz="3300">
              <a:solidFill>
                <a:srgbClr val="F9BF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Verdana"/>
              <a:buChar char="➔"/>
            </a:pPr>
            <a:r>
              <a:rPr lang="en-US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for Outliers: </a:t>
            </a:r>
            <a:r>
              <a:rPr lang="en-US" sz="33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Not Found</a:t>
            </a:r>
            <a:endParaRPr sz="3300">
              <a:solidFill>
                <a:srgbClr val="F9BF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t/>
            </a:r>
            <a:endParaRPr b="0"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g23f96d77f89_1_26"/>
          <p:cNvSpPr txBox="1"/>
          <p:nvPr>
            <p:ph type="title"/>
          </p:nvPr>
        </p:nvSpPr>
        <p:spPr>
          <a:xfrm>
            <a:off x="1484850" y="1554570"/>
            <a:ext cx="60204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6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00000"/>
                </a:solidFill>
              </a:rPr>
              <a:t>Steps:</a:t>
            </a:r>
            <a:endParaRPr sz="5500">
              <a:solidFill>
                <a:srgbClr val="000000"/>
              </a:solidFill>
            </a:endParaRPr>
          </a:p>
          <a:p>
            <a:pPr indent="0" lvl="0" marL="0" marR="5080" rtl="0" algn="l">
              <a:lnSpc>
                <a:spcPct val="1336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23f96d77f89_1_13"/>
          <p:cNvGrpSpPr/>
          <p:nvPr/>
        </p:nvGrpSpPr>
        <p:grpSpPr>
          <a:xfrm>
            <a:off x="0" y="3"/>
            <a:ext cx="18288616" cy="10287000"/>
            <a:chOff x="0" y="3"/>
            <a:chExt cx="18288616" cy="10287000"/>
          </a:xfrm>
        </p:grpSpPr>
        <p:sp>
          <p:nvSpPr>
            <p:cNvPr id="168" name="Google Shape;168;g23f96d77f89_1_13"/>
            <p:cNvSpPr/>
            <p:nvPr/>
          </p:nvSpPr>
          <p:spPr>
            <a:xfrm>
              <a:off x="11967191" y="3"/>
              <a:ext cx="6321425" cy="10287000"/>
            </a:xfrm>
            <a:custGeom>
              <a:rect b="b" l="l" r="r" t="t"/>
              <a:pathLst>
                <a:path extrusionOk="0" h="10287000" w="6321425">
                  <a:moveTo>
                    <a:pt x="6320807" y="10286996"/>
                  </a:moveTo>
                  <a:lnTo>
                    <a:pt x="0" y="10286996"/>
                  </a:lnTo>
                  <a:lnTo>
                    <a:pt x="0" y="0"/>
                  </a:lnTo>
                  <a:lnTo>
                    <a:pt x="6320807" y="0"/>
                  </a:lnTo>
                  <a:lnTo>
                    <a:pt x="6320807" y="10286996"/>
                  </a:lnTo>
                  <a:close/>
                </a:path>
              </a:pathLst>
            </a:custGeom>
            <a:solidFill>
              <a:srgbClr val="DDDDDD">
                <a:alpha val="176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23f96d77f89_1_13"/>
            <p:cNvSpPr/>
            <p:nvPr/>
          </p:nvSpPr>
          <p:spPr>
            <a:xfrm>
              <a:off x="0" y="3"/>
              <a:ext cx="11967210" cy="10287000"/>
            </a:xfrm>
            <a:custGeom>
              <a:rect b="b" l="l" r="r" t="t"/>
              <a:pathLst>
                <a:path extrusionOk="0" h="10287000" w="11967210">
                  <a:moveTo>
                    <a:pt x="0" y="0"/>
                  </a:moveTo>
                  <a:lnTo>
                    <a:pt x="11967191" y="0"/>
                  </a:lnTo>
                  <a:lnTo>
                    <a:pt x="11967191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>
                <a:alpha val="176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23f96d77f89_1_13"/>
          <p:cNvSpPr txBox="1"/>
          <p:nvPr>
            <p:ph type="title"/>
          </p:nvPr>
        </p:nvSpPr>
        <p:spPr>
          <a:xfrm>
            <a:off x="1098753" y="1830400"/>
            <a:ext cx="9133200" cy="6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SzPts val="3300"/>
              <a:buFont typeface="Verdana"/>
              <a:buChar char="➔"/>
            </a:pPr>
            <a:r>
              <a:rPr lang="en-US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for imbalance of data</a:t>
            </a:r>
            <a:r>
              <a:rPr b="0" lang="en-US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sz="3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t/>
            </a:r>
            <a:endParaRPr b="0"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Finding</a:t>
            </a:r>
            <a:r>
              <a:rPr b="0"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9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Approximately 63% records said the cancer is Benign (B) and 37% depicted Malignant (M)</a:t>
            </a:r>
            <a:endParaRPr sz="2900">
              <a:solidFill>
                <a:srgbClr val="F9BF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9BF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Action</a:t>
            </a:r>
            <a:r>
              <a:rPr b="0"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9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Used SMOTE to balance observations</a:t>
            </a:r>
            <a:endParaRPr sz="2900">
              <a:solidFill>
                <a:srgbClr val="F9BF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t/>
            </a:r>
            <a:endParaRPr b="0"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g23f96d77f89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925" y="1291125"/>
            <a:ext cx="5814000" cy="7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3f96d77f89_1_13"/>
          <p:cNvSpPr txBox="1"/>
          <p:nvPr>
            <p:ph type="title"/>
          </p:nvPr>
        </p:nvSpPr>
        <p:spPr>
          <a:xfrm>
            <a:off x="1484850" y="1554570"/>
            <a:ext cx="60204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6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000000"/>
                </a:solidFill>
              </a:rPr>
              <a:t>Steps (contd.):</a:t>
            </a:r>
            <a:endParaRPr sz="5500">
              <a:solidFill>
                <a:srgbClr val="000000"/>
              </a:solidFill>
            </a:endParaRPr>
          </a:p>
          <a:p>
            <a:pPr indent="0" lvl="0" marL="0" marR="5080" rtl="0" algn="l">
              <a:lnSpc>
                <a:spcPct val="1336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/>
        </p:nvSpPr>
        <p:spPr>
          <a:xfrm>
            <a:off x="1016000" y="7148525"/>
            <a:ext cx="82230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  <a:endParaRPr sz="6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71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0" y="0"/>
            <a:ext cx="18288000" cy="4164965"/>
          </a:xfrm>
          <a:custGeom>
            <a:rect b="b" l="l" r="r" t="t"/>
            <a:pathLst>
              <a:path extrusionOk="0" h="4164965" w="18288000">
                <a:moveTo>
                  <a:pt x="18287999" y="4164499"/>
                </a:moveTo>
                <a:lnTo>
                  <a:pt x="0" y="41644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4164499"/>
                </a:lnTo>
                <a:close/>
              </a:path>
            </a:pathLst>
          </a:cu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4548675" y="3640488"/>
            <a:ext cx="2864100" cy="11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10016500" y="6260475"/>
            <a:ext cx="3469800" cy="10032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929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GridSearch</a:t>
            </a:r>
            <a:endParaRPr b="1"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29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14578300" y="3989400"/>
            <a:ext cx="2864100" cy="6183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Random Forest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847800" y="2261475"/>
            <a:ext cx="3199200" cy="39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2034325" y="2543825"/>
            <a:ext cx="28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Base Pipeline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2206325" y="3861075"/>
            <a:ext cx="26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316650" y="3530125"/>
            <a:ext cx="2289000" cy="6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SMOTE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2369675" y="4844825"/>
            <a:ext cx="2289000" cy="6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2369700" y="4915475"/>
            <a:ext cx="228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StandardScaler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6513775" y="3585275"/>
            <a:ext cx="3806100" cy="18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6513771" y="4179724"/>
            <a:ext cx="3806100" cy="6183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RepeatedStratifiedKFolds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4578300" y="5557200"/>
            <a:ext cx="2864100" cy="11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4548675" y="7473925"/>
            <a:ext cx="2864100" cy="14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14473900" y="1395525"/>
            <a:ext cx="2864100" cy="11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14473900" y="1679325"/>
            <a:ext cx="2864100" cy="6183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Decision Tree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14588075" y="5900575"/>
            <a:ext cx="2864100" cy="6183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690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Adaboost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4578300" y="7698350"/>
            <a:ext cx="2864100" cy="10032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690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Google Shape;196;p14"/>
          <p:cNvCxnSpPr>
            <a:endCxn id="189" idx="1"/>
          </p:cNvCxnSpPr>
          <p:nvPr/>
        </p:nvCxnSpPr>
        <p:spPr>
          <a:xfrm flipH="1" rot="10800000">
            <a:off x="5102271" y="4488874"/>
            <a:ext cx="1411500" cy="8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4"/>
          <p:cNvCxnSpPr>
            <a:stCxn id="188" idx="2"/>
            <a:endCxn id="180" idx="1"/>
          </p:cNvCxnSpPr>
          <p:nvPr/>
        </p:nvCxnSpPr>
        <p:spPr>
          <a:xfrm>
            <a:off x="8416825" y="5392475"/>
            <a:ext cx="1599600" cy="136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4"/>
          <p:cNvCxnSpPr>
            <a:endCxn id="181" idx="1"/>
          </p:cNvCxnSpPr>
          <p:nvPr/>
        </p:nvCxnSpPr>
        <p:spPr>
          <a:xfrm flipH="1" rot="10800000">
            <a:off x="10320100" y="4298550"/>
            <a:ext cx="4258200" cy="13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4"/>
          <p:cNvCxnSpPr>
            <a:endCxn id="193" idx="1"/>
          </p:cNvCxnSpPr>
          <p:nvPr/>
        </p:nvCxnSpPr>
        <p:spPr>
          <a:xfrm flipH="1" rot="10800000">
            <a:off x="10320100" y="1988475"/>
            <a:ext cx="4153800" cy="199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4"/>
          <p:cNvCxnSpPr>
            <a:stCxn id="180" idx="2"/>
          </p:cNvCxnSpPr>
          <p:nvPr/>
        </p:nvCxnSpPr>
        <p:spPr>
          <a:xfrm>
            <a:off x="11751400" y="7263675"/>
            <a:ext cx="2828400" cy="148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4"/>
          <p:cNvCxnSpPr>
            <a:endCxn id="194" idx="1"/>
          </p:cNvCxnSpPr>
          <p:nvPr/>
        </p:nvCxnSpPr>
        <p:spPr>
          <a:xfrm>
            <a:off x="10396175" y="5160025"/>
            <a:ext cx="4191900" cy="104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4"/>
          <p:cNvSpPr txBox="1"/>
          <p:nvPr/>
        </p:nvSpPr>
        <p:spPr>
          <a:xfrm>
            <a:off x="350750" y="4641900"/>
            <a:ext cx="940200" cy="1003200"/>
          </a:xfrm>
          <a:prstGeom prst="rect">
            <a:avLst/>
          </a:prstGeom>
          <a:solidFill>
            <a:srgbClr val="E3AB2E"/>
          </a:solidFill>
          <a:ln>
            <a:noFill/>
          </a:ln>
        </p:spPr>
        <p:txBody>
          <a:bodyPr anchorCtr="0" anchor="t" bIns="0" lIns="0" spcFirstLastPara="1" rIns="0" wrap="square" tIns="231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Data</a:t>
            </a:r>
            <a:endParaRPr b="1"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 flipH="1" rot="10800000">
            <a:off x="1153846" y="5074474"/>
            <a:ext cx="721500" cy="12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f96d77f89_1_105"/>
          <p:cNvSpPr/>
          <p:nvPr/>
        </p:nvSpPr>
        <p:spPr>
          <a:xfrm>
            <a:off x="1028700" y="8287243"/>
            <a:ext cx="1563370" cy="417829"/>
          </a:xfrm>
          <a:custGeom>
            <a:rect b="b" l="l" r="r" t="t"/>
            <a:pathLst>
              <a:path extrusionOk="0" h="417829" w="1563370">
                <a:moveTo>
                  <a:pt x="0" y="417759"/>
                </a:move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lnTo>
                  <a:pt x="0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3f96d77f89_1_105"/>
          <p:cNvSpPr/>
          <p:nvPr/>
        </p:nvSpPr>
        <p:spPr>
          <a:xfrm>
            <a:off x="12539228" y="0"/>
            <a:ext cx="5749290" cy="10287000"/>
          </a:xfrm>
          <a:custGeom>
            <a:rect b="b" l="l" r="r" t="t"/>
            <a:pathLst>
              <a:path extrusionOk="0" h="10287000" w="5749290">
                <a:moveTo>
                  <a:pt x="0" y="0"/>
                </a:moveTo>
                <a:lnTo>
                  <a:pt x="5748772" y="0"/>
                </a:lnTo>
                <a:lnTo>
                  <a:pt x="574877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D3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3f96d77f89_1_105"/>
          <p:cNvSpPr txBox="1"/>
          <p:nvPr/>
        </p:nvSpPr>
        <p:spPr>
          <a:xfrm>
            <a:off x="1016000" y="3062017"/>
            <a:ext cx="624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2800"/>
              </a:lnSpc>
              <a:spcBef>
                <a:spcPts val="198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g23f96d77f89_1_105"/>
          <p:cNvSpPr txBox="1"/>
          <p:nvPr>
            <p:ph type="title"/>
          </p:nvPr>
        </p:nvSpPr>
        <p:spPr>
          <a:xfrm>
            <a:off x="2146725" y="4072050"/>
            <a:ext cx="100707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800">
                <a:solidFill>
                  <a:srgbClr val="F9BF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Metrics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f96d77f89_0_46"/>
          <p:cNvSpPr txBox="1"/>
          <p:nvPr/>
        </p:nvSpPr>
        <p:spPr>
          <a:xfrm>
            <a:off x="1016000" y="2523425"/>
            <a:ext cx="72996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</a:t>
            </a:r>
            <a:r>
              <a:rPr b="1" lang="en-US" sz="6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 Reg</a:t>
            </a:r>
            <a:r>
              <a:rPr b="1" lang="en-US" sz="6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ression</a:t>
            </a:r>
            <a:endParaRPr sz="6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115695" rtl="0" algn="l">
              <a:lnSpc>
                <a:spcPct val="1337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g23f96d77f89_0_46"/>
          <p:cNvSpPr/>
          <p:nvPr/>
        </p:nvSpPr>
        <p:spPr>
          <a:xfrm>
            <a:off x="1028700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3f96d77f89_0_46"/>
          <p:cNvSpPr/>
          <p:nvPr/>
        </p:nvSpPr>
        <p:spPr>
          <a:xfrm>
            <a:off x="11152646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3f96d77f89_0_46"/>
          <p:cNvSpPr/>
          <p:nvPr/>
        </p:nvSpPr>
        <p:spPr>
          <a:xfrm>
            <a:off x="9537508" y="1677371"/>
            <a:ext cx="0" cy="6506209"/>
          </a:xfrm>
          <a:custGeom>
            <a:rect b="b" l="l" r="r" t="t"/>
            <a:pathLst>
              <a:path extrusionOk="0" h="6506209" w="120000">
                <a:moveTo>
                  <a:pt x="0" y="0"/>
                </a:moveTo>
                <a:lnTo>
                  <a:pt x="0" y="6505597"/>
                </a:lnTo>
              </a:path>
            </a:pathLst>
          </a:custGeom>
          <a:noFill/>
          <a:ln cap="flat" cmpd="sng" w="19050">
            <a:solidFill>
              <a:srgbClr val="F9B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23f96d77f89_0_46"/>
          <p:cNvPicPr preferRelativeResize="0"/>
          <p:nvPr/>
        </p:nvPicPr>
        <p:blipFill rotWithShape="1">
          <a:blip r:embed="rId3">
            <a:alphaModFix/>
          </a:blip>
          <a:srcRect b="0" l="0" r="9698" t="0"/>
          <a:stretch/>
        </p:blipFill>
        <p:spPr>
          <a:xfrm>
            <a:off x="9727900" y="1902950"/>
            <a:ext cx="8305576" cy="7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3f96d77f89_0_46"/>
          <p:cNvSpPr txBox="1"/>
          <p:nvPr/>
        </p:nvSpPr>
        <p:spPr>
          <a:xfrm>
            <a:off x="1130750" y="4302350"/>
            <a:ext cx="7832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Accuracy : 0.96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Precision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0.98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Recall 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0.98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F1 Score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0.98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f96d77f89_0_56"/>
          <p:cNvSpPr txBox="1"/>
          <p:nvPr/>
        </p:nvSpPr>
        <p:spPr>
          <a:xfrm>
            <a:off x="1016000" y="2523425"/>
            <a:ext cx="85215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 Classifier</a:t>
            </a:r>
            <a:endParaRPr b="1" sz="6000">
              <a:solidFill>
                <a:srgbClr val="F9BF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9BF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115695" rtl="0" algn="l">
              <a:lnSpc>
                <a:spcPct val="1337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g23f96d77f89_0_56"/>
          <p:cNvSpPr/>
          <p:nvPr/>
        </p:nvSpPr>
        <p:spPr>
          <a:xfrm>
            <a:off x="1028700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3f96d77f89_0_56"/>
          <p:cNvSpPr/>
          <p:nvPr/>
        </p:nvSpPr>
        <p:spPr>
          <a:xfrm>
            <a:off x="11152646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3f96d77f89_0_56"/>
          <p:cNvSpPr/>
          <p:nvPr/>
        </p:nvSpPr>
        <p:spPr>
          <a:xfrm>
            <a:off x="9537508" y="1677371"/>
            <a:ext cx="0" cy="6506209"/>
          </a:xfrm>
          <a:custGeom>
            <a:rect b="b" l="l" r="r" t="t"/>
            <a:pathLst>
              <a:path extrusionOk="0" h="6506209" w="120000">
                <a:moveTo>
                  <a:pt x="0" y="0"/>
                </a:moveTo>
                <a:lnTo>
                  <a:pt x="0" y="6505597"/>
                </a:lnTo>
              </a:path>
            </a:pathLst>
          </a:custGeom>
          <a:noFill/>
          <a:ln cap="flat" cmpd="sng" w="19050">
            <a:solidFill>
              <a:srgbClr val="F9B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23f96d77f89_0_56"/>
          <p:cNvPicPr preferRelativeResize="0"/>
          <p:nvPr/>
        </p:nvPicPr>
        <p:blipFill rotWithShape="1">
          <a:blip r:embed="rId3">
            <a:alphaModFix/>
          </a:blip>
          <a:srcRect b="0" l="0" r="10921" t="0"/>
          <a:stretch/>
        </p:blipFill>
        <p:spPr>
          <a:xfrm>
            <a:off x="9636000" y="1902950"/>
            <a:ext cx="8355850" cy="7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3f96d77f89_0_56"/>
          <p:cNvSpPr txBox="1"/>
          <p:nvPr/>
        </p:nvSpPr>
        <p:spPr>
          <a:xfrm>
            <a:off x="1130750" y="4302350"/>
            <a:ext cx="7832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Accuracy : 0.93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Precision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Recall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F1 Score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f96d77f89_0_65"/>
          <p:cNvSpPr txBox="1"/>
          <p:nvPr/>
        </p:nvSpPr>
        <p:spPr>
          <a:xfrm>
            <a:off x="1016000" y="2523425"/>
            <a:ext cx="63141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sz="6000">
              <a:solidFill>
                <a:srgbClr val="F9BF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115695" rtl="0" algn="l">
              <a:lnSpc>
                <a:spcPct val="1337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g23f96d77f89_0_65"/>
          <p:cNvSpPr/>
          <p:nvPr/>
        </p:nvSpPr>
        <p:spPr>
          <a:xfrm>
            <a:off x="1028700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3f96d77f89_0_65"/>
          <p:cNvSpPr/>
          <p:nvPr/>
        </p:nvSpPr>
        <p:spPr>
          <a:xfrm>
            <a:off x="11152646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3f96d77f89_0_65"/>
          <p:cNvSpPr/>
          <p:nvPr/>
        </p:nvSpPr>
        <p:spPr>
          <a:xfrm>
            <a:off x="9537508" y="1677371"/>
            <a:ext cx="0" cy="6506209"/>
          </a:xfrm>
          <a:custGeom>
            <a:rect b="b" l="l" r="r" t="t"/>
            <a:pathLst>
              <a:path extrusionOk="0" h="6506209" w="120000">
                <a:moveTo>
                  <a:pt x="0" y="0"/>
                </a:moveTo>
                <a:lnTo>
                  <a:pt x="0" y="6505597"/>
                </a:lnTo>
              </a:path>
            </a:pathLst>
          </a:custGeom>
          <a:noFill/>
          <a:ln cap="flat" cmpd="sng" w="19050">
            <a:solidFill>
              <a:srgbClr val="F9B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3f96d77f89_0_65"/>
          <p:cNvPicPr preferRelativeResize="0"/>
          <p:nvPr/>
        </p:nvPicPr>
        <p:blipFill rotWithShape="1">
          <a:blip r:embed="rId3">
            <a:alphaModFix/>
          </a:blip>
          <a:srcRect b="0" l="-4597" r="10382" t="0"/>
          <a:stretch/>
        </p:blipFill>
        <p:spPr>
          <a:xfrm>
            <a:off x="9187900" y="1902950"/>
            <a:ext cx="8821250" cy="7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3f96d77f89_0_65"/>
          <p:cNvSpPr txBox="1"/>
          <p:nvPr/>
        </p:nvSpPr>
        <p:spPr>
          <a:xfrm>
            <a:off x="1130750" y="4302350"/>
            <a:ext cx="7832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Accuracy : 0.96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Precision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Recall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F1 Score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f96d77f89_0_74"/>
          <p:cNvSpPr txBox="1"/>
          <p:nvPr/>
        </p:nvSpPr>
        <p:spPr>
          <a:xfrm>
            <a:off x="1016000" y="2523425"/>
            <a:ext cx="72996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6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AdaBoost Classifier</a:t>
            </a:r>
            <a:endParaRPr b="1" sz="6000">
              <a:solidFill>
                <a:srgbClr val="F9BF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115695" rtl="0" algn="l">
              <a:lnSpc>
                <a:spcPct val="1337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g23f96d77f89_0_74"/>
          <p:cNvSpPr/>
          <p:nvPr/>
        </p:nvSpPr>
        <p:spPr>
          <a:xfrm>
            <a:off x="1028700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3f96d77f89_0_74"/>
          <p:cNvSpPr/>
          <p:nvPr/>
        </p:nvSpPr>
        <p:spPr>
          <a:xfrm>
            <a:off x="11152646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3f96d77f89_0_74"/>
          <p:cNvSpPr/>
          <p:nvPr/>
        </p:nvSpPr>
        <p:spPr>
          <a:xfrm>
            <a:off x="9537508" y="1677371"/>
            <a:ext cx="0" cy="6506209"/>
          </a:xfrm>
          <a:custGeom>
            <a:rect b="b" l="l" r="r" t="t"/>
            <a:pathLst>
              <a:path extrusionOk="0" h="6506209" w="120000">
                <a:moveTo>
                  <a:pt x="0" y="0"/>
                </a:moveTo>
                <a:lnTo>
                  <a:pt x="0" y="6505597"/>
                </a:lnTo>
              </a:path>
            </a:pathLst>
          </a:custGeom>
          <a:noFill/>
          <a:ln cap="flat" cmpd="sng" w="19050">
            <a:solidFill>
              <a:srgbClr val="F9B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3f96d77f89_0_74"/>
          <p:cNvPicPr preferRelativeResize="0"/>
          <p:nvPr/>
        </p:nvPicPr>
        <p:blipFill rotWithShape="1">
          <a:blip r:embed="rId3">
            <a:alphaModFix/>
          </a:blip>
          <a:srcRect b="0" l="689" r="7356" t="0"/>
          <a:stretch/>
        </p:blipFill>
        <p:spPr>
          <a:xfrm>
            <a:off x="9689900" y="1882275"/>
            <a:ext cx="8929324" cy="7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3f96d77f89_0_74"/>
          <p:cNvSpPr txBox="1"/>
          <p:nvPr/>
        </p:nvSpPr>
        <p:spPr>
          <a:xfrm>
            <a:off x="1130750" y="4302350"/>
            <a:ext cx="7832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Accuracy : 0.95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Precision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0.96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Recall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0.96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F1 Score : </a:t>
            </a:r>
            <a:r>
              <a:rPr lang="en-US"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0.96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g23f96d77f89_0_104"/>
          <p:cNvGrpSpPr/>
          <p:nvPr/>
        </p:nvGrpSpPr>
        <p:grpSpPr>
          <a:xfrm>
            <a:off x="1028687" y="3"/>
            <a:ext cx="17259313" cy="10287000"/>
            <a:chOff x="1028687" y="3"/>
            <a:chExt cx="17259313" cy="10287000"/>
          </a:xfrm>
        </p:grpSpPr>
        <p:sp>
          <p:nvSpPr>
            <p:cNvPr id="257" name="Google Shape;257;g23f96d77f89_0_104"/>
            <p:cNvSpPr/>
            <p:nvPr/>
          </p:nvSpPr>
          <p:spPr>
            <a:xfrm>
              <a:off x="9144000" y="3"/>
              <a:ext cx="9144000" cy="10287000"/>
            </a:xfrm>
            <a:custGeom>
              <a:rect b="b" l="l" r="r" t="t"/>
              <a:pathLst>
                <a:path extrusionOk="0" h="1028700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76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23f96d77f89_0_104"/>
            <p:cNvSpPr/>
            <p:nvPr/>
          </p:nvSpPr>
          <p:spPr>
            <a:xfrm>
              <a:off x="1028687" y="1028712"/>
              <a:ext cx="16229965" cy="7599680"/>
            </a:xfrm>
            <a:custGeom>
              <a:rect b="b" l="l" r="r" t="t"/>
              <a:pathLst>
                <a:path extrusionOk="0" h="7599680" w="16229965">
                  <a:moveTo>
                    <a:pt x="1622969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48880"/>
                  </a:lnTo>
                  <a:lnTo>
                    <a:pt x="0" y="7599680"/>
                  </a:lnTo>
                  <a:lnTo>
                    <a:pt x="16229699" y="7599680"/>
                  </a:lnTo>
                  <a:lnTo>
                    <a:pt x="16229699" y="7549312"/>
                  </a:lnTo>
                  <a:lnTo>
                    <a:pt x="16229699" y="7548880"/>
                  </a:lnTo>
                  <a:lnTo>
                    <a:pt x="16229699" y="48742"/>
                  </a:lnTo>
                  <a:lnTo>
                    <a:pt x="16180816" y="48742"/>
                  </a:lnTo>
                  <a:lnTo>
                    <a:pt x="16180816" y="7548880"/>
                  </a:lnTo>
                  <a:lnTo>
                    <a:pt x="48755" y="7548880"/>
                  </a:lnTo>
                  <a:lnTo>
                    <a:pt x="48755" y="48260"/>
                  </a:lnTo>
                  <a:lnTo>
                    <a:pt x="16229699" y="48260"/>
                  </a:lnTo>
                  <a:lnTo>
                    <a:pt x="16229699" y="0"/>
                  </a:lnTo>
                  <a:close/>
                </a:path>
              </a:pathLst>
            </a:custGeom>
            <a:solidFill>
              <a:srgbClr val="F9B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g23f96d77f89_0_104"/>
          <p:cNvSpPr txBox="1"/>
          <p:nvPr>
            <p:ph type="title"/>
          </p:nvPr>
        </p:nvSpPr>
        <p:spPr>
          <a:xfrm>
            <a:off x="4525175" y="1396925"/>
            <a:ext cx="9287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0" name="Google Shape;260;g23f96d77f89_0_104"/>
          <p:cNvSpPr txBox="1"/>
          <p:nvPr/>
        </p:nvSpPr>
        <p:spPr>
          <a:xfrm>
            <a:off x="1349225" y="3136200"/>
            <a:ext cx="15639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We have understood the correlation between all the columns and realized that the columns indicating “Area” and “Perimeter” provide more relevance to the decision variable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We used </a:t>
            </a: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Hyperparameter tuning improve Recall / Sensitivity of the Logistic Regression model to reduce false negatives.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Our best model is the Logistic Regression Model having a recall of 0.98.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64" name="Google Shape;64;p2"/>
            <p:cNvSpPr/>
            <p:nvPr/>
          </p:nvSpPr>
          <p:spPr>
            <a:xfrm>
              <a:off x="0" y="11"/>
              <a:ext cx="18288000" cy="10287000"/>
            </a:xfrm>
            <a:custGeom>
              <a:rect b="b" l="l" r="r" t="t"/>
              <a:pathLst>
                <a:path extrusionOk="0" h="10287000" w="18288000">
                  <a:moveTo>
                    <a:pt x="18287988" y="48742"/>
                  </a:moveTo>
                  <a:lnTo>
                    <a:pt x="18238204" y="48742"/>
                  </a:lnTo>
                  <a:lnTo>
                    <a:pt x="18238204" y="10237203"/>
                  </a:lnTo>
                  <a:lnTo>
                    <a:pt x="18287988" y="10237203"/>
                  </a:lnTo>
                  <a:lnTo>
                    <a:pt x="18287988" y="48742"/>
                  </a:lnTo>
                  <a:close/>
                </a:path>
                <a:path extrusionOk="0" h="1028700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10237470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10237470"/>
                  </a:lnTo>
                  <a:lnTo>
                    <a:pt x="48742" y="10237470"/>
                  </a:lnTo>
                  <a:lnTo>
                    <a:pt x="48742" y="48260"/>
                  </a:lnTo>
                  <a:lnTo>
                    <a:pt x="18287988" y="4826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9B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56873" y="9267826"/>
              <a:ext cx="13697585" cy="0"/>
            </a:xfrm>
            <a:custGeom>
              <a:rect b="b" l="l" r="r" t="t"/>
              <a:pathLst>
                <a:path extrusionOk="0" h="120000" w="13697585">
                  <a:moveTo>
                    <a:pt x="0" y="0"/>
                  </a:moveTo>
                  <a:lnTo>
                    <a:pt x="13697084" y="0"/>
                  </a:lnTo>
                </a:path>
              </a:pathLst>
            </a:custGeom>
            <a:noFill/>
            <a:ln cap="flat" cmpd="sng" w="19025">
              <a:solidFill>
                <a:srgbClr val="F9B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1310773" y="3177334"/>
            <a:ext cx="20175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WHAT IS BREAST CANCER?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310773" y="6175559"/>
            <a:ext cx="18111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836362" y="3121881"/>
            <a:ext cx="33846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03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7015407" y="3073571"/>
            <a:ext cx="21927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05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KEY FINDINGS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679912" y="6175559"/>
            <a:ext cx="36975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04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761188" y="6357325"/>
            <a:ext cx="21927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06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1310773" y="1114299"/>
            <a:ext cx="15078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0000"/>
                </a:solidFill>
              </a:rPr>
              <a:t>AGENDA</a:t>
            </a:r>
            <a:endParaRPr sz="5700"/>
          </a:p>
          <a:p>
            <a:pPr indent="0" lvl="0" marL="0" marR="5080" rtl="0" algn="l">
              <a:lnSpc>
                <a:spcPct val="115399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9776999" y="6281125"/>
            <a:ext cx="24651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08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DATA PROCESSING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9820807" y="3074884"/>
            <a:ext cx="21927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07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DATASETS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2710150" y="3088075"/>
            <a:ext cx="32220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09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2702107" y="6191722"/>
            <a:ext cx="21927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METRICS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5746699" y="3045675"/>
            <a:ext cx="24651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5746699" y="6169875"/>
            <a:ext cx="24651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6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9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9BF40"/>
                </a:solidFill>
                <a:latin typeface="Verdana"/>
                <a:ea typeface="Verdana"/>
                <a:cs typeface="Verdana"/>
                <a:sym typeface="Verdana"/>
              </a:rPr>
              <a:t>FUTURE SCOPE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1028675" y="3"/>
            <a:ext cx="17259325" cy="10287000"/>
            <a:chOff x="1028675" y="3"/>
            <a:chExt cx="17259325" cy="10287000"/>
          </a:xfrm>
        </p:grpSpPr>
        <p:sp>
          <p:nvSpPr>
            <p:cNvPr id="266" name="Google Shape;266;p15"/>
            <p:cNvSpPr/>
            <p:nvPr/>
          </p:nvSpPr>
          <p:spPr>
            <a:xfrm>
              <a:off x="9144000" y="3"/>
              <a:ext cx="9144000" cy="10287000"/>
            </a:xfrm>
            <a:custGeom>
              <a:rect b="b" l="l" r="r" t="t"/>
              <a:pathLst>
                <a:path extrusionOk="0" h="1028700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028675" y="1028698"/>
              <a:ext cx="16229965" cy="8644636"/>
            </a:xfrm>
            <a:custGeom>
              <a:rect b="b" l="l" r="r" t="t"/>
              <a:pathLst>
                <a:path extrusionOk="0" h="7599680" w="16229965">
                  <a:moveTo>
                    <a:pt x="1622969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48880"/>
                  </a:lnTo>
                  <a:lnTo>
                    <a:pt x="0" y="7599680"/>
                  </a:lnTo>
                  <a:lnTo>
                    <a:pt x="16229699" y="7599680"/>
                  </a:lnTo>
                  <a:lnTo>
                    <a:pt x="16229699" y="7549312"/>
                  </a:lnTo>
                  <a:lnTo>
                    <a:pt x="16229699" y="7548880"/>
                  </a:lnTo>
                  <a:lnTo>
                    <a:pt x="16229699" y="48742"/>
                  </a:lnTo>
                  <a:lnTo>
                    <a:pt x="16180816" y="48742"/>
                  </a:lnTo>
                  <a:lnTo>
                    <a:pt x="16180816" y="7548880"/>
                  </a:lnTo>
                  <a:lnTo>
                    <a:pt x="48755" y="7548880"/>
                  </a:lnTo>
                  <a:lnTo>
                    <a:pt x="48755" y="48260"/>
                  </a:lnTo>
                  <a:lnTo>
                    <a:pt x="16229699" y="48260"/>
                  </a:lnTo>
                  <a:lnTo>
                    <a:pt x="16229699" y="0"/>
                  </a:lnTo>
                  <a:close/>
                </a:path>
              </a:pathLst>
            </a:custGeom>
            <a:solidFill>
              <a:srgbClr val="F9B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15"/>
          <p:cNvSpPr txBox="1"/>
          <p:nvPr>
            <p:ph type="title"/>
          </p:nvPr>
        </p:nvSpPr>
        <p:spPr>
          <a:xfrm>
            <a:off x="4500300" y="1424700"/>
            <a:ext cx="9287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1349225" y="3136200"/>
            <a:ext cx="15639300" cy="6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Hyperparameter tuning can be further explored to improve model accuracy and reduce false negatives.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Additional features like genetic data, patient history, or lifestyle factors can enhance model accuracy.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Integration of the model into clinical decision-making systems can assist medical professionals in diagnosis and treatment planning.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Verdana"/>
              <a:buChar char="➔"/>
            </a:pPr>
            <a:r>
              <a:rPr lang="en-US" sz="3000">
                <a:solidFill>
                  <a:srgbClr val="120D0C"/>
                </a:solidFill>
                <a:latin typeface="Verdana"/>
                <a:ea typeface="Verdana"/>
                <a:cs typeface="Verdana"/>
                <a:sym typeface="Verdana"/>
              </a:rPr>
              <a:t>Collaborations with medical centers or research institutions can improve model accuracy by gathering more data.</a:t>
            </a:r>
            <a:endParaRPr sz="3000">
              <a:solidFill>
                <a:srgbClr val="120D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3f96d77f89_1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15" y="1030890"/>
            <a:ext cx="1103715" cy="12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3f96d77f89_1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915" y="7969157"/>
            <a:ext cx="1103715" cy="12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3f96d77f89_1_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8147" y="7969157"/>
            <a:ext cx="1099813" cy="129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3f96d77f89_1_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8147" y="1030890"/>
            <a:ext cx="1099813" cy="129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3f96d77f89_1_114"/>
          <p:cNvSpPr txBox="1"/>
          <p:nvPr>
            <p:ph idx="1" type="body"/>
          </p:nvPr>
        </p:nvSpPr>
        <p:spPr>
          <a:xfrm>
            <a:off x="3545772" y="2244766"/>
            <a:ext cx="111966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14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sz="145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Shape&#10;&#10;Description automatically generated with medium confidence" id="279" name="Google Shape;279;g23f96d77f89_1_1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8200" y="5761440"/>
            <a:ext cx="1120364" cy="182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0" y="0"/>
            <a:ext cx="18288000" cy="10248900"/>
            <a:chOff x="0" y="0"/>
            <a:chExt cx="18288000" cy="10287000"/>
          </a:xfrm>
        </p:grpSpPr>
        <p:sp>
          <p:nvSpPr>
            <p:cNvPr id="84" name="Google Shape;84;p3"/>
            <p:cNvSpPr/>
            <p:nvPr/>
          </p:nvSpPr>
          <p:spPr>
            <a:xfrm>
              <a:off x="0" y="0"/>
              <a:ext cx="9144000" cy="10287000"/>
            </a:xfrm>
            <a:custGeom>
              <a:rect b="b" l="l" r="r" t="t"/>
              <a:pathLst>
                <a:path extrusionOk="0" h="10287000" w="9144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9144000" y="0"/>
              <a:ext cx="9144000" cy="10287000"/>
            </a:xfrm>
            <a:custGeom>
              <a:rect b="b" l="l" r="r" t="t"/>
              <a:pathLst>
                <a:path extrusionOk="0" h="10287000" w="9144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10354763" y="2781300"/>
            <a:ext cx="7704637" cy="5433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800">
                <a:solidFill>
                  <a:srgbClr val="F9BF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disease in which cells of the breast grow out of control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1981200" y="2952750"/>
            <a:ext cx="5867400" cy="390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BREAST CANCER?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medium confidence"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308" y="2952750"/>
            <a:ext cx="2656843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f96d77f89_0_3"/>
          <p:cNvSpPr/>
          <p:nvPr/>
        </p:nvSpPr>
        <p:spPr>
          <a:xfrm>
            <a:off x="8915400" y="3"/>
            <a:ext cx="9369425" cy="10287000"/>
          </a:xfrm>
          <a:custGeom>
            <a:rect b="b" l="l" r="r" t="t"/>
            <a:pathLst>
              <a:path extrusionOk="0" h="10287000" w="9369425">
                <a:moveTo>
                  <a:pt x="0" y="0"/>
                </a:moveTo>
                <a:lnTo>
                  <a:pt x="9368882" y="0"/>
                </a:lnTo>
                <a:lnTo>
                  <a:pt x="9368882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76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3f96d77f89_0_3"/>
          <p:cNvSpPr/>
          <p:nvPr/>
        </p:nvSpPr>
        <p:spPr>
          <a:xfrm>
            <a:off x="1028700" y="8021773"/>
            <a:ext cx="1563370" cy="417829"/>
          </a:xfrm>
          <a:custGeom>
            <a:rect b="b" l="l" r="r" t="t"/>
            <a:pathLst>
              <a:path extrusionOk="0" h="417829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3f96d77f89_0_3"/>
          <p:cNvSpPr txBox="1"/>
          <p:nvPr/>
        </p:nvSpPr>
        <p:spPr>
          <a:xfrm>
            <a:off x="1016000" y="2290777"/>
            <a:ext cx="6244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7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85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endParaRPr sz="7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328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g23f96d77f89_0_3"/>
          <p:cNvSpPr txBox="1"/>
          <p:nvPr/>
        </p:nvSpPr>
        <p:spPr>
          <a:xfrm>
            <a:off x="10480750" y="1625687"/>
            <a:ext cx="5910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41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Early Detection</a:t>
            </a:r>
            <a:endParaRPr sz="31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25000"/>
              </a:lnSpc>
              <a:spcBef>
                <a:spcPts val="819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Potentially save lives by detection of breast cancer at early stages leading to timely diagnosis and treatment</a:t>
            </a:r>
            <a:endParaRPr sz="2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g23f96d77f89_0_3"/>
          <p:cNvSpPr txBox="1"/>
          <p:nvPr/>
        </p:nvSpPr>
        <p:spPr>
          <a:xfrm>
            <a:off x="10480750" y="4255405"/>
            <a:ext cx="5910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41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Improved Efficiency</a:t>
            </a:r>
            <a:endParaRPr sz="31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25000"/>
              </a:lnSpc>
              <a:spcBef>
                <a:spcPts val="81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Provides quicker results for testing and assist doctors in diagnosis avoiding unnecessary procedures</a:t>
            </a:r>
            <a:endParaRPr sz="2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g23f96d77f89_0_3"/>
          <p:cNvSpPr txBox="1"/>
          <p:nvPr/>
        </p:nvSpPr>
        <p:spPr>
          <a:xfrm>
            <a:off x="10480750" y="6920272"/>
            <a:ext cx="67920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41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Reduced Costs</a:t>
            </a:r>
            <a:endParaRPr sz="31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885825" rtl="0" algn="l">
              <a:lnSpc>
                <a:spcPct val="125000"/>
              </a:lnSpc>
              <a:spcBef>
                <a:spcPts val="819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Breast cancer prediction through images in machine learning can potentially reduce the need for more expensive treatments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g23f96d77f89_0_3"/>
          <p:cNvSpPr/>
          <p:nvPr/>
        </p:nvSpPr>
        <p:spPr>
          <a:xfrm>
            <a:off x="10493439" y="1307311"/>
            <a:ext cx="1563370" cy="5712459"/>
          </a:xfrm>
          <a:custGeom>
            <a:rect b="b" l="l" r="r" t="t"/>
            <a:pathLst>
              <a:path extrusionOk="0" h="5712459" w="1563370">
                <a:moveTo>
                  <a:pt x="1562950" y="5294566"/>
                </a:moveTo>
                <a:lnTo>
                  <a:pt x="0" y="5294566"/>
                </a:lnTo>
                <a:lnTo>
                  <a:pt x="0" y="5712333"/>
                </a:lnTo>
                <a:lnTo>
                  <a:pt x="1562950" y="5712333"/>
                </a:lnTo>
                <a:lnTo>
                  <a:pt x="1562950" y="5294566"/>
                </a:lnTo>
                <a:close/>
              </a:path>
              <a:path extrusionOk="0" h="5712459" w="1563370">
                <a:moveTo>
                  <a:pt x="1562950" y="2629712"/>
                </a:moveTo>
                <a:lnTo>
                  <a:pt x="0" y="2629712"/>
                </a:lnTo>
                <a:lnTo>
                  <a:pt x="0" y="3047479"/>
                </a:lnTo>
                <a:lnTo>
                  <a:pt x="1562950" y="3047479"/>
                </a:lnTo>
                <a:lnTo>
                  <a:pt x="1562950" y="2629712"/>
                </a:lnTo>
                <a:close/>
              </a:path>
              <a:path extrusionOk="0" h="5712459" w="1563370">
                <a:moveTo>
                  <a:pt x="1562950" y="0"/>
                </a:moveTo>
                <a:lnTo>
                  <a:pt x="0" y="0"/>
                </a:lnTo>
                <a:lnTo>
                  <a:pt x="0" y="417753"/>
                </a:lnTo>
                <a:lnTo>
                  <a:pt x="1562950" y="417753"/>
                </a:lnTo>
                <a:lnTo>
                  <a:pt x="1562950" y="0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12538710" y="0"/>
            <a:ext cx="5749290" cy="10287000"/>
          </a:xfrm>
          <a:custGeom>
            <a:rect b="b" l="l" r="r" t="t"/>
            <a:pathLst>
              <a:path extrusionOk="0" h="10287000" w="5749290">
                <a:moveTo>
                  <a:pt x="0" y="0"/>
                </a:moveTo>
                <a:lnTo>
                  <a:pt x="5748772" y="0"/>
                </a:lnTo>
                <a:lnTo>
                  <a:pt x="574877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D3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1016000" y="2168598"/>
            <a:ext cx="9499500" cy="6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0">
                <a:solidFill>
                  <a:srgbClr val="F9BF40"/>
                </a:solidFill>
              </a:rPr>
              <a:t>MOTIVATION</a:t>
            </a:r>
            <a:endParaRPr sz="10850"/>
          </a:p>
          <a:p>
            <a:pPr indent="0" lvl="0" marL="12700" marR="23495" rtl="0" algn="l">
              <a:lnSpc>
                <a:spcPct val="132800"/>
              </a:lnSpc>
              <a:spcBef>
                <a:spcPts val="1530"/>
              </a:spcBef>
              <a:spcAft>
                <a:spcPts val="0"/>
              </a:spcAft>
              <a:buNone/>
            </a:pPr>
            <a:b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Globally, an estimated 684,996 women died of Breast Cancer in 2020. </a:t>
            </a:r>
            <a:b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About 42,000 women and 500 men die each year in the U.S. alone from Breast Cancer</a:t>
            </a:r>
            <a:b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028700" y="1028700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016000" y="9258300"/>
            <a:ext cx="115105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https://www.cancer.net/cancer-types/breast-cancer/statistics#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https://www.cdc.gov/cancer/breast/basic_info/index.htm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https://www.carolmilgardbreastcenter.org/for-patients/facts-myths/early-detection-is-key/#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3482974" y="3023663"/>
            <a:ext cx="4202417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detected at an early stage: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More treatment options and a better chance of survival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93% or higher survival rate in first five years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762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3849787" y="658756"/>
            <a:ext cx="105138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800">
            <a:spAutoFit/>
          </a:bodyPr>
          <a:lstStyle/>
          <a:p>
            <a:pPr indent="0" lvl="0" marL="7493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F9BF40"/>
                </a:solidFill>
              </a:rPr>
              <a:t>RESULTS</a:t>
            </a:r>
            <a:endParaRPr sz="22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765050" y="2178750"/>
            <a:ext cx="15507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Our model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 can predict the presence of Breast Cancer with upto 98% accuracy.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With higher priority to Recall metric, Logistic Regression gives us 98% recall.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975" y="3860450"/>
            <a:ext cx="11055949" cy="56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1016000" y="2523429"/>
            <a:ext cx="67425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KEY FINDINGS</a:t>
            </a:r>
            <a:endParaRPr sz="8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115695" rtl="0" algn="l">
              <a:lnSpc>
                <a:spcPct val="1337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1028700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152646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9537508" y="1677371"/>
            <a:ext cx="0" cy="6506209"/>
          </a:xfrm>
          <a:custGeom>
            <a:rect b="b" l="l" r="r" t="t"/>
            <a:pathLst>
              <a:path extrusionOk="0" h="6506209" w="120000">
                <a:moveTo>
                  <a:pt x="0" y="0"/>
                </a:moveTo>
                <a:lnTo>
                  <a:pt x="0" y="6505597"/>
                </a:lnTo>
              </a:path>
            </a:pathLst>
          </a:custGeom>
          <a:noFill/>
          <a:ln cap="flat" cmpd="sng" w="19050">
            <a:solidFill>
              <a:srgbClr val="F9B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8625" y="1902950"/>
            <a:ext cx="8280524" cy="7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1130750" y="4302350"/>
            <a:ext cx="7832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From the heatmap on the right, we can confirm that area, radius and perimeter features are significant for Breast Cancer identification.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Compactness features are anti-correlated with the features that show high chances of presence of breast cancer.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200524" y="1340050"/>
            <a:ext cx="119334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800">
                <a:solidFill>
                  <a:srgbClr val="F9BF4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8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4174465" y="2631007"/>
            <a:ext cx="9866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4775">
            <a:spAutoFit/>
          </a:bodyPr>
          <a:lstStyle/>
          <a:p>
            <a:pPr indent="0" lvl="0" marL="73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21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P(T, E+ΔE) &gt; P(T,E)</a:t>
            </a:r>
            <a:endParaRPr b="1" sz="9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2454550" y="4467800"/>
            <a:ext cx="13982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Task (T) -&gt; Binary Classification of detecting Malignant or Benign Cancer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Performance Metric (P) -&gt; Recall and Accuracy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Experience (E) -&gt; Breast Cancer X-Ray reports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f96d77f89_0_27"/>
          <p:cNvSpPr txBox="1"/>
          <p:nvPr/>
        </p:nvSpPr>
        <p:spPr>
          <a:xfrm>
            <a:off x="15576742" y="8931338"/>
            <a:ext cx="169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08 of 15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g23f96d77f89_0_27"/>
          <p:cNvSpPr txBox="1"/>
          <p:nvPr/>
        </p:nvSpPr>
        <p:spPr>
          <a:xfrm>
            <a:off x="1016000" y="2523429"/>
            <a:ext cx="67425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9BF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</a:t>
            </a:r>
            <a:endParaRPr sz="8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115695" rtl="0" algn="l">
              <a:lnSpc>
                <a:spcPct val="1337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g23f96d77f89_0_27"/>
          <p:cNvSpPr/>
          <p:nvPr/>
        </p:nvSpPr>
        <p:spPr>
          <a:xfrm>
            <a:off x="1028700" y="1345325"/>
            <a:ext cx="1563370" cy="417830"/>
          </a:xfrm>
          <a:custGeom>
            <a:rect b="b" l="l" r="r" t="t"/>
            <a:pathLst>
              <a:path extrusionOk="0" h="417830" w="156337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3f96d77f89_0_27"/>
          <p:cNvSpPr/>
          <p:nvPr/>
        </p:nvSpPr>
        <p:spPr>
          <a:xfrm>
            <a:off x="11671108" y="1677371"/>
            <a:ext cx="0" cy="6506209"/>
          </a:xfrm>
          <a:custGeom>
            <a:rect b="b" l="l" r="r" t="t"/>
            <a:pathLst>
              <a:path extrusionOk="0" h="6506209" w="120000">
                <a:moveTo>
                  <a:pt x="0" y="0"/>
                </a:moveTo>
                <a:lnTo>
                  <a:pt x="0" y="6505597"/>
                </a:lnTo>
              </a:path>
            </a:pathLst>
          </a:custGeom>
          <a:noFill/>
          <a:ln cap="flat" cmpd="sng" w="19050">
            <a:solidFill>
              <a:srgbClr val="F9B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3f96d77f89_0_27"/>
          <p:cNvSpPr txBox="1"/>
          <p:nvPr/>
        </p:nvSpPr>
        <p:spPr>
          <a:xfrm>
            <a:off x="1130750" y="4302350"/>
            <a:ext cx="78324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Our dataset is taken from the Breast Cancer Dataset available on Kaggle which is collected and created by the University of Wisconsin, Clinical Sciences Center.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The dataset consists of 569 rows and 32 columns.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➔"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The field "diagnosis" contains 357 benign (B) and 212 malignant (M) cases. 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g23f96d77f89_0_27"/>
          <p:cNvSpPr/>
          <p:nvPr/>
        </p:nvSpPr>
        <p:spPr>
          <a:xfrm>
            <a:off x="12538710" y="0"/>
            <a:ext cx="5749290" cy="10287000"/>
          </a:xfrm>
          <a:custGeom>
            <a:rect b="b" l="l" r="r" t="t"/>
            <a:pathLst>
              <a:path extrusionOk="0" h="10287000" w="5749290">
                <a:moveTo>
                  <a:pt x="0" y="0"/>
                </a:moveTo>
                <a:lnTo>
                  <a:pt x="5748772" y="0"/>
                </a:lnTo>
                <a:lnTo>
                  <a:pt x="574877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D3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3f96d77f89_0_27"/>
          <p:cNvSpPr txBox="1"/>
          <p:nvPr/>
        </p:nvSpPr>
        <p:spPr>
          <a:xfrm>
            <a:off x="13312149" y="3037563"/>
            <a:ext cx="4202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goal of the project would be to classify the diagnosis as either benign or malignant based on the input features of the dataset.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2023-05-06T16:11:57Z</dcterms:created>
  <dc:creator>Samridhi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2023-05-06T00:00:00Z</vt:filetime>
  </property>
</Properties>
</file>