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1" r:id="rId4"/>
    <p:sldId id="285" r:id="rId5"/>
    <p:sldId id="295" r:id="rId6"/>
    <p:sldId id="296" r:id="rId7"/>
    <p:sldId id="274" r:id="rId8"/>
    <p:sldId id="276" r:id="rId9"/>
    <p:sldId id="277" r:id="rId10"/>
    <p:sldId id="278" r:id="rId11"/>
    <p:sldId id="279" r:id="rId12"/>
    <p:sldId id="289" r:id="rId13"/>
    <p:sldId id="290" r:id="rId14"/>
    <p:sldId id="297" r:id="rId15"/>
    <p:sldId id="292" r:id="rId16"/>
    <p:sldId id="293" r:id="rId17"/>
    <p:sldId id="287" r:id="rId18"/>
    <p:sldId id="294" r:id="rId19"/>
    <p:sldId id="288" r:id="rId20"/>
    <p:sldId id="257" r:id="rId2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83562" autoAdjust="0"/>
  </p:normalViewPr>
  <p:slideViewPr>
    <p:cSldViewPr snapToGrid="0">
      <p:cViewPr varScale="1">
        <p:scale>
          <a:sx n="69" d="100"/>
          <a:sy n="69" d="100"/>
        </p:scale>
        <p:origin x="11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CD08-E91F-4E2A-A081-81CF4F1F6C0F}" type="datetimeFigureOut">
              <a:rPr lang="bg-BG" smtClean="0"/>
              <a:t>2019.04.26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AB9C0-AC90-40B6-92D3-81955310C6C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525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Уважаеми Г-н/Г-жо Председател,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колеги и гости, 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разрешете ми да ви представя доклад на тема: 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/>
              <a:t>СХЕМА ЗА ЗАЩИТА НА ЛИЧНИТЕ ДАННИ </a:t>
            </a:r>
          </a:p>
          <a:p>
            <a:r>
              <a:rPr lang="ru-RU" dirty="0"/>
              <a:t>ПРИ ТЕЛЕМАРКЕТИНГ СИСТЕМA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C0-AC90-40B6-92D3-81955310C6CC}" type="slidenum">
              <a:rPr lang="bg-BG" smtClean="0"/>
              <a:t>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0230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Контейнер за бележ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Трите изместващи регистъра в реализирания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ASG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генератор са изпълнени по схемата на </a:t>
                </a:r>
                <a:r>
                  <a:rPr lang="bg-BG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Галоа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който е по-ефективен при програмна реализация от схемата на </a:t>
                </a:r>
                <a:r>
                  <a:rPr lang="bg-BG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Фибоначи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За оценка на генератора е предвидена възможност той да се редуцира до един изместващ регистър 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LFSR A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Това позволи да бъде открита принципна грешка при описаната в 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[4] 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реализация на схемата на </a:t>
                </a:r>
                <a:r>
                  <a:rPr lang="bg-BG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Галоа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Вследствие на тази грешка, разпределението на плътността на вероятността на генерираната случайна последователност, показана на фигурата, рязко се отличава от теоретичната.</a:t>
                </a:r>
              </a:p>
              <a:p>
                <a:endParaRPr lang="bg-BG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Контейнер за бележ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bg-BG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Докато на предходния слайд са приведени характеристичните времена за отделно взет клиент, на този е представена цялостната времедиаграма при пакет множествени заявки. </a:t>
                </a:r>
                <a:endParaRPr lang="bg-BG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За получаване на посочените ключови метрики за всеки един клиент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𝐶_𝑖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от пакета е необходимо да се фиксират моментите на формиране на заявка за синхронизация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𝑡_𝑅𝐸𝑄^𝑖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на получаване на тази заявка от сървъра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𝑡_𝐶𝑁𝐶^𝑖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на получаването на отговора от сървъра в клиента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𝑡_𝑅𝑃𝐿^𝑖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и на разпадане на връзката със сървъра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𝑡_𝐷𝑆𝐶^𝑖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bg-BG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Началният момент на синхронизация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𝑡_𝑆𝑌𝑁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съвпада със стартирането на пакета множествени заявки, а крайният 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𝑡_𝐸𝑁𝐷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отговаря на момента на разпадане на последната връзка от пакета. Това не е задължително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𝑡_𝐷𝑆𝐶^(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поради непредсказуемия асинхронен и конкурентен начин на установяване на връзките и обработката, т.е.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𝑡_𝐸𝑁𝐷=m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𝑎𝑥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⁡(𝑡_𝐷𝑆𝐶^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𝑡_𝐸𝑅𝑅^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На фигурите не е посочен друг характерен момент –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𝑡_𝐸𝑅𝑅^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при отказ от страна на сървъра да установи връзка с клиента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𝐶_𝑖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Моментите на подобно отхвърляне, както и броя им - </a:t>
                </a:r>
                <a:r>
                  <a:rPr lang="en-US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en-US" sz="1200" i="1" kern="1200" baseline="-250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ERR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също са част от метриките на сървъра и характеризират способността му да обслужва едновременно голям брой заявки.</a:t>
                </a:r>
              </a:p>
            </p:txBody>
          </p:sp>
        </mc:Fallback>
      </mc:AlternateContent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C0-AC90-40B6-92D3-81955310C6CC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1848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Контейнер за бележ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На тази фигура е показано разпределението на плътността на вероятността на генерираната случайна последователност, след отстраняването на грешката. Тя отговаря на равномерното разпределение, характерно за генераторите с един изместващ регистър.</a:t>
                </a:r>
              </a:p>
              <a:p>
                <a:endParaRPr lang="bg-BG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Контейнер за бележ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bg-BG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Докато на предходния слайд са приведени характеристичните времена за отделно взет клиент, на този е представена цялостната времедиаграма при пакет множествени заявки. </a:t>
                </a:r>
                <a:endParaRPr lang="bg-BG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За получаване на посочените ключови метрики за всеки един клиент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𝐶_𝑖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от пакета е необходимо да се фиксират моментите на формиране на заявка за синхронизация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𝑡_𝑅𝐸𝑄^𝑖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на получаване на тази заявка от сървъра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𝑡_𝐶𝑁𝐶^𝑖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на получаването на отговора от сървъра в клиента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𝑡_𝑅𝑃𝐿^𝑖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и на разпадане на връзката със сървъра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𝑡_𝐷𝑆𝐶^𝑖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bg-BG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Началният момент на синхронизация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𝑡_𝑆𝑌𝑁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съвпада със стартирането на пакета множествени заявки, а крайният 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𝑡_𝐸𝑁𝐷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отговаря на момента на разпадане на последната връзка от пакета. Това не е задължително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𝑡_𝐷𝑆𝐶^(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поради непредсказуемия асинхронен и конкурентен начин на установяване на връзките и обработката, т.е.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𝑡_𝐸𝑁𝐷=m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𝑎𝑥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⁡(𝑡_𝐷𝑆𝐶^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𝑡_𝐸𝑅𝑅^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На фигурите не е посочен друг характерен момент –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𝑡_𝐸𝑅𝑅^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при отказ от страна на сървъра да установи връзка с клиента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𝐶_𝑖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Моментите на подобно отхвърляне, както и броя им - </a:t>
                </a:r>
                <a:r>
                  <a:rPr lang="en-US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en-US" sz="1200" i="1" kern="1200" baseline="-250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ERR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също са част от метриките на сървъра и характеризират способността му да обслужва едновременно голям брой заявки.</a:t>
                </a:r>
              </a:p>
            </p:txBody>
          </p:sp>
        </mc:Fallback>
      </mc:AlternateContent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C0-AC90-40B6-92D3-81955310C6CC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1848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Контейнер за бележ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След изчистването на генератора с един изместващ регистър (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LFSR A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по идентичен начин е изпълнена и обратната връзка при останалите два регистъра (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LFSR B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и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LFSR C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 В резултат се получава характерната за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ASG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генераторите сложна плътност на разпределение на вероятността на генерираната случайна последователност.</a:t>
                </a:r>
              </a:p>
              <a:p>
                <a:endParaRPr lang="bg-BG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Контейнер за бележ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bg-BG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Докато на предходния слайд са приведени характеристичните времена за отделно взет клиент, на този е представена цялостната времедиаграма при пакет множествени заявки. </a:t>
                </a:r>
                <a:endParaRPr lang="bg-BG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За получаване на посочените ключови метрики за всеки един клиент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𝐶_𝑖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от пакета е необходимо да се фиксират моментите на формиране на заявка за синхронизация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𝑡_𝑅𝐸𝑄^𝑖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на получаване на тази заявка от сървъра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𝑡_𝐶𝑁𝐶^𝑖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на получаването на отговора от сървъра в клиента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𝑡_𝑅𝑃𝐿^𝑖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и на разпадане на връзката със сървъра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𝑡_𝐷𝑆𝐶^𝑖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bg-BG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Началният момент на синхронизация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𝑡_𝑆𝑌𝑁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съвпада със стартирането на пакета множествени заявки, а крайният 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𝑡_𝐸𝑁𝐷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отговаря на момента на разпадане на последната връзка от пакета. Това не е задължително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𝑡_𝐷𝑆𝐶^(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поради непредсказуемия асинхронен и конкурентен начин на установяване на връзките и обработката, т.е.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𝑡_𝐸𝑁𝐷=m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𝑎𝑥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⁡(𝑡_𝐷𝑆𝐶^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𝑡_𝐸𝑅𝑅^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На фигурите не е посочен друг характерен момент –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𝑡_𝐸𝑅𝑅^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при отказ от страна на сървъра да установи връзка с клиента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𝐶_𝑖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Моментите на подобно отхвърляне, както и броя им - </a:t>
                </a:r>
                <a:r>
                  <a:rPr lang="en-US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en-US" sz="1200" i="1" kern="1200" baseline="-250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ERR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също са част от метриките на сървъра и характеризират способността му да обслужва едновременно голям брой заявки.</a:t>
                </a:r>
              </a:p>
            </p:txBody>
          </p:sp>
        </mc:Fallback>
      </mc:AlternateContent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C0-AC90-40B6-92D3-81955310C6CC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1848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Контейнер за бележ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За изпълнение на процедурата ОКИ-101 е разработен </a:t>
                </a:r>
                <a:r>
                  <a:rPr lang="bg-BG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бета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прототип на криптиращото приложение (CryptorPhi1.</a:t>
                </a:r>
                <a:r>
                  <a:rPr lang="bg-BG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Beta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 </a:t>
                </a: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То поддържа необходимите файлови формати -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TXT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BIN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WAV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WMA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XLSX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На фигурата условно е показана схемата за криптиране на контактните </a:t>
                </a:r>
                <a:r>
                  <a:rPr lang="bg-BG"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файлове в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XLSX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формат.</a:t>
                </a: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Заглавният ред (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Header Row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отговаря на </a:t>
                </a:r>
                <a:r>
                  <a:rPr lang="bg-BG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хеша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на паролата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KEY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1. </a:t>
                </a:r>
                <a:endParaRPr lang="bg-BG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Криптирането се извършва ред по ред, колона по колона. </a:t>
                </a: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Заключителният ред (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Tail Row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отговаря на </a:t>
                </a:r>
                <a:r>
                  <a:rPr lang="bg-BG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хеша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на броя редове в изходния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XLSX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файл. Използва се за „вертикален контрол“ на целостта на генерирания криптиран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CSV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файл.</a:t>
                </a:r>
              </a:p>
            </p:txBody>
          </p:sp>
        </mc:Choice>
        <mc:Fallback xmlns="">
          <p:sp>
            <p:nvSpPr>
              <p:cNvPr id="3" name="Контейнер за бележ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bg-BG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Докато на предходния слайд са приведени характеристичните времена за отделно взет клиент, на този е представена цялостната времедиаграма при пакет множествени заявки. </a:t>
                </a:r>
                <a:endParaRPr lang="bg-BG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За получаване на посочените ключови метрики за всеки един клиент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𝐶_𝑖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от пакета е необходимо да се фиксират моментите на формиране на заявка за синхронизация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𝑡_𝑅𝐸𝑄^𝑖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на получаване на тази заявка от сървъра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𝑡_𝐶𝑁𝐶^𝑖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на получаването на отговора от сървъра в клиента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𝑡_𝑅𝑃𝐿^𝑖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и на разпадане на връзката със сървъра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𝑡_𝐷𝑆𝐶^𝑖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bg-BG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Началният момент на синхронизация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𝑡_𝑆𝑌𝑁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съвпада със стартирането на пакета множествени заявки, а крайният 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𝑡_𝐸𝑁𝐷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отговаря на момента на разпадане на последната връзка от пакета. Това не е задължително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𝑡_𝐷𝑆𝐶^(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поради непредсказуемия асинхронен и конкурентен начин на установяване на връзките и обработката, т.е.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𝑡_𝐸𝑁𝐷=m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𝑎𝑥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⁡(𝑡_𝐷𝑆𝐶^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𝑡_𝐸𝑅𝑅^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На фигурите не е посочен друг характерен момент –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𝑡_𝐸𝑅𝑅^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при отказ от страна на сървъра да установи връзка с клиента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𝐶_𝑖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Моментите на подобно отхвърляне, както и броя им - </a:t>
                </a:r>
                <a:r>
                  <a:rPr lang="en-US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en-US" sz="1200" i="1" kern="1200" baseline="-250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ERR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също са част от метриките на сървъра и характеризират способността му да обслужва едновременно голям брой заявки.</a:t>
                </a:r>
              </a:p>
            </p:txBody>
          </p:sp>
        </mc:Fallback>
      </mc:AlternateContent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C0-AC90-40B6-92D3-81955310C6CC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1848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Контейнер за бележ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На фигурата е показан форматът на генерирания криптиран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CSV 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файл.</a:t>
                </a: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В съответствие със схемата за криптиране, той се състои от заглавен и заключителен ред, а между тях са криптираните с класа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Cryptor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редове на изходния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XLSX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файл.</a:t>
                </a: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Всеки криптиран ред се предхожда от 40 </a:t>
                </a:r>
                <a:r>
                  <a:rPr lang="bg-BG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байтов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префикс – </a:t>
                </a:r>
                <a:r>
                  <a:rPr lang="bg-BG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хеш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използван за „хоризонтален“ контрол на целостта на файла.</a:t>
                </a:r>
              </a:p>
            </p:txBody>
          </p:sp>
        </mc:Choice>
        <mc:Fallback xmlns="">
          <p:sp>
            <p:nvSpPr>
              <p:cNvPr id="3" name="Контейнер за бележ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bg-BG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Докато на предходния слайд са приведени характеристичните времена за отделно взет клиент, на този е представена цялостната времедиаграма при пакет множествени заявки. </a:t>
                </a:r>
                <a:endParaRPr lang="bg-BG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За получаване на посочените ключови метрики за всеки един клиент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𝐶_𝑖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от пакета е необходимо да се фиксират моментите на формиране на заявка за синхронизация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𝑡_𝑅𝐸𝑄^𝑖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на получаване на тази заявка от сървъра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𝑡_𝐶𝑁𝐶^𝑖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на получаването на отговора от сървъра в клиента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𝑡_𝑅𝑃𝐿^𝑖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и на разпадане на връзката със сървъра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𝑡_𝐷𝑆𝐶^𝑖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bg-BG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Началният момент на синхронизация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𝑡_𝑆𝑌𝑁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съвпада със стартирането на пакета множествени заявки, а крайният 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𝑡_𝐸𝑁𝐷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отговаря на момента на разпадане на последната връзка от пакета. Това не е задължително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𝑡_𝐷𝑆𝐶^(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поради непредсказуемия асинхронен и конкурентен начин на установяване на връзките и обработката, т.е.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𝑡_𝐸𝑁𝐷=m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𝑎𝑥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⁡(𝑡_𝐷𝑆𝐶^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𝑡_𝐸𝑅𝑅^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На фигурите не е посочен друг характерен момент –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𝑡_𝐸𝑅𝑅^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при отказ от страна на сървъра да установи връзка с клиента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𝐶_𝑖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Моментите на подобно отхвърляне, както и броя им - </a:t>
                </a:r>
                <a:r>
                  <a:rPr lang="en-US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en-US" sz="1200" i="1" kern="1200" baseline="-250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ERR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също са част от метриките на сървъра и характеризират способността му да обслужва едновременно голям брой заявки.</a:t>
                </a:r>
              </a:p>
            </p:txBody>
          </p:sp>
        </mc:Fallback>
      </mc:AlternateContent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C0-AC90-40B6-92D3-81955310C6CC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1848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Контейнер за бележ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Схемата за </a:t>
                </a:r>
                <a:r>
                  <a:rPr lang="bg-BG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декриптиране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на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CSV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файл в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XLSX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файл е обратна на схемата за криптиране. Включва „хоризонтален“ (за всеки отделен ред) и „вертикален“ (по общия брой редове) контрол на целостта на файла.</a:t>
                </a:r>
              </a:p>
            </p:txBody>
          </p:sp>
        </mc:Choice>
        <mc:Fallback xmlns="">
          <p:sp>
            <p:nvSpPr>
              <p:cNvPr id="3" name="Контейнер за бележ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bg-BG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Докато на предходния слайд са приведени характеристичните времена за отделно взет клиент, на този е представена цялостната времедиаграма при пакет множествени заявки. </a:t>
                </a:r>
                <a:endParaRPr lang="bg-BG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За получаване на посочените ключови метрики за всеки един клиент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𝐶_𝑖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от пакета е необходимо да се фиксират моментите на формиране на заявка за синхронизация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𝑡_𝑅𝐸𝑄^𝑖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на получаване на тази заявка от сървъра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𝑡_𝐶𝑁𝐶^𝑖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на получаването на отговора от сървъра в клиента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𝑡_𝑅𝑃𝐿^𝑖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и на разпадане на връзката със сървъра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𝑡_𝐷𝑆𝐶^𝑖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bg-BG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Началният момент на синхронизация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𝑡_𝑆𝑌𝑁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съвпада със стартирането на пакета множествени заявки, а крайният 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𝑡_𝐸𝑁𝐷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отговаря на момента на разпадане на последната връзка от пакета. Това не е задължително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𝑡_𝐷𝑆𝐶^(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поради непредсказуемия асинхронен и конкурентен начин на установяване на връзките и обработката, т.е.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𝑡_𝐸𝑁𝐷=m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𝑎𝑥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⁡(𝑡_𝐷𝑆𝐶^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𝑡_𝐸𝑅𝑅^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На фигурите не е посочен друг характерен момент –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𝑡_𝐸𝑅𝑅^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при отказ от страна на сървъра да установи връзка с клиента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𝐶_𝑖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Моментите на подобно отхвърляне, както и броя им - </a:t>
                </a:r>
                <a:r>
                  <a:rPr lang="en-US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en-US" sz="1200" i="1" kern="1200" baseline="-250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ERR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също са част от метриките на сървъра и характеризират способността му да обслужва едновременно голям брой заявки.</a:t>
                </a:r>
              </a:p>
            </p:txBody>
          </p:sp>
        </mc:Fallback>
      </mc:AlternateContent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C0-AC90-40B6-92D3-81955310C6CC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1848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заключение могат да се направят следните основни изводи.</a:t>
            </a:r>
          </a:p>
          <a:p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C0-AC90-40B6-92D3-81955310C6CC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0447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Контейнер за бележ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На следващите етапи от реализацията на предложената схема за защита се планира пълното покритие на телемаркетинг системата, част от операторския център </a:t>
                </a:r>
                <a:r>
                  <a:rPr lang="bg-BG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eMOSys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Както се вижда от фигурата, модулът за избирателно криптиране/</a:t>
                </a:r>
                <a:r>
                  <a:rPr lang="bg-BG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декриптиране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ENC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DEC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), разработен в рамките на представената работа, е в основата на това покритие.</a:t>
                </a: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Таблиците T(L’) в системната база съдържат избирателно криптираната лична информация, импортирана от контактните файлове.</a:t>
                </a: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Таблиците T(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’) съдържат избирателно криптираната лична информация от записите на продажбите.</a:t>
                </a: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Аудиофайловете със записите на разговорите се съхраняват в криптиран вид на мрежовото запомнящо устройство 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NAS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Network Area Storage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bg-BG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Контейнер за бележ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bg-BG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Докато на предходния слайд са приведени характеристичните времена за отделно взет клиент, на този е представена цялостната времедиаграма при пакет множествени заявки. </a:t>
                </a:r>
                <a:endParaRPr lang="bg-BG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За получаване на посочените ключови метрики за всеки един клиент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𝐶_𝑖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от пакета е необходимо да се фиксират моментите на формиране на заявка за синхронизация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𝑡_𝑅𝐸𝑄^𝑖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на получаване на тази заявка от сървъра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𝑡_𝐶𝑁𝐶^𝑖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на получаването на отговора от сървъра в клиента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𝑡_𝑅𝑃𝐿^𝑖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и на разпадане на връзката със сървъра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𝑡_𝐷𝑆𝐶^𝑖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bg-BG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Началният момент на синхронизация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𝑡_𝑆𝑌𝑁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съвпада със стартирането на пакета множествени заявки, а крайният 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𝑡_𝐸𝑁𝐷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отговаря на момента на разпадане на последната връзка от пакета. Това не е задължително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𝑡_𝐷𝑆𝐶^(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поради непредсказуемия асинхронен и конкурентен начин на установяване на връзките и обработката, т.е.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𝑡_𝐸𝑁𝐷=m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𝑎𝑥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⁡(𝑡_𝐷𝑆𝐶^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𝑡_𝐸𝑅𝑅^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На фигурите не е посочен друг характерен момент –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𝑡_𝐸𝑅𝑅^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при отказ от страна на сървъра да установи връзка с клиента </a:t>
                </a:r>
                <a:r>
                  <a:rPr lang="bg-BG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𝐶_𝑖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Моментите на подобно отхвърляне, както и броя им - </a:t>
                </a:r>
                <a:r>
                  <a:rPr lang="en-US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en-US" sz="1200" i="1" kern="1200" baseline="-250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ERR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bg-BG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също са част от метриките на сървъра и характеризират способността му да обслужва едновременно голям брой заявки.</a:t>
                </a:r>
              </a:p>
            </p:txBody>
          </p:sp>
        </mc:Fallback>
      </mc:AlternateContent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C0-AC90-40B6-92D3-81955310C6CC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1848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Използвана е следната основна литература.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C0-AC90-40B6-92D3-81955310C6CC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0447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Благодаря на катедра „Компютърни системи и технологии“ за проведения курс на обучение, както и за възможността да разработя представения проект.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C0-AC90-40B6-92D3-81955310C6CC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6001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Телемаркетинг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системите са предназначени за продажба на стоки и услуги чрез телекомуникационна връзка с клиента. Те може да са самостоятелни или да са част от по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крупен контактен (операторски) център.</a:t>
            </a:r>
          </a:p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фигурата е показана общата структура на </a:t>
            </a:r>
            <a:r>
              <a:rPr lang="bg-B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телемаркетинг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системата, интегрирана в операторския център от типа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eMOSys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електронна многофункционална операторска система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Тя включва модул за импортиране на контактните файлове, модул за извличане и управление на контактната информация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TME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модул за връзка с клиента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CRM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модул за генериране на системни отчети и др.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C0-AC90-40B6-92D3-81955310C6CC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7774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Контактните файлове, подавани от Възложителя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Assignor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на кампанията (банка, застрахователно дружество, телекомуникационен оператор, интернет доставчик, …), съдържат конфиденциална лична информация, предмет на защита от европейското законодателство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[2].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Спецификата в конкретния случай се заключава в необходимостта да се предложи такава схема за защита на личните данни, която да позволява администрирането и техническото обслужване на системата от външна фирма, която не е „Администратор на лични данни“. От тук следва и посочената на слайда цел.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C0-AC90-40B6-92D3-81955310C6CC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4611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Преди въвеждането на европейската регулация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GDPR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телемаркетинг системата, част от операторския център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eMOSys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използва обединени информационни канали – личните данни и управляващата информация са </a:t>
            </a:r>
            <a:r>
              <a:rPr lang="bg-B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равнодостъпни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както за телемаркетинг отдела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 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фирмата Възложител, така и за външната фирма за техническо обслужване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 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bg-B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Телетроник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C0-AC90-40B6-92D3-81955310C6CC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7774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основата на предложената схема за защита е разделянето на канала за лични данни от канала с управляващата информация (номер и име на кампанията, име на Възложителя, име на контактния файл, дата/час на импортиране, диспозиции и т.н.). Така достъпът на външната фирма (ТТ) е ограничен само до управляващата информация, свързана с дейността по техническото обслужване.</a:t>
            </a:r>
          </a:p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Разделянето на информационните канали се извършва чрез избирателно криптиране на колоните (атрибутите) с лични данни. Това налага да се разработи модул за избирателно криптиране/</a:t>
            </a:r>
            <a:r>
              <a:rPr lang="bg-B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декриптиране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C0-AC90-40B6-92D3-81955310C6CC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7774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Възлов момент в схемата за защита е обменът на контактна информация. Той е описан в процедурата ОКИ-101 (разработена от ТМ и ТТ и съгласувана с Възложителя/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Assignor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Отвореният контактен файл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след обработката, извършена от ТМ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 криптира с ключа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достъпен единствено з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TM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Тази фаза 1 (Ф1) се извършва чрез модула за избирателно криптиране/</a:t>
            </a:r>
            <a:r>
              <a:rPr lang="bg-B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декриптиране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разработен в рамките на представената работа. Така получения файл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 компресира със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архиватора, при което се криптира цялостно с ключа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достъпен з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TM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ТТ. Полученият в криптиран вид файл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’’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 изпраща към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C0-AC90-40B6-92D3-81955310C6CC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139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разархивира файла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’’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’, 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използвайки ключа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след което импортира този файл в системната база данни.</a:t>
            </a:r>
          </a:p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Така таблиците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 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системната база съдържат избирателно криптираната лична информация.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C0-AC90-40B6-92D3-81955310C6CC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597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Модулът за избирателно криптиране/</a:t>
            </a:r>
            <a:r>
              <a:rPr lang="bg-B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декриптиране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разработен в рамките на представената работа, е от поточен тип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 3].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Използваният като основа клас Cryptor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[4] е 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дълбоко преработен с оглед практическото му приложение за достигане на поставената в работата цел:</a:t>
            </a:r>
          </a:p>
          <a:p>
            <a:pPr lvl="0"/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Класът е преработен с оглед на стандарта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++11;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Включени са диагностични възможности;</a:t>
            </a:r>
          </a:p>
          <a:p>
            <a:pPr lvl="0"/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Изчистена е принципна грешка при реализацията на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LFSR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bg-B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Галоа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lvl="0"/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Инициализацията на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RNG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 подобрена чрез оригинална схема с </a:t>
            </a:r>
            <a:r>
              <a:rPr lang="bg-B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хеширане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зададената парола;</a:t>
            </a:r>
          </a:p>
          <a:p>
            <a:pPr lvl="0"/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Осигурена е поддръжка на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Включена е поддръжка на криптиране/</a:t>
            </a:r>
            <a:r>
              <a:rPr lang="bg-B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декриптиране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само на текстови, но и на двоични изходни файлове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Класът е оформен в библиотечния модул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UnitCryptor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C0-AC90-40B6-92D3-81955310C6CC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5586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Степента на защита, осигурявана от поточните </a:t>
            </a:r>
            <a:r>
              <a:rPr lang="bg-B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шифратори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се определя главно от </a:t>
            </a:r>
            <a:r>
              <a:rPr lang="bg-B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криптографската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сложност на използвания генератор на случайни последователности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RNG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Number Generator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Класът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Cryptor 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съдържа реализация на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ASG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Alternating Stop and Go Generator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[3]. Генераторът използва три изместващи регистъра с линейна обратна връзка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LFSR, Linear Feedback Shift Registers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Характеризира се с висока степен на линейна  сложност и голям период на генерираната </a:t>
            </a:r>
            <a:r>
              <a:rPr lang="bg-B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псевдослучайна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последователност –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ru-RU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ru-RU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ru-RU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т.е.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ru-RU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92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10</a:t>
            </a:r>
            <a:r>
              <a:rPr lang="bg-BG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цикъла.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C0-AC90-40B6-92D3-81955310C6CC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574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C7A2541-7E38-424D-9B1C-028AB45E8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1A7ACE1-7557-4A50-8449-56D507431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CB220CCB-0FB9-4598-8243-F7CEB383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E7B-28D6-469E-B58A-2DA740A08A4D}" type="datetimeFigureOut">
              <a:rPr lang="bg-BG" smtClean="0"/>
              <a:t>2019.04.26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0CD2D79-5339-4854-8CEF-C1065C34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F240E28-7A60-4CCA-B55C-7F80BF01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0211-5E25-4BF8-8A97-EC51C1B8C7C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716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A68C819-3AB5-41BE-BD80-76EDB48D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509492FB-C131-4056-8608-F7AE142CC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8C549D1-272B-4421-98E3-F8D35857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E7B-28D6-469E-B58A-2DA740A08A4D}" type="datetimeFigureOut">
              <a:rPr lang="bg-BG" smtClean="0"/>
              <a:t>2019.04.26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28DAB83-7995-46BE-ABF9-31EA12AE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F524E00-CE00-4872-9B60-0E527224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0211-5E25-4BF8-8A97-EC51C1B8C7C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237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AAF099D9-BF9C-4F56-844E-13E1AD3E2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32433328-D5CA-4274-A8B2-10C18FFFA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A419274-5738-44DA-87AB-E0C426FF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E7B-28D6-469E-B58A-2DA740A08A4D}" type="datetimeFigureOut">
              <a:rPr lang="bg-BG" smtClean="0"/>
              <a:t>2019.04.26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9085A654-10BE-46A9-886F-848BE244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0EF7290-4165-41EF-90D2-24C95868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0211-5E25-4BF8-8A97-EC51C1B8C7C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036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D193245-B7B4-4912-8D2A-04C1CCA1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686121-D5E5-4C39-B20C-D4A103762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382439D-0F5E-48F3-8BFA-9656BDE6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E7B-28D6-469E-B58A-2DA740A08A4D}" type="datetimeFigureOut">
              <a:rPr lang="bg-BG" smtClean="0"/>
              <a:t>2019.04.26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BFD048AF-3835-4E0F-AE5B-F631A28A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EE8F5EF-60C6-483B-A6F7-134B6DB5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0211-5E25-4BF8-8A97-EC51C1B8C7C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851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8C6B37-6BB3-412D-B61A-FF9051C7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F69CF48-5D9D-4E41-B217-BC14F211B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FEF50B0-E4EE-4BCE-BA1C-7FE5F0BB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E7B-28D6-469E-B58A-2DA740A08A4D}" type="datetimeFigureOut">
              <a:rPr lang="bg-BG" smtClean="0"/>
              <a:t>2019.04.26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8CFDC227-FF3E-45B4-BB59-A60A58AD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ECFF54D7-72BB-4F77-A520-AFD5F280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0211-5E25-4BF8-8A97-EC51C1B8C7C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668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5C1C563-5F0C-4B40-953D-9C84F396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16C3E33-70E6-4185-A451-6B041D167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FC1A8352-691D-4835-90FE-F1D13CDF3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1ECC872D-5BF3-4362-9A85-9C3B956D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E7B-28D6-469E-B58A-2DA740A08A4D}" type="datetimeFigureOut">
              <a:rPr lang="bg-BG" smtClean="0"/>
              <a:t>2019.04.26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9E5DCD5F-399E-4344-A95E-6EA80B3D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19AE9545-63F7-495E-9BFF-8D5EAEC4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0211-5E25-4BF8-8A97-EC51C1B8C7C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906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BEB6CC-FD3B-41AD-94B5-8FEB31237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E60AB31-8C20-484C-8159-D2C171ECE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EC2AD70B-DC54-415B-939A-CE55B56E4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3C2FC8FA-35DF-40EE-91F6-962ADE73C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68946F6A-1B9B-4C40-AA4C-56C4C3291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64ABFB99-F5C3-436C-80EA-3A46E05D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E7B-28D6-469E-B58A-2DA740A08A4D}" type="datetimeFigureOut">
              <a:rPr lang="bg-BG" smtClean="0"/>
              <a:t>2019.04.26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04B50072-362E-48A7-A48F-C2980C51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56D1BAB1-05EF-4999-845D-86646001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0211-5E25-4BF8-8A97-EC51C1B8C7C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525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10FF8CB-660F-41A3-9C4B-8ABD7F7A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2F01C21E-334C-40DD-8B0F-0657019D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E7B-28D6-469E-B58A-2DA740A08A4D}" type="datetimeFigureOut">
              <a:rPr lang="bg-BG" smtClean="0"/>
              <a:t>2019.04.26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940963E2-F371-41FB-A3DC-6997DBDC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16D388CF-2B25-4F8A-A3A3-FC662CE7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0211-5E25-4BF8-8A97-EC51C1B8C7C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441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BB1898D9-FCCC-42C5-AC37-230EC69E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E7B-28D6-469E-B58A-2DA740A08A4D}" type="datetimeFigureOut">
              <a:rPr lang="bg-BG" smtClean="0"/>
              <a:t>2019.04.26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CB3168F3-278F-4BFE-B378-9491A4E0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35F46EE7-D3D6-4DA4-855F-6D1EB6E2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0211-5E25-4BF8-8A97-EC51C1B8C7C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784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B40ECEE-D76C-4C98-BDEA-363D41D1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B5DE446-40FF-4ECA-A485-992D96E3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8EF14419-164B-42F0-813E-45DBD3E78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4A9E56E4-D283-496E-ADE7-01D725C3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E7B-28D6-469E-B58A-2DA740A08A4D}" type="datetimeFigureOut">
              <a:rPr lang="bg-BG" smtClean="0"/>
              <a:t>2019.04.26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6F5CFB04-565A-45A0-AC61-4CF8B82F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FB07793-1479-412F-AA22-2F64E604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0211-5E25-4BF8-8A97-EC51C1B8C7C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774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6F3220A-9C0F-4701-BCE2-53A9422B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1E09F37A-0B80-4E41-BEE7-83334BE32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58860C43-79CC-4497-9068-6605ECF5C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ADFD0AF6-CDE9-45A0-B1D8-99564B4F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E7B-28D6-469E-B58A-2DA740A08A4D}" type="datetimeFigureOut">
              <a:rPr lang="bg-BG" smtClean="0"/>
              <a:t>2019.04.26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AD0129A4-C305-446C-BAD6-3F648619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F8DEE40B-3C4A-4FBA-BB56-D973E255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0211-5E25-4BF8-8A97-EC51C1B8C7C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478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A770B38F-D4B7-4048-9939-BDC3A746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E5559802-DC0C-4BF5-B72A-FBE87240D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2592221-37DF-4D27-9DB4-490FCF2B4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51E7B-28D6-469E-B58A-2DA740A08A4D}" type="datetimeFigureOut">
              <a:rPr lang="bg-BG" smtClean="0"/>
              <a:t>2019.04.26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7669968-E579-4F93-A715-267C97509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02BF3CD-16FF-45D2-9501-E84555390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80211-5E25-4BF8-8A97-EC51C1B8C7C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129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Q933VR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FED2A1F-1F76-4FFE-8F07-4350328F2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bg-BG" sz="5400" dirty="0"/>
              <a:t>СТУДЕНТСКА НАУЧНА СЕСИЯ СНС ’1</a:t>
            </a:r>
            <a:r>
              <a:rPr lang="en-US" sz="5400" dirty="0"/>
              <a:t>9</a:t>
            </a:r>
            <a:endParaRPr lang="bg-BG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" name="3D модел 2" descr="Closed lock">
                <a:extLst>
                  <a:ext uri="{FF2B5EF4-FFF2-40B4-BE49-F238E27FC236}">
                    <a16:creationId xmlns:a16="http://schemas.microsoft.com/office/drawing/2014/main" id="{D70BF17C-6EE8-47A7-8509-9DD23592524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8899195"/>
                  </p:ext>
                </p:extLst>
              </p:nvPr>
            </p:nvGraphicFramePr>
            <p:xfrm>
              <a:off x="1099719" y="1254875"/>
              <a:ext cx="2189960" cy="417044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189960" cy="4170447"/>
                    </a:xfrm>
                    <a:prstGeom prst="rect">
                      <a:avLst/>
                    </a:prstGeom>
                  </am3d:spPr>
                  <am3d:camera>
                    <am3d:pos x="0" y="0" z="5601193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525389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782337" ay="2260467" az="1153364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458939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" name="3D модел 2" descr="Closed lock">
                <a:extLst>
                  <a:ext uri="{FF2B5EF4-FFF2-40B4-BE49-F238E27FC236}">
                    <a16:creationId xmlns:am3d="http://schemas.microsoft.com/office/drawing/2017/model3d" xmlns="" xmlns:a16="http://schemas.microsoft.com/office/drawing/2014/main" id="{D70BF17C-6EE8-47A7-8509-9DD2359252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9719" y="1254875"/>
                <a:ext cx="2189960" cy="41704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3937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ADF238AB-6834-4CE6-8E1E-CB0703743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26" y="1912482"/>
            <a:ext cx="6972477" cy="29969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FA70D7B-1A5F-4472-A7A6-55009679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РЕАЛИЗАЦИЯ НА СХЕМАТА ЗА ЗАЩИТА </a:t>
            </a:r>
            <a:r>
              <a:rPr lang="bg-BG" sz="3200" dirty="0">
                <a:solidFill>
                  <a:schemeClr val="bg1"/>
                </a:solidFill>
              </a:rPr>
              <a:t>[2]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896665" y="3910267"/>
            <a:ext cx="32127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err="1">
                <a:solidFill>
                  <a:schemeClr val="bg1"/>
                </a:solidFill>
                <a:latin typeface="+mj-lt"/>
              </a:rPr>
              <a:t>Блокова</a:t>
            </a:r>
            <a:r>
              <a:rPr lang="ru-RU" sz="3200" dirty="0">
                <a:solidFill>
                  <a:schemeClr val="bg1"/>
                </a:solidFill>
                <a:latin typeface="+mj-lt"/>
              </a:rPr>
              <a:t> схема </a:t>
            </a:r>
          </a:p>
          <a:p>
            <a:pPr algn="ctr"/>
            <a:r>
              <a:rPr lang="ru-RU" sz="3200" dirty="0">
                <a:solidFill>
                  <a:schemeClr val="bg1"/>
                </a:solidFill>
                <a:latin typeface="+mj-lt"/>
              </a:rPr>
              <a:t>на ASG генератор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21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ADF238AB-6834-4CE6-8E1E-CB0703743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44" y="1408462"/>
            <a:ext cx="6853900" cy="41504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FA70D7B-1A5F-4472-A7A6-55009679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РЕАЛИЗАЦИЯ НА СХЕМАТА ЗА ЗАЩИТА </a:t>
            </a:r>
            <a:r>
              <a:rPr lang="bg-BG" sz="3200" dirty="0">
                <a:solidFill>
                  <a:schemeClr val="bg1"/>
                </a:solidFill>
              </a:rPr>
              <a:t>[3]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438206" y="3910267"/>
            <a:ext cx="41296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LFSR RNG </a:t>
            </a:r>
            <a:endParaRPr lang="bg-BG" sz="3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ru-RU" sz="3200" dirty="0" err="1">
                <a:solidFill>
                  <a:schemeClr val="bg1"/>
                </a:solidFill>
                <a:latin typeface="+mj-lt"/>
              </a:rPr>
              <a:t>първоначален</a:t>
            </a:r>
            <a:r>
              <a:rPr lang="ru-RU" sz="3200" dirty="0">
                <a:solidFill>
                  <a:schemeClr val="bg1"/>
                </a:solidFill>
                <a:latin typeface="+mj-lt"/>
              </a:rPr>
              <a:t> вариант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494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ADF238AB-6834-4CE6-8E1E-CB0703743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839" y="1408462"/>
            <a:ext cx="6849310" cy="41504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FA70D7B-1A5F-4472-A7A6-55009679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РЕАЛИЗАЦИЯ НА СХЕМАТА ЗА ЗАЩИТА </a:t>
            </a:r>
            <a:r>
              <a:rPr lang="bg-BG" sz="3200" dirty="0">
                <a:solidFill>
                  <a:schemeClr val="bg1"/>
                </a:solidFill>
              </a:rPr>
              <a:t>[4]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570453" y="3910267"/>
            <a:ext cx="38651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LFSR RNG </a:t>
            </a:r>
            <a:endParaRPr lang="bg-BG" sz="3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ru-RU" sz="3200" dirty="0">
                <a:solidFill>
                  <a:schemeClr val="bg1"/>
                </a:solidFill>
                <a:latin typeface="+mj-lt"/>
              </a:rPr>
              <a:t>окончателен вариант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859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ADF238AB-6834-4CE6-8E1E-CB0703743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456" y="1408462"/>
            <a:ext cx="6814076" cy="41504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FA70D7B-1A5F-4472-A7A6-55009679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РЕАЛИЗАЦИЯ НА СХЕМАТА ЗА ЗАЩИТА </a:t>
            </a:r>
            <a:r>
              <a:rPr lang="bg-BG" sz="3200" dirty="0">
                <a:solidFill>
                  <a:schemeClr val="bg1"/>
                </a:solidFill>
              </a:rPr>
              <a:t>[5]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570454" y="3910267"/>
            <a:ext cx="38651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ASG RNG </a:t>
            </a:r>
            <a:endParaRPr lang="bg-BG" sz="3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ru-RU" sz="3200" dirty="0">
                <a:solidFill>
                  <a:schemeClr val="bg1"/>
                </a:solidFill>
                <a:latin typeface="+mj-lt"/>
              </a:rPr>
              <a:t>окончателен вариант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5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ADF238AB-6834-4CE6-8E1E-CB0703743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934" y="1511574"/>
            <a:ext cx="6489120" cy="39442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FA70D7B-1A5F-4472-A7A6-55009679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РЕАЛИЗАЦИЯ НА СХЕМАТА ЗА ЗАЩИТА </a:t>
            </a:r>
            <a:r>
              <a:rPr lang="bg-BG" sz="3200" dirty="0">
                <a:solidFill>
                  <a:schemeClr val="bg1"/>
                </a:solidFill>
              </a:rPr>
              <a:t>[6]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857584" y="3910267"/>
            <a:ext cx="32909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3200" dirty="0">
                <a:solidFill>
                  <a:schemeClr val="bg1"/>
                </a:solidFill>
                <a:latin typeface="+mj-lt"/>
              </a:rPr>
              <a:t>Схема на </a:t>
            </a:r>
          </a:p>
          <a:p>
            <a:pPr algn="ctr"/>
            <a:r>
              <a:rPr lang="bg-BG" sz="3200" dirty="0">
                <a:solidFill>
                  <a:schemeClr val="bg1"/>
                </a:solidFill>
                <a:latin typeface="+mj-lt"/>
              </a:rPr>
              <a:t>криптиране - 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XLSX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96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ADF238AB-6834-4CE6-8E1E-CB0703743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37"/>
          <a:stretch/>
        </p:blipFill>
        <p:spPr>
          <a:xfrm>
            <a:off x="5055484" y="1959445"/>
            <a:ext cx="6814800" cy="246508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FA70D7B-1A5F-4472-A7A6-55009679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РЕАЛИЗАЦИЯ НА СХЕМАТА ЗА ЗАЩИТА </a:t>
            </a:r>
            <a:r>
              <a:rPr lang="bg-BG" sz="3200" dirty="0">
                <a:solidFill>
                  <a:schemeClr val="bg1"/>
                </a:solidFill>
              </a:rPr>
              <a:t>[7]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98938" y="3910267"/>
            <a:ext cx="44081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+mj-lt"/>
              </a:rPr>
              <a:t>Формат на</a:t>
            </a:r>
          </a:p>
          <a:p>
            <a:pPr algn="ctr"/>
            <a:r>
              <a:rPr lang="ru-RU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+mj-lt"/>
              </a:rPr>
              <a:t>криптирания</a:t>
            </a:r>
            <a:r>
              <a:rPr lang="ru-RU" sz="3200" dirty="0">
                <a:solidFill>
                  <a:schemeClr val="bg1"/>
                </a:solidFill>
                <a:latin typeface="+mj-lt"/>
              </a:rPr>
              <a:t> файл - CSV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34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ADF238AB-6834-4CE6-8E1E-CB0703743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627" y="1790467"/>
            <a:ext cx="6814800" cy="33172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FA70D7B-1A5F-4472-A7A6-55009679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РЕАЛИЗАЦИЯ НА СХЕМАТА ЗА ЗАЩИТА </a:t>
            </a:r>
            <a:r>
              <a:rPr lang="bg-BG" sz="3200" dirty="0">
                <a:solidFill>
                  <a:schemeClr val="bg1"/>
                </a:solidFill>
              </a:rPr>
              <a:t>[8]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664423" y="3910267"/>
            <a:ext cx="36772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3200" dirty="0">
                <a:solidFill>
                  <a:schemeClr val="bg1"/>
                </a:solidFill>
                <a:latin typeface="+mj-lt"/>
              </a:rPr>
              <a:t>Схема на</a:t>
            </a:r>
          </a:p>
          <a:p>
            <a:pPr algn="ctr"/>
            <a:r>
              <a:rPr lang="bg-BG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 err="1">
                <a:solidFill>
                  <a:schemeClr val="bg1"/>
                </a:solidFill>
                <a:latin typeface="+mj-lt"/>
              </a:rPr>
              <a:t>декриптиране</a:t>
            </a:r>
            <a:r>
              <a:rPr lang="bg-BG" sz="3200" dirty="0">
                <a:solidFill>
                  <a:schemeClr val="bg1"/>
                </a:solidFill>
                <a:latin typeface="+mj-lt"/>
              </a:rPr>
              <a:t> - 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CSV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48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FA70D7B-1A5F-4472-A7A6-55009679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bg-BG" sz="3200" dirty="0">
                <a:solidFill>
                  <a:schemeClr val="bg1"/>
                </a:solidFill>
              </a:rPr>
              <a:t>ИЗВОДИ 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bg-BG" sz="3200" dirty="0">
                <a:solidFill>
                  <a:schemeClr val="bg1"/>
                </a:solidFill>
              </a:rPr>
              <a:t>1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Контейнер за съдържание 2">
            <a:extLst>
              <a:ext uri="{FF2B5EF4-FFF2-40B4-BE49-F238E27FC236}">
                <a16:creationId xmlns:a16="http://schemas.microsoft.com/office/drawing/2014/main" id="{080A2ADF-D040-45AB-90E7-6C8A6192C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110" y="564459"/>
            <a:ext cx="6404004" cy="5716137"/>
          </a:xfrm>
        </p:spPr>
        <p:txBody>
          <a:bodyPr anchor="ctr"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bg-BG" sz="2000" dirty="0"/>
              <a:t>Предложена е схема за защита на личните данни.</a:t>
            </a:r>
            <a:br>
              <a:rPr lang="bg-BG" sz="2000" dirty="0"/>
            </a:br>
            <a:r>
              <a:rPr lang="bg-BG" sz="2000" dirty="0"/>
              <a:t>Тази схема предполага разделяне на канала с управляваща информация от канала с лични данни.</a:t>
            </a:r>
            <a:br>
              <a:rPr lang="bg-BG" sz="2000" dirty="0"/>
            </a:br>
            <a:r>
              <a:rPr lang="bg-BG" sz="2000" dirty="0"/>
              <a:t>Разделянето на информационните канали се извършва чрез избирателно криптиране на колоните (атрибутите) с лични данни.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bg-BG" sz="2000" dirty="0"/>
              <a:t>Като част от предложената схема за защита, е разработена процедурата ОКИ-101 за обменът на контактна информация, съгласувана и одобрена от Възложителя/</a:t>
            </a:r>
            <a:r>
              <a:rPr lang="bg-BG" sz="2000" dirty="0" err="1"/>
              <a:t>Assignor</a:t>
            </a:r>
            <a:r>
              <a:rPr lang="bg-BG" sz="2000" dirty="0"/>
              <a:t>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bg-BG" sz="2000" dirty="0"/>
              <a:t>Проектиран и тестван е класът Cryptor за поточно шифриране с ASG генератор. Този клас е в основата на избирателното криптиране и разделянето на информационните канали.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bg-BG" sz="2000" dirty="0"/>
              <a:t>Разработено е приложението CryptorPhi1.</a:t>
            </a:r>
            <a:r>
              <a:rPr lang="bg-BG" sz="2000" dirty="0" err="1"/>
              <a:t>Beta</a:t>
            </a:r>
            <a:r>
              <a:rPr lang="bg-BG" sz="2000" dirty="0"/>
              <a:t>, </a:t>
            </a:r>
            <a:r>
              <a:rPr lang="bg-BG" sz="2000" dirty="0" err="1"/>
              <a:t>бета</a:t>
            </a:r>
            <a:r>
              <a:rPr lang="bg-BG" sz="2000" dirty="0"/>
              <a:t> прототип на криптиращото приложение, съгласно процедура ОКИ-101.</a:t>
            </a:r>
          </a:p>
          <a:p>
            <a:pPr marL="0" lvl="0" indent="0" algn="just">
              <a:buNone/>
            </a:pP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4220878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ADF238AB-6834-4CE6-8E1E-CB0703743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44" y="447996"/>
            <a:ext cx="6814800" cy="59259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FA70D7B-1A5F-4472-A7A6-55009679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ИЗВОДИ </a:t>
            </a:r>
            <a:r>
              <a:rPr lang="bg-BG" sz="3200" dirty="0">
                <a:solidFill>
                  <a:schemeClr val="bg1"/>
                </a:solidFill>
              </a:rPr>
              <a:t>[2]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833347" y="3910267"/>
            <a:ext cx="33393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3200" dirty="0">
                <a:solidFill>
                  <a:schemeClr val="bg1"/>
                </a:solidFill>
                <a:latin typeface="+mj-lt"/>
              </a:rPr>
              <a:t>Покритие</a:t>
            </a:r>
            <a:r>
              <a:rPr lang="ru-RU" sz="3200" dirty="0">
                <a:solidFill>
                  <a:schemeClr val="bg1"/>
                </a:solidFill>
                <a:latin typeface="+mj-lt"/>
              </a:rPr>
              <a:t> на </a:t>
            </a:r>
          </a:p>
          <a:p>
            <a:pPr algn="ctr"/>
            <a:r>
              <a:rPr lang="ru-RU" sz="3200" dirty="0">
                <a:solidFill>
                  <a:schemeClr val="bg1"/>
                </a:solidFill>
                <a:latin typeface="+mj-lt"/>
              </a:rPr>
              <a:t>схемата за защита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078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FA70D7B-1A5F-4472-A7A6-55009679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bg-BG" sz="3200" dirty="0">
                <a:solidFill>
                  <a:schemeClr val="bg1"/>
                </a:solidFill>
              </a:rPr>
              <a:t>ЛИТЕРАТУРА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Контейнер за съдържание 2">
            <a:extLst>
              <a:ext uri="{FF2B5EF4-FFF2-40B4-BE49-F238E27FC236}">
                <a16:creationId xmlns:a16="http://schemas.microsoft.com/office/drawing/2014/main" id="{080A2ADF-D040-45AB-90E7-6C8A6192C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110" y="564459"/>
            <a:ext cx="6143847" cy="5716137"/>
          </a:xfrm>
        </p:spPr>
        <p:txBody>
          <a:bodyPr anchor="ctr">
            <a:noAutofit/>
          </a:bodyPr>
          <a:lstStyle/>
          <a:p>
            <a:pPr marL="0" lvl="0" indent="0" algn="just">
              <a:buNone/>
            </a:pPr>
            <a:r>
              <a:rPr lang="en-US" sz="2000" dirty="0"/>
              <a:t>[1] Kraft, J., Washington, L. An Introduction to Number Theory with Cryptography (Textbooks in Mathematics). Boca Raton: CRC Press, 2019, ISBN: 978-1-1380-6347-1.</a:t>
            </a:r>
          </a:p>
          <a:p>
            <a:pPr marL="0" lvl="0" indent="0" algn="just">
              <a:buNone/>
            </a:pPr>
            <a:r>
              <a:rPr lang="en-US" sz="2000" dirty="0"/>
              <a:t>[2] Regulation (EU) 2016/679 of the European Parliament and of the Council. // Official Journal of the European Union, L 119, 4 May 2016, ISSN 1977-0677.</a:t>
            </a:r>
          </a:p>
          <a:p>
            <a:pPr marL="0" lvl="0" indent="0" algn="just">
              <a:buNone/>
            </a:pPr>
            <a:r>
              <a:rPr lang="en-US" sz="2000" dirty="0"/>
              <a:t>[3] </a:t>
            </a:r>
            <a:r>
              <a:rPr lang="en-US" sz="2000" dirty="0" err="1"/>
              <a:t>Schneier</a:t>
            </a:r>
            <a:r>
              <a:rPr lang="en-US" sz="2000" dirty="0"/>
              <a:t>, B. Applied Cryptography: Protocols, Algorithms and Source Code in C. 20th Anniversary Edition. - Indianapolis: Wiley, 2015, ISBN: 978-1-119-09672-6.</a:t>
            </a:r>
          </a:p>
          <a:p>
            <a:pPr marL="0" lvl="0" indent="0" algn="just">
              <a:buNone/>
            </a:pPr>
            <a:r>
              <a:rPr lang="en-US" sz="2000" dirty="0"/>
              <a:t>[4] Ward, W. Applying Stream Encryption. // The C/C++ Users Journal, Sept. 1998, Vol. 16, Num. 09.</a:t>
            </a:r>
          </a:p>
        </p:txBody>
      </p:sp>
    </p:spTree>
    <p:extLst>
      <p:ext uri="{BB962C8B-B14F-4D97-AF65-F5344CB8AC3E}">
        <p14:creationId xmlns:p14="http://schemas.microsoft.com/office/powerpoint/2010/main" val="353886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0630486-5984-4FC0-B388-C359E96C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ДОКЛАД НА ТЕМА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785C403-3E6B-4DDB-BCE3-59BAE32E8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3607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СХЕМА </a:t>
            </a:r>
            <a:r>
              <a:rPr lang="ru-RU" dirty="0"/>
              <a:t>ЗА ЗАЩИТА НА ЛИЧНИТЕ ДАННИ </a:t>
            </a:r>
          </a:p>
          <a:p>
            <a:pPr marL="0" indent="0">
              <a:buNone/>
            </a:pPr>
            <a:r>
              <a:rPr lang="ru-RU" dirty="0"/>
              <a:t>ПРИ ТЕЛЕМАРКЕТИНГ СИСТЕМA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389D0612-312D-430F-8F4B-F61ACD41AC99}"/>
              </a:ext>
            </a:extLst>
          </p:cNvPr>
          <p:cNvSpPr txBox="1"/>
          <p:nvPr/>
        </p:nvSpPr>
        <p:spPr>
          <a:xfrm>
            <a:off x="838200" y="5678424"/>
            <a:ext cx="1007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Автор: 		инж. Октай Халилов, ФН 183706</a:t>
            </a:r>
          </a:p>
          <a:p>
            <a:r>
              <a:rPr lang="bg-BG" dirty="0"/>
              <a:t>Ръководител: 	доц. д-р инж. Милен Луканчевски</a:t>
            </a:r>
          </a:p>
        </p:txBody>
      </p:sp>
    </p:spTree>
    <p:extLst>
      <p:ext uri="{BB962C8B-B14F-4D97-AF65-F5344CB8AC3E}">
        <p14:creationId xmlns:p14="http://schemas.microsoft.com/office/powerpoint/2010/main" val="2015521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FED2A1F-1F76-4FFE-8F07-4350328F2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bg-BG" sz="5400">
                <a:solidFill>
                  <a:schemeClr val="tx1">
                    <a:lumMod val="85000"/>
                    <a:lumOff val="15000"/>
                  </a:schemeClr>
                </a:solidFill>
              </a:rPr>
              <a:t>БЛАГОДАРЯ ЗА ВНИМАНИЕТО</a:t>
            </a:r>
          </a:p>
        </p:txBody>
      </p:sp>
    </p:spTree>
    <p:extLst>
      <p:ext uri="{BB962C8B-B14F-4D97-AF65-F5344CB8AC3E}">
        <p14:creationId xmlns:p14="http://schemas.microsoft.com/office/powerpoint/2010/main" val="66172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FA70D7B-1A5F-4472-A7A6-55009679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bg-BG" sz="3200" dirty="0">
                <a:solidFill>
                  <a:schemeClr val="bg1"/>
                </a:solidFill>
              </a:rPr>
              <a:t>ВЪВЕДЕНИЕ 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857" y="353435"/>
            <a:ext cx="4702329" cy="616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4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02AFC7E2-BAAD-4D7C-B46D-BA3FEB549C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лавие 1">
            <a:extLst>
              <a:ext uri="{FF2B5EF4-FFF2-40B4-BE49-F238E27FC236}">
                <a16:creationId xmlns:a16="http://schemas.microsoft.com/office/drawing/2014/main" id="{AE4C8A72-6E1C-4ECA-A386-BBB63688FCF9}"/>
              </a:ext>
            </a:extLst>
          </p:cNvPr>
          <p:cNvSpPr txBox="1">
            <a:spLocks/>
          </p:cNvSpPr>
          <p:nvPr/>
        </p:nvSpPr>
        <p:spPr>
          <a:xfrm>
            <a:off x="829781" y="2745736"/>
            <a:ext cx="3698803" cy="1366528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3200"/>
              <a:t>ЦЕЛ</a:t>
            </a:r>
          </a:p>
        </p:txBody>
      </p:sp>
      <p:sp>
        <p:nvSpPr>
          <p:cNvPr id="6" name="Контейнер за съдържание 2">
            <a:extLst>
              <a:ext uri="{FF2B5EF4-FFF2-40B4-BE49-F238E27FC236}">
                <a16:creationId xmlns:a16="http://schemas.microsoft.com/office/drawing/2014/main" id="{6BA6F29D-6AF1-4B2B-8D03-31185A228A0A}"/>
              </a:ext>
            </a:extLst>
          </p:cNvPr>
          <p:cNvSpPr txBox="1">
            <a:spLocks/>
          </p:cNvSpPr>
          <p:nvPr/>
        </p:nvSpPr>
        <p:spPr>
          <a:xfrm>
            <a:off x="6049182" y="802638"/>
            <a:ext cx="5408696" cy="5252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Да се предложи и реализира схема за защита на личните данни при телемаркетинг система. Тази схема трябва да позволява администрирането и техническото обслужване на системата от външна фирма, която не е „Администратор на лични данни“</a:t>
            </a:r>
            <a:r>
              <a:rPr lang="bg-BG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423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FA70D7B-1A5F-4472-A7A6-55009679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bg-BG" sz="3200" dirty="0">
                <a:solidFill>
                  <a:schemeClr val="bg1"/>
                </a:solidFill>
              </a:rPr>
              <a:t>ОБЕДИНЕНИ ИНФОРМАЦИОННИ КАНАЛИ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r="412"/>
          <a:stretch/>
        </p:blipFill>
        <p:spPr>
          <a:xfrm>
            <a:off x="4855521" y="2450414"/>
            <a:ext cx="7234877" cy="159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3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FA70D7B-1A5F-4472-A7A6-55009679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bg-BG" sz="3200" dirty="0">
                <a:solidFill>
                  <a:schemeClr val="bg1"/>
                </a:solidFill>
              </a:rPr>
              <a:t>РАЗДЕЛЕНИ ИНФОРМАЦИОННИ КАНАЛИ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788" y="2428976"/>
            <a:ext cx="6254540" cy="196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1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ADF238AB-6834-4CE6-8E1E-CB0703743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929" y="321177"/>
            <a:ext cx="4202655" cy="61176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FA70D7B-1A5F-4472-A7A6-55009679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bg-BG" sz="3200" dirty="0">
                <a:solidFill>
                  <a:schemeClr val="bg1"/>
                </a:solidFill>
              </a:rPr>
              <a:t>СХЕМА ЗА ЗАЩИТА ОКИ-101/</a:t>
            </a:r>
            <a:r>
              <a:rPr lang="en-US" sz="3200" dirty="0">
                <a:solidFill>
                  <a:schemeClr val="bg1"/>
                </a:solidFill>
              </a:rPr>
              <a:t>CIE-101 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[</a:t>
            </a:r>
            <a:r>
              <a:rPr lang="bg-BG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4618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ADF238AB-6834-4CE6-8E1E-CB0703743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622123"/>
            <a:ext cx="5321871" cy="55729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FA70D7B-1A5F-4472-A7A6-55009679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bg-BG" sz="3200" dirty="0">
                <a:solidFill>
                  <a:schemeClr val="bg1"/>
                </a:solidFill>
              </a:rPr>
              <a:t>СХЕМА ЗА ЗАЩИТА ОКИ-101/</a:t>
            </a:r>
            <a:r>
              <a:rPr lang="en-US" sz="3200" dirty="0">
                <a:solidFill>
                  <a:schemeClr val="bg1"/>
                </a:solidFill>
              </a:rPr>
              <a:t>CIE-101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[2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8859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ADF238AB-6834-4CE6-8E1E-CB0703743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048" y="2257070"/>
            <a:ext cx="6254115" cy="18468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FA70D7B-1A5F-4472-A7A6-55009679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РЕАЛИЗАЦИЯ НА СХЕМАТА ЗА ЗАЩИТА 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[</a:t>
            </a:r>
            <a:r>
              <a:rPr lang="bg-BG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]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62253" y="3910267"/>
            <a:ext cx="408156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3200" dirty="0">
                <a:solidFill>
                  <a:schemeClr val="bg1"/>
                </a:solidFill>
                <a:latin typeface="+mj-lt"/>
              </a:rPr>
              <a:t>Принцип на </a:t>
            </a:r>
          </a:p>
          <a:p>
            <a:pPr algn="ctr"/>
            <a:r>
              <a:rPr lang="bg-BG" sz="3200" dirty="0">
                <a:solidFill>
                  <a:schemeClr val="bg1"/>
                </a:solidFill>
                <a:latin typeface="+mj-lt"/>
              </a:rPr>
              <a:t>поточното шифриране</a:t>
            </a:r>
          </a:p>
          <a:p>
            <a:pPr algn="ctr"/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0375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1631</Words>
  <Application>Microsoft Office PowerPoint</Application>
  <PresentationFormat>Широк екран</PresentationFormat>
  <Paragraphs>124</Paragraphs>
  <Slides>20</Slides>
  <Notes>19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на Office</vt:lpstr>
      <vt:lpstr>СТУДЕНТСКА НАУЧНА СЕСИЯ СНС ’19</vt:lpstr>
      <vt:lpstr>ДОКЛАД НА ТЕМА</vt:lpstr>
      <vt:lpstr>ВЪВЕДЕНИЕ </vt:lpstr>
      <vt:lpstr>Презентация на PowerPoint</vt:lpstr>
      <vt:lpstr>ОБЕДИНЕНИ ИНФОРМАЦИОННИ КАНАЛИ</vt:lpstr>
      <vt:lpstr>РАЗДЕЛЕНИ ИНФОРМАЦИОННИ КАНАЛИ</vt:lpstr>
      <vt:lpstr>СХЕМА ЗА ЗАЩИТА ОКИ-101/CIE-101 [1]</vt:lpstr>
      <vt:lpstr>СХЕМА ЗА ЗАЩИТА ОКИ-101/CIE-101 [2]</vt:lpstr>
      <vt:lpstr>РЕАЛИЗАЦИЯ НА СХЕМАТА ЗА ЗАЩИТА [1]</vt:lpstr>
      <vt:lpstr>РЕАЛИЗАЦИЯ НА СХЕМАТА ЗА ЗАЩИТА [2]</vt:lpstr>
      <vt:lpstr>РЕАЛИЗАЦИЯ НА СХЕМАТА ЗА ЗАЩИТА [3]</vt:lpstr>
      <vt:lpstr>РЕАЛИЗАЦИЯ НА СХЕМАТА ЗА ЗАЩИТА [4]</vt:lpstr>
      <vt:lpstr>РЕАЛИЗАЦИЯ НА СХЕМАТА ЗА ЗАЩИТА [5]</vt:lpstr>
      <vt:lpstr>РЕАЛИЗАЦИЯ НА СХЕМАТА ЗА ЗАЩИТА [6]</vt:lpstr>
      <vt:lpstr>РЕАЛИЗАЦИЯ НА СХЕМАТА ЗА ЗАЩИТА [7]</vt:lpstr>
      <vt:lpstr>РЕАЛИЗАЦИЯ НА СХЕМАТА ЗА ЗАЩИТА [8]</vt:lpstr>
      <vt:lpstr>ИЗВОДИ [1]</vt:lpstr>
      <vt:lpstr>ИЗВОДИ [2]</vt:lpstr>
      <vt:lpstr>ЛИТЕРАТУРА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ДИПЛОМЕН ПРОЕКТ</dc:title>
  <dc:creator>Milen Loukantchevsky</dc:creator>
  <cp:lastModifiedBy>Milen Loukantchevsky</cp:lastModifiedBy>
  <cp:revision>121</cp:revision>
  <dcterms:created xsi:type="dcterms:W3CDTF">2017-11-27T13:12:53Z</dcterms:created>
  <dcterms:modified xsi:type="dcterms:W3CDTF">2019-04-26T04:18:29Z</dcterms:modified>
</cp:coreProperties>
</file>