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B857"/>
    <a:srgbClr val="B31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0" d="100"/>
          <a:sy n="100" d="100"/>
        </p:scale>
        <p:origin x="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1825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81114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8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21" indent="-228621" algn="l" defTabSz="914483" rtl="0" eaLnBrk="1" latinLnBrk="0" hangingPunct="1">
        <a:lnSpc>
          <a:spcPct val="90000"/>
        </a:lnSpc>
        <a:spcBef>
          <a:spcPts val="1000"/>
        </a:spcBef>
        <a:buFont typeface="Arial" panose="020B0604020202020204" pitchFamily="34" charset="0"/>
        <a:buChar char="•"/>
        <a:defRPr sz="2801" kern="1200">
          <a:solidFill>
            <a:schemeClr val="tx1"/>
          </a:solidFill>
          <a:latin typeface="+mn-lt"/>
          <a:ea typeface="+mn-ea"/>
          <a:cs typeface="+mn-cs"/>
        </a:defRPr>
      </a:lvl1pPr>
      <a:lvl2pPr marL="685863" indent="-228621" algn="l" defTabSz="914483"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3104" indent="-228621" algn="l" defTabSz="914483" rtl="0" eaLnBrk="1" latinLnBrk="0" hangingPunct="1">
        <a:lnSpc>
          <a:spcPct val="90000"/>
        </a:lnSpc>
        <a:spcBef>
          <a:spcPts val="501"/>
        </a:spcBef>
        <a:buFont typeface="Arial" panose="020B0604020202020204" pitchFamily="34" charset="0"/>
        <a:buChar char="•"/>
        <a:defRPr sz="2000" kern="1200">
          <a:solidFill>
            <a:schemeClr val="tx1"/>
          </a:solidFill>
          <a:latin typeface="+mn-lt"/>
          <a:ea typeface="+mn-ea"/>
          <a:cs typeface="+mn-cs"/>
        </a:defRPr>
      </a:lvl3pPr>
      <a:lvl4pPr marL="1600345"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4pPr>
      <a:lvl5pPr marL="2057587"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5pPr>
      <a:lvl6pPr marL="2514828"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6pPr>
      <a:lvl7pPr marL="2972070"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7pPr>
      <a:lvl8pPr marL="3429311"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8pPr>
      <a:lvl9pPr marL="3886552" indent="-228621" algn="l" defTabSz="914483" rtl="0" eaLnBrk="1" latinLnBrk="0" hangingPunct="1">
        <a:lnSpc>
          <a:spcPct val="90000"/>
        </a:lnSpc>
        <a:spcBef>
          <a:spcPts val="501"/>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83" rtl="0" eaLnBrk="1" latinLnBrk="0" hangingPunct="1">
        <a:defRPr sz="1801" kern="1200">
          <a:solidFill>
            <a:schemeClr val="tx1"/>
          </a:solidFill>
          <a:latin typeface="+mn-lt"/>
          <a:ea typeface="+mn-ea"/>
          <a:cs typeface="+mn-cs"/>
        </a:defRPr>
      </a:lvl1pPr>
      <a:lvl2pPr marL="457241" algn="l" defTabSz="914483" rtl="0" eaLnBrk="1" latinLnBrk="0" hangingPunct="1">
        <a:defRPr sz="1801" kern="1200">
          <a:solidFill>
            <a:schemeClr val="tx1"/>
          </a:solidFill>
          <a:latin typeface="+mn-lt"/>
          <a:ea typeface="+mn-ea"/>
          <a:cs typeface="+mn-cs"/>
        </a:defRPr>
      </a:lvl2pPr>
      <a:lvl3pPr marL="914483" algn="l" defTabSz="914483" rtl="0" eaLnBrk="1" latinLnBrk="0" hangingPunct="1">
        <a:defRPr sz="1801" kern="1200">
          <a:solidFill>
            <a:schemeClr val="tx1"/>
          </a:solidFill>
          <a:latin typeface="+mn-lt"/>
          <a:ea typeface="+mn-ea"/>
          <a:cs typeface="+mn-cs"/>
        </a:defRPr>
      </a:lvl3pPr>
      <a:lvl4pPr marL="1371724" algn="l" defTabSz="914483" rtl="0" eaLnBrk="1" latinLnBrk="0" hangingPunct="1">
        <a:defRPr sz="1801" kern="1200">
          <a:solidFill>
            <a:schemeClr val="tx1"/>
          </a:solidFill>
          <a:latin typeface="+mn-lt"/>
          <a:ea typeface="+mn-ea"/>
          <a:cs typeface="+mn-cs"/>
        </a:defRPr>
      </a:lvl4pPr>
      <a:lvl5pPr marL="1828966" algn="l" defTabSz="914483" rtl="0" eaLnBrk="1" latinLnBrk="0" hangingPunct="1">
        <a:defRPr sz="1801" kern="1200">
          <a:solidFill>
            <a:schemeClr val="tx1"/>
          </a:solidFill>
          <a:latin typeface="+mn-lt"/>
          <a:ea typeface="+mn-ea"/>
          <a:cs typeface="+mn-cs"/>
        </a:defRPr>
      </a:lvl5pPr>
      <a:lvl6pPr marL="2286207" algn="l" defTabSz="914483" rtl="0" eaLnBrk="1" latinLnBrk="0" hangingPunct="1">
        <a:defRPr sz="1801" kern="1200">
          <a:solidFill>
            <a:schemeClr val="tx1"/>
          </a:solidFill>
          <a:latin typeface="+mn-lt"/>
          <a:ea typeface="+mn-ea"/>
          <a:cs typeface="+mn-cs"/>
        </a:defRPr>
      </a:lvl6pPr>
      <a:lvl7pPr marL="2743448" algn="l" defTabSz="914483" rtl="0" eaLnBrk="1" latinLnBrk="0" hangingPunct="1">
        <a:defRPr sz="1801" kern="1200">
          <a:solidFill>
            <a:schemeClr val="tx1"/>
          </a:solidFill>
          <a:latin typeface="+mn-lt"/>
          <a:ea typeface="+mn-ea"/>
          <a:cs typeface="+mn-cs"/>
        </a:defRPr>
      </a:lvl7pPr>
      <a:lvl8pPr marL="3200690" algn="l" defTabSz="914483" rtl="0" eaLnBrk="1" latinLnBrk="0" hangingPunct="1">
        <a:defRPr sz="1801" kern="1200">
          <a:solidFill>
            <a:schemeClr val="tx1"/>
          </a:solidFill>
          <a:latin typeface="+mn-lt"/>
          <a:ea typeface="+mn-ea"/>
          <a:cs typeface="+mn-cs"/>
        </a:defRPr>
      </a:lvl8pPr>
      <a:lvl9pPr marL="3657932" algn="l" defTabSz="91448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CB7C3CB9-AC83-4073-ABF6-BE5985A303E2}"/>
              </a:ext>
            </a:extLst>
          </p:cNvPr>
          <p:cNvPicPr>
            <a:picLocks noChangeAspect="1"/>
          </p:cNvPicPr>
          <p:nvPr/>
        </p:nvPicPr>
        <p:blipFill rotWithShape="1">
          <a:blip r:embed="rId2">
            <a:extLst>
              <a:ext uri="{28A0092B-C50C-407E-A947-70E740481C1C}">
                <a14:useLocalDpi xmlns:a14="http://schemas.microsoft.com/office/drawing/2010/main" val="0"/>
              </a:ext>
            </a:extLst>
          </a:blip>
          <a:srcRect l="26634" t="-1530" r="24616" b="1530"/>
          <a:stretch/>
        </p:blipFill>
        <p:spPr>
          <a:xfrm>
            <a:off x="5348144" y="1281615"/>
            <a:ext cx="4071277" cy="4697630"/>
          </a:xfrm>
          <a:prstGeom prst="rect">
            <a:avLst/>
          </a:prstGeom>
        </p:spPr>
      </p:pic>
      <p:sp>
        <p:nvSpPr>
          <p:cNvPr id="10" name="Rectangle 9">
            <a:extLst>
              <a:ext uri="{FF2B5EF4-FFF2-40B4-BE49-F238E27FC236}">
                <a16:creationId xmlns:a16="http://schemas.microsoft.com/office/drawing/2014/main" id="{C535E625-EB0D-47D9-82B9-C31CC8C916DC}"/>
              </a:ext>
            </a:extLst>
          </p:cNvPr>
          <p:cNvSpPr/>
          <p:nvPr/>
        </p:nvSpPr>
        <p:spPr>
          <a:xfrm>
            <a:off x="5297808" y="654752"/>
            <a:ext cx="4150995" cy="5910835"/>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BEST PICTURE</a:t>
            </a:r>
            <a:endParaRPr lang="en-SG" sz="1801" dirty="0">
              <a:solidFill>
                <a:schemeClr val="tx1"/>
              </a:solidFill>
            </a:endParaRPr>
          </a:p>
        </p:txBody>
      </p:sp>
      <p:pic>
        <p:nvPicPr>
          <p:cNvPr id="5" name="Picture 4" descr="A picture containing drawing&#10;&#10;Description automatically generated">
            <a:extLst>
              <a:ext uri="{FF2B5EF4-FFF2-40B4-BE49-F238E27FC236}">
                <a16:creationId xmlns:a16="http://schemas.microsoft.com/office/drawing/2014/main" id="{A757674F-7B65-4EA4-BDB3-B702FB28BE68}"/>
              </a:ext>
            </a:extLst>
          </p:cNvPr>
          <p:cNvPicPr>
            <a:picLocks noChangeAspect="1"/>
          </p:cNvPicPr>
          <p:nvPr/>
        </p:nvPicPr>
        <p:blipFill rotWithShape="1">
          <a:blip r:embed="rId3">
            <a:extLst>
              <a:ext uri="{28A0092B-C50C-407E-A947-70E740481C1C}">
                <a14:useLocalDpi xmlns:a14="http://schemas.microsoft.com/office/drawing/2010/main" val="0"/>
              </a:ext>
            </a:extLst>
          </a:blip>
          <a:srcRect l="27949" t="872" r="16708" b="-872"/>
          <a:stretch/>
        </p:blipFill>
        <p:spPr>
          <a:xfrm>
            <a:off x="5392746" y="1606743"/>
            <a:ext cx="3982074" cy="4047375"/>
          </a:xfrm>
          <a:prstGeom prst="rect">
            <a:avLst/>
          </a:prstGeom>
        </p:spPr>
      </p:pic>
      <p:sp>
        <p:nvSpPr>
          <p:cNvPr id="8" name="TextBox 7">
            <a:extLst>
              <a:ext uri="{FF2B5EF4-FFF2-40B4-BE49-F238E27FC236}">
                <a16:creationId xmlns:a16="http://schemas.microsoft.com/office/drawing/2014/main" id="{F9442C96-0AB8-4713-9E95-35E734F97BBF}"/>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9" name="TextBox 8">
            <a:extLst>
              <a:ext uri="{FF2B5EF4-FFF2-40B4-BE49-F238E27FC236}">
                <a16:creationId xmlns:a16="http://schemas.microsoft.com/office/drawing/2014/main" id="{4262F752-85C2-4F03-9855-473C62CBBB95}"/>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grpSp>
        <p:nvGrpSpPr>
          <p:cNvPr id="33" name="Group 32">
            <a:extLst>
              <a:ext uri="{FF2B5EF4-FFF2-40B4-BE49-F238E27FC236}">
                <a16:creationId xmlns:a16="http://schemas.microsoft.com/office/drawing/2014/main" id="{9110C60B-FBE2-43CF-96BE-F425647B81D6}"/>
              </a:ext>
            </a:extLst>
          </p:cNvPr>
          <p:cNvGrpSpPr/>
          <p:nvPr/>
        </p:nvGrpSpPr>
        <p:grpSpPr>
          <a:xfrm>
            <a:off x="297817" y="2542543"/>
            <a:ext cx="681990" cy="514181"/>
            <a:chOff x="297817" y="2542543"/>
            <a:chExt cx="681990" cy="514181"/>
          </a:xfrm>
        </p:grpSpPr>
        <p:sp>
          <p:nvSpPr>
            <p:cNvPr id="14" name="TextBox 13">
              <a:extLst>
                <a:ext uri="{FF2B5EF4-FFF2-40B4-BE49-F238E27FC236}">
                  <a16:creationId xmlns:a16="http://schemas.microsoft.com/office/drawing/2014/main" id="{FC09A035-FD98-486F-A752-9F5F6747053A}"/>
                </a:ext>
              </a:extLst>
            </p:cNvPr>
            <p:cNvSpPr txBox="1"/>
            <p:nvPr/>
          </p:nvSpPr>
          <p:spPr>
            <a:xfrm>
              <a:off x="297817"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Assignment</a:t>
              </a:r>
              <a:endParaRPr lang="en-SG" sz="700" dirty="0">
                <a:solidFill>
                  <a:srgbClr val="1CB857"/>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D069B560-AABE-4AC8-8B7D-5BC2C9161E49}"/>
                </a:ext>
              </a:extLst>
            </p:cNvPr>
            <p:cNvSpPr txBox="1"/>
            <p:nvPr/>
          </p:nvSpPr>
          <p:spPr>
            <a:xfrm>
              <a:off x="297817" y="2748947"/>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Generative</a:t>
              </a:r>
            </a:p>
            <a:p>
              <a:r>
                <a:rPr lang="en-US" sz="700" dirty="0">
                  <a:latin typeface="Arial" panose="020B0604020202020204" pitchFamily="34" charset="0"/>
                  <a:cs typeface="Arial" panose="020B0604020202020204" pitchFamily="34" charset="0"/>
                </a:rPr>
                <a:t>Design</a:t>
              </a:r>
              <a:endParaRPr lang="en-SG" sz="700" dirty="0">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C936C093-BCE6-42B9-A3E5-AE65D83672D9}"/>
              </a:ext>
            </a:extLst>
          </p:cNvPr>
          <p:cNvGrpSpPr/>
          <p:nvPr/>
        </p:nvGrpSpPr>
        <p:grpSpPr>
          <a:xfrm>
            <a:off x="1640206" y="2542543"/>
            <a:ext cx="681990" cy="514181"/>
            <a:chOff x="1640206" y="2542543"/>
            <a:chExt cx="681990" cy="514181"/>
          </a:xfrm>
        </p:grpSpPr>
        <p:sp>
          <p:nvSpPr>
            <p:cNvPr id="13" name="TextBox 12">
              <a:extLst>
                <a:ext uri="{FF2B5EF4-FFF2-40B4-BE49-F238E27FC236}">
                  <a16:creationId xmlns:a16="http://schemas.microsoft.com/office/drawing/2014/main" id="{DBBD251B-7304-4858-B1E3-01DB750C711E}"/>
                </a:ext>
              </a:extLst>
            </p:cNvPr>
            <p:cNvSpPr txBox="1"/>
            <p:nvPr/>
          </p:nvSpPr>
          <p:spPr>
            <a:xfrm>
              <a:off x="1640206" y="25425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Context</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6B647C9-73B6-47F9-85D1-C0CA901DDADA}"/>
                </a:ext>
              </a:extLst>
            </p:cNvPr>
            <p:cNvSpPr txBox="1"/>
            <p:nvPr/>
          </p:nvSpPr>
          <p:spPr>
            <a:xfrm>
              <a:off x="1640206" y="2748947"/>
              <a:ext cx="68199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Freshmore</a:t>
              </a:r>
            </a:p>
            <a:p>
              <a:r>
                <a:rPr lang="en-US" sz="700" dirty="0">
                  <a:latin typeface="Arial" panose="020B0604020202020204" pitchFamily="34" charset="0"/>
                  <a:cs typeface="Arial" panose="020B0604020202020204" pitchFamily="34" charset="0"/>
                </a:rPr>
                <a:t>Term 1</a:t>
              </a:r>
              <a:endParaRPr lang="en-SG" sz="7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8605D8F-F3E8-4B11-838C-88F7CEDB9C4E}"/>
              </a:ext>
            </a:extLst>
          </p:cNvPr>
          <p:cNvGrpSpPr/>
          <p:nvPr/>
        </p:nvGrpSpPr>
        <p:grpSpPr>
          <a:xfrm>
            <a:off x="2677160" y="2542544"/>
            <a:ext cx="901700" cy="514179"/>
            <a:chOff x="2677160" y="2542544"/>
            <a:chExt cx="901700" cy="514179"/>
          </a:xfrm>
        </p:grpSpPr>
        <p:sp>
          <p:nvSpPr>
            <p:cNvPr id="12" name="TextBox 11">
              <a:extLst>
                <a:ext uri="{FF2B5EF4-FFF2-40B4-BE49-F238E27FC236}">
                  <a16:creationId xmlns:a16="http://schemas.microsoft.com/office/drawing/2014/main" id="{EAB6C843-44FA-4E05-AFFA-6AA1A29D56EB}"/>
                </a:ext>
              </a:extLst>
            </p:cNvPr>
            <p:cNvSpPr txBox="1"/>
            <p:nvPr/>
          </p:nvSpPr>
          <p:spPr>
            <a:xfrm>
              <a:off x="2677161" y="2542544"/>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Course</a:t>
              </a:r>
              <a:endParaRPr lang="en-SG" sz="700" dirty="0">
                <a:solidFill>
                  <a:srgbClr val="1CB857"/>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CC03D81-F0F6-48BC-BC4E-EACC647816CC}"/>
                </a:ext>
              </a:extLst>
            </p:cNvPr>
            <p:cNvSpPr txBox="1"/>
            <p:nvPr/>
          </p:nvSpPr>
          <p:spPr>
            <a:xfrm>
              <a:off x="2677160" y="2748946"/>
              <a:ext cx="901700"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Computational</a:t>
              </a:r>
            </a:p>
            <a:p>
              <a:r>
                <a:rPr lang="en-US" sz="700" dirty="0">
                  <a:latin typeface="Arial" panose="020B0604020202020204" pitchFamily="34" charset="0"/>
                  <a:cs typeface="Arial" panose="020B0604020202020204" pitchFamily="34" charset="0"/>
                </a:rPr>
                <a:t>Design Thinking</a:t>
              </a:r>
              <a:endParaRPr lang="en-SG" sz="700" dirty="0">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1A92C96B-AF10-4739-AAB8-7813215EF6E8}"/>
              </a:ext>
            </a:extLst>
          </p:cNvPr>
          <p:cNvGrpSpPr/>
          <p:nvPr/>
        </p:nvGrpSpPr>
        <p:grpSpPr>
          <a:xfrm>
            <a:off x="297817" y="3286763"/>
            <a:ext cx="776928" cy="514522"/>
            <a:chOff x="297817" y="3286763"/>
            <a:chExt cx="776928" cy="514522"/>
          </a:xfrm>
        </p:grpSpPr>
        <p:sp>
          <p:nvSpPr>
            <p:cNvPr id="18" name="TextBox 17">
              <a:extLst>
                <a:ext uri="{FF2B5EF4-FFF2-40B4-BE49-F238E27FC236}">
                  <a16:creationId xmlns:a16="http://schemas.microsoft.com/office/drawing/2014/main" id="{0751637F-F485-4016-AB41-6A2716334D12}"/>
                </a:ext>
              </a:extLst>
            </p:cNvPr>
            <p:cNvSpPr txBox="1"/>
            <p:nvPr/>
          </p:nvSpPr>
          <p:spPr>
            <a:xfrm>
              <a:off x="297817" y="328676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Student</a:t>
              </a:r>
              <a:endParaRPr lang="en-SG" sz="700" dirty="0">
                <a:solidFill>
                  <a:srgbClr val="1CB857"/>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2AEE226-BF75-4460-9A8D-1D6E379F7CE3}"/>
                </a:ext>
              </a:extLst>
            </p:cNvPr>
            <p:cNvSpPr txBox="1"/>
            <p:nvPr/>
          </p:nvSpPr>
          <p:spPr>
            <a:xfrm>
              <a:off x="297817" y="3493508"/>
              <a:ext cx="776928"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Lim Thian Yew</a:t>
              </a:r>
            </a:p>
            <a:p>
              <a:r>
                <a:rPr lang="en-US" sz="700" dirty="0">
                  <a:latin typeface="Arial" panose="020B0604020202020204" pitchFamily="34" charset="0"/>
                  <a:cs typeface="Arial" panose="020B0604020202020204" pitchFamily="34" charset="0"/>
                </a:rPr>
                <a:t>1003158</a:t>
              </a:r>
              <a:endParaRPr lang="en-SG" sz="700" dirty="0">
                <a:latin typeface="Arial" panose="020B0604020202020204" pitchFamily="34" charset="0"/>
                <a:cs typeface="Arial" panose="020B0604020202020204" pitchFamily="34" charset="0"/>
              </a:endParaRPr>
            </a:p>
          </p:txBody>
        </p:sp>
      </p:grpSp>
      <p:grpSp>
        <p:nvGrpSpPr>
          <p:cNvPr id="32" name="Group 31">
            <a:extLst>
              <a:ext uri="{FF2B5EF4-FFF2-40B4-BE49-F238E27FC236}">
                <a16:creationId xmlns:a16="http://schemas.microsoft.com/office/drawing/2014/main" id="{D5B09C90-7F89-449A-8830-544C0552511D}"/>
              </a:ext>
            </a:extLst>
          </p:cNvPr>
          <p:cNvGrpSpPr/>
          <p:nvPr/>
        </p:nvGrpSpPr>
        <p:grpSpPr>
          <a:xfrm>
            <a:off x="297817" y="4070353"/>
            <a:ext cx="681990" cy="415499"/>
            <a:chOff x="297817" y="4070353"/>
            <a:chExt cx="681990" cy="415499"/>
          </a:xfrm>
        </p:grpSpPr>
        <p:sp>
          <p:nvSpPr>
            <p:cNvPr id="20" name="TextBox 19">
              <a:extLst>
                <a:ext uri="{FF2B5EF4-FFF2-40B4-BE49-F238E27FC236}">
                  <a16:creationId xmlns:a16="http://schemas.microsoft.com/office/drawing/2014/main" id="{2FA36920-C5D0-47CB-8990-43A4B08D35A5}"/>
                </a:ext>
              </a:extLst>
            </p:cNvPr>
            <p:cNvSpPr txBox="1"/>
            <p:nvPr/>
          </p:nvSpPr>
          <p:spPr>
            <a:xfrm>
              <a:off x="297817" y="407035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Instructor</a:t>
              </a:r>
              <a:endParaRPr lang="en-SG" sz="700" dirty="0">
                <a:solidFill>
                  <a:srgbClr val="1CB857"/>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628E652-1D77-4484-A55E-A23D68A95FE8}"/>
                </a:ext>
              </a:extLst>
            </p:cNvPr>
            <p:cNvSpPr txBox="1"/>
            <p:nvPr/>
          </p:nvSpPr>
          <p:spPr>
            <a:xfrm>
              <a:off x="297817" y="4270408"/>
              <a:ext cx="681990" cy="215444"/>
            </a:xfrm>
            <a:prstGeom prst="rect">
              <a:avLst/>
            </a:prstGeom>
            <a:noFill/>
          </p:spPr>
          <p:txBody>
            <a:bodyPr wrap="square" rtlCol="0">
              <a:spAutoFit/>
            </a:bodyPr>
            <a:lstStyle/>
            <a:p>
              <a:r>
                <a:rPr lang="en-SG" sz="800" b="1" i="0" dirty="0">
                  <a:solidFill>
                    <a:srgbClr val="555D66"/>
                  </a:solidFill>
                  <a:effectLst/>
                  <a:latin typeface="-apple-system"/>
                </a:rPr>
                <a:t>Jason Lim</a:t>
              </a:r>
            </a:p>
          </p:txBody>
        </p:sp>
      </p:grpSp>
      <p:grpSp>
        <p:nvGrpSpPr>
          <p:cNvPr id="36" name="Group 35">
            <a:extLst>
              <a:ext uri="{FF2B5EF4-FFF2-40B4-BE49-F238E27FC236}">
                <a16:creationId xmlns:a16="http://schemas.microsoft.com/office/drawing/2014/main" id="{BBD29DE9-228F-4A4C-9829-A39EFB612737}"/>
              </a:ext>
            </a:extLst>
          </p:cNvPr>
          <p:cNvGrpSpPr/>
          <p:nvPr/>
        </p:nvGrpSpPr>
        <p:grpSpPr>
          <a:xfrm>
            <a:off x="3811902" y="2542545"/>
            <a:ext cx="913130" cy="406457"/>
            <a:chOff x="3681730" y="2542545"/>
            <a:chExt cx="913130" cy="406457"/>
          </a:xfrm>
        </p:grpSpPr>
        <p:sp>
          <p:nvSpPr>
            <p:cNvPr id="11" name="TextBox 10">
              <a:extLst>
                <a:ext uri="{FF2B5EF4-FFF2-40B4-BE49-F238E27FC236}">
                  <a16:creationId xmlns:a16="http://schemas.microsoft.com/office/drawing/2014/main" id="{164DB152-BE2D-4C28-99EB-218DCF655C68}"/>
                </a:ext>
              </a:extLst>
            </p:cNvPr>
            <p:cNvSpPr txBox="1"/>
            <p:nvPr/>
          </p:nvSpPr>
          <p:spPr>
            <a:xfrm>
              <a:off x="3681730" y="2542545"/>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Date</a:t>
              </a:r>
              <a:endParaRPr lang="en-SG" sz="700" dirty="0">
                <a:solidFill>
                  <a:srgbClr val="1CB857"/>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B8F6F72-B749-4696-A7F2-F574AB7BB21A}"/>
                </a:ext>
              </a:extLst>
            </p:cNvPr>
            <p:cNvSpPr txBox="1"/>
            <p:nvPr/>
          </p:nvSpPr>
          <p:spPr>
            <a:xfrm>
              <a:off x="3693160" y="2748947"/>
              <a:ext cx="901700" cy="200055"/>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2020</a:t>
              </a:r>
              <a:endParaRPr lang="en-SG" sz="700" dirty="0">
                <a:latin typeface="Arial" panose="020B0604020202020204" pitchFamily="34" charset="0"/>
                <a:cs typeface="Arial" panose="020B0604020202020204" pitchFamily="34" charset="0"/>
              </a:endParaRPr>
            </a:p>
          </p:txBody>
        </p:sp>
      </p:grpSp>
      <p:grpSp>
        <p:nvGrpSpPr>
          <p:cNvPr id="30" name="Group 29">
            <a:extLst>
              <a:ext uri="{FF2B5EF4-FFF2-40B4-BE49-F238E27FC236}">
                <a16:creationId xmlns:a16="http://schemas.microsoft.com/office/drawing/2014/main" id="{E61EFD42-7C03-4D1D-BCB7-A46D64959991}"/>
              </a:ext>
            </a:extLst>
          </p:cNvPr>
          <p:cNvGrpSpPr/>
          <p:nvPr/>
        </p:nvGrpSpPr>
        <p:grpSpPr>
          <a:xfrm>
            <a:off x="1640209" y="3279063"/>
            <a:ext cx="2967992" cy="3286524"/>
            <a:chOff x="1640209" y="3279063"/>
            <a:chExt cx="2967992" cy="3286524"/>
          </a:xfrm>
        </p:grpSpPr>
        <p:sp>
          <p:nvSpPr>
            <p:cNvPr id="24" name="TextBox 23">
              <a:extLst>
                <a:ext uri="{FF2B5EF4-FFF2-40B4-BE49-F238E27FC236}">
                  <a16:creationId xmlns:a16="http://schemas.microsoft.com/office/drawing/2014/main" id="{4AE40446-C29D-488D-8DD7-69E6FBAFA698}"/>
                </a:ext>
              </a:extLst>
            </p:cNvPr>
            <p:cNvSpPr txBox="1"/>
            <p:nvPr/>
          </p:nvSpPr>
          <p:spPr>
            <a:xfrm>
              <a:off x="1640209" y="3279063"/>
              <a:ext cx="2967991" cy="215444"/>
            </a:xfrm>
            <a:prstGeom prst="rect">
              <a:avLst/>
            </a:prstGeom>
            <a:noFill/>
          </p:spPr>
          <p:txBody>
            <a:bodyPr wrap="square" rtlCol="0">
              <a:spAutoFit/>
            </a:bodyPr>
            <a:lstStyle/>
            <a:p>
              <a:r>
                <a:rPr lang="en-US" sz="800" b="1" dirty="0">
                  <a:solidFill>
                    <a:srgbClr val="B31261"/>
                  </a:solidFill>
                  <a:latin typeface="Consolas" panose="020B0609020204030204" pitchFamily="49" charset="0"/>
                </a:rPr>
                <a:t>&lt;Description&gt;</a:t>
              </a:r>
              <a:endParaRPr lang="en-SG" sz="800" b="1" dirty="0">
                <a:solidFill>
                  <a:srgbClr val="B31261"/>
                </a:solidFill>
                <a:latin typeface="Consolas" panose="020B0609020204030204" pitchFamily="49" charset="0"/>
              </a:endParaRPr>
            </a:p>
          </p:txBody>
        </p:sp>
        <p:sp>
          <p:nvSpPr>
            <p:cNvPr id="25" name="Rectangle 24">
              <a:extLst>
                <a:ext uri="{FF2B5EF4-FFF2-40B4-BE49-F238E27FC236}">
                  <a16:creationId xmlns:a16="http://schemas.microsoft.com/office/drawing/2014/main" id="{E90D6533-B264-49D3-908E-494EECA5837B}"/>
                </a:ext>
              </a:extLst>
            </p:cNvPr>
            <p:cNvSpPr/>
            <p:nvPr/>
          </p:nvSpPr>
          <p:spPr>
            <a:xfrm>
              <a:off x="1640210" y="3394714"/>
              <a:ext cx="2967991" cy="31708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dirty="0">
                  <a:solidFill>
                    <a:srgbClr val="B31261"/>
                  </a:solidFill>
                  <a:latin typeface="Consolas" panose="020B0609020204030204" pitchFamily="49" charset="0"/>
                </a:rPr>
                <a:t>A short description of your project. Please use formal, as opposed to colloquial language here. Explain briefly what was the main objective of the project, the sources of inspiration, the approach developed, key technical challenges and solutions.</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This is not about generic unorganized thoughts, experiences blogging, lessons learned etc. It is a concise summary of the project. Think of it as if you are writing the headlines for a news article.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&lt;Overview&gt;</a:t>
              </a:r>
            </a:p>
            <a:p>
              <a:r>
                <a:rPr lang="en-US" sz="800" dirty="0">
                  <a:solidFill>
                    <a:srgbClr val="B31261"/>
                  </a:solidFill>
                  <a:latin typeface="Consolas" panose="020B0609020204030204" pitchFamily="49" charset="0"/>
                </a:rPr>
                <a:t>Please stay within the boundaries of this text box and picture frames. We aim to compile an annual booklet of the “best of” projects. Uniformity is thus critical. The template is designed so it can be also printed in A4 size.</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&lt;Formatting Rules&gt;</a:t>
              </a:r>
            </a:p>
            <a:p>
              <a:r>
                <a:rPr lang="en-US" sz="800" dirty="0">
                  <a:solidFill>
                    <a:srgbClr val="B31261"/>
                  </a:solidFill>
                  <a:latin typeface="Consolas" panose="020B0609020204030204" pitchFamily="49" charset="0"/>
                </a:rPr>
                <a:t>Regarding text, keep the monospace format for all body text. If you need to include sections use the style &lt;Section&gt; with bold face. Avoid text styles such as italics, underlines etc.</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The text in each page should not drop below here…</a:t>
              </a:r>
            </a:p>
          </p:txBody>
        </p:sp>
      </p:grpSp>
      <p:sp>
        <p:nvSpPr>
          <p:cNvPr id="28" name="TextBox 27">
            <a:extLst>
              <a:ext uri="{FF2B5EF4-FFF2-40B4-BE49-F238E27FC236}">
                <a16:creationId xmlns:a16="http://schemas.microsoft.com/office/drawing/2014/main" id="{F65F1D03-BCF8-4F9D-A32D-3A629A08BDC3}"/>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A290914-78CA-407F-981D-11783931DAD9}"/>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09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93967B-36DB-410B-9C83-5D5BB92DCBF4}"/>
              </a:ext>
            </a:extLst>
          </p:cNvPr>
          <p:cNvSpPr/>
          <p:nvPr/>
        </p:nvSpPr>
        <p:spPr>
          <a:xfrm>
            <a:off x="1640210" y="580394"/>
            <a:ext cx="2967991" cy="5916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&lt;Required Entries&gt;</a:t>
            </a:r>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1. The front page shall be exactly as the first slide of this template. It shall contain a project description and the best picture of your project. If you need more text use this slide as a template or the next slide if your text does not require a full page text block.</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2. Every page has an assignment title on the front page left side green slot as well as on every page at the top right side. Please update all instances with the official title of the assignment.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3. Fill the student name, student id as well as the instructor’s name and title fields in the first slide. The student id field is important for grading purposes. Some of you use names variations other than what is officially registered, which causes confusion during marking.</a:t>
            </a:r>
          </a:p>
          <a:p>
            <a:endParaRPr lang="en-US" sz="800" dirty="0">
              <a:solidFill>
                <a:srgbClr val="B31261"/>
              </a:solidFill>
              <a:latin typeface="Consolas" panose="020B0609020204030204" pitchFamily="49" charset="0"/>
            </a:endParaRPr>
          </a:p>
          <a:p>
            <a:r>
              <a:rPr lang="en-US" sz="800" b="1" dirty="0">
                <a:solidFill>
                  <a:srgbClr val="B31261"/>
                </a:solidFill>
                <a:latin typeface="Consolas" panose="020B0609020204030204" pitchFamily="49" charset="0"/>
              </a:rPr>
              <a:t>&lt;Content Rules&gt;</a:t>
            </a:r>
          </a:p>
          <a:p>
            <a:r>
              <a:rPr lang="en-US" sz="800" dirty="0">
                <a:solidFill>
                  <a:srgbClr val="B31261"/>
                </a:solidFill>
                <a:latin typeface="Consolas" panose="020B0609020204030204" pitchFamily="49" charset="0"/>
              </a:rPr>
              <a:t>1. Add high quality pictures in either jpeg or </a:t>
            </a:r>
            <a:r>
              <a:rPr lang="en-US" sz="800" dirty="0" err="1">
                <a:solidFill>
                  <a:srgbClr val="B31261"/>
                </a:solidFill>
                <a:latin typeface="Consolas" panose="020B0609020204030204" pitchFamily="49" charset="0"/>
              </a:rPr>
              <a:t>png</a:t>
            </a:r>
            <a:r>
              <a:rPr lang="en-US" sz="800" dirty="0">
                <a:solidFill>
                  <a:srgbClr val="B31261"/>
                </a:solidFill>
                <a:latin typeface="Consolas" panose="020B0609020204030204" pitchFamily="49" charset="0"/>
              </a:rPr>
              <a:t> format. Do not use pixelated screen grabs or high compressed content. They will look terrible in both screen and print.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2. You may use animated gifs and/or videos. Make sure they are embedded and viewable. You may also link </a:t>
            </a:r>
            <a:r>
              <a:rPr lang="en-US" sz="800" dirty="0" err="1">
                <a:solidFill>
                  <a:srgbClr val="B31261"/>
                </a:solidFill>
                <a:latin typeface="Consolas" panose="020B0609020204030204" pitchFamily="49" charset="0"/>
              </a:rPr>
              <a:t>youtube</a:t>
            </a:r>
            <a:r>
              <a:rPr lang="en-US" sz="800" dirty="0">
                <a:solidFill>
                  <a:srgbClr val="B31261"/>
                </a:solidFill>
                <a:latin typeface="Consolas" panose="020B0609020204030204" pitchFamily="49" charset="0"/>
              </a:rPr>
              <a:t> or </a:t>
            </a:r>
            <a:r>
              <a:rPr lang="en-US" sz="800" dirty="0" err="1">
                <a:solidFill>
                  <a:srgbClr val="B31261"/>
                </a:solidFill>
                <a:latin typeface="Consolas" panose="020B0609020204030204" pitchFamily="49" charset="0"/>
              </a:rPr>
              <a:t>vimeo</a:t>
            </a:r>
            <a:r>
              <a:rPr lang="en-US" sz="800" dirty="0">
                <a:solidFill>
                  <a:srgbClr val="B31261"/>
                </a:solidFill>
                <a:latin typeface="Consolas" panose="020B0609020204030204" pitchFamily="49" charset="0"/>
              </a:rPr>
              <a:t> videos to avoid huge files. In case you use linked content, include a URL of the video for download in the side margin as in the top left corner of this page.</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3. Stay within max 10MB total file size so we don’t overload the SUTD servers.</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4. The minimum number of slides of a report is 5 and the maximum is 10. It is recommended that you to put more effort in better organizing a smaller number of slides instead of dumping information indiscriminately.</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5. Respect the copyright of external sources used. Always use proper attribution to works by other people. Add the name of the author and date of the work in the side margin. Use a reference such as (Author, YYYY), using the last name of the author and year in the body text.</a:t>
            </a:r>
          </a:p>
        </p:txBody>
      </p:sp>
      <p:grpSp>
        <p:nvGrpSpPr>
          <p:cNvPr id="24" name="Group 23">
            <a:extLst>
              <a:ext uri="{FF2B5EF4-FFF2-40B4-BE49-F238E27FC236}">
                <a16:creationId xmlns:a16="http://schemas.microsoft.com/office/drawing/2014/main" id="{2B8BC13C-A568-48A0-89BC-6CA6209CF2AE}"/>
              </a:ext>
            </a:extLst>
          </p:cNvPr>
          <p:cNvGrpSpPr/>
          <p:nvPr/>
        </p:nvGrpSpPr>
        <p:grpSpPr>
          <a:xfrm>
            <a:off x="297816" y="580397"/>
            <a:ext cx="937273" cy="1914564"/>
            <a:chOff x="297816" y="580397"/>
            <a:chExt cx="937273" cy="1914564"/>
          </a:xfrm>
        </p:grpSpPr>
        <p:sp>
          <p:nvSpPr>
            <p:cNvPr id="5" name="TextBox 4">
              <a:extLst>
                <a:ext uri="{FF2B5EF4-FFF2-40B4-BE49-F238E27FC236}">
                  <a16:creationId xmlns:a16="http://schemas.microsoft.com/office/drawing/2014/main" id="{6BF4020D-6BEE-4E83-85B5-7272B8952B2B}"/>
                </a:ext>
              </a:extLst>
            </p:cNvPr>
            <p:cNvSpPr txBox="1"/>
            <p:nvPr/>
          </p:nvSpPr>
          <p:spPr>
            <a:xfrm>
              <a:off x="297817" y="580397"/>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References</a:t>
              </a:r>
              <a:endParaRPr lang="en-SG" sz="700" dirty="0">
                <a:solidFill>
                  <a:srgbClr val="1CB8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7E214E4-CD10-43C5-A55D-AE9779453726}"/>
                </a:ext>
              </a:extLst>
            </p:cNvPr>
            <p:cNvSpPr txBox="1"/>
            <p:nvPr/>
          </p:nvSpPr>
          <p:spPr>
            <a:xfrm>
              <a:off x="297816" y="786801"/>
              <a:ext cx="937273" cy="1708160"/>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You may use this margin to link external sources used such as URLs, articles bibliography, footnotes, picture captions etc.</a:t>
              </a:r>
            </a:p>
            <a:p>
              <a:endParaRPr lang="en-US"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If you do not need to include any of the above then delete both the green text caption and this textbox.</a:t>
              </a:r>
              <a:endParaRPr lang="en-SG" sz="700" dirty="0">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C7893DD7-A704-4D41-B788-C441E3C3E860}"/>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10" name="TextBox 9">
            <a:extLst>
              <a:ext uri="{FF2B5EF4-FFF2-40B4-BE49-F238E27FC236}">
                <a16:creationId xmlns:a16="http://schemas.microsoft.com/office/drawing/2014/main" id="{A803200E-EC6D-4527-A175-1B6AB707C786}"/>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11" name="TextBox 10">
            <a:extLst>
              <a:ext uri="{FF2B5EF4-FFF2-40B4-BE49-F238E27FC236}">
                <a16:creationId xmlns:a16="http://schemas.microsoft.com/office/drawing/2014/main" id="{E9576400-66F8-4A3B-B9E5-8435611C3201}"/>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3C42860-F849-44BB-8571-8825522FB242}"/>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898CC8FD-023C-4006-8F1D-3FB503C24A18}"/>
              </a:ext>
            </a:extLst>
          </p:cNvPr>
          <p:cNvSpPr/>
          <p:nvPr/>
        </p:nvSpPr>
        <p:spPr>
          <a:xfrm>
            <a:off x="5297801" y="654752"/>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14" name="Rectangle 13">
            <a:extLst>
              <a:ext uri="{FF2B5EF4-FFF2-40B4-BE49-F238E27FC236}">
                <a16:creationId xmlns:a16="http://schemas.microsoft.com/office/drawing/2014/main" id="{FF587FC4-52D1-4216-BC4E-8C7A9CA36A23}"/>
              </a:ext>
            </a:extLst>
          </p:cNvPr>
          <p:cNvSpPr/>
          <p:nvPr/>
        </p:nvSpPr>
        <p:spPr>
          <a:xfrm>
            <a:off x="5297800" y="3645078"/>
            <a:ext cx="4150995" cy="292050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nvGrpSpPr>
          <p:cNvPr id="25" name="Group 24">
            <a:extLst>
              <a:ext uri="{FF2B5EF4-FFF2-40B4-BE49-F238E27FC236}">
                <a16:creationId xmlns:a16="http://schemas.microsoft.com/office/drawing/2014/main" id="{B7302E4C-723B-4266-B1B3-6E836120B12B}"/>
              </a:ext>
            </a:extLst>
          </p:cNvPr>
          <p:cNvGrpSpPr/>
          <p:nvPr/>
        </p:nvGrpSpPr>
        <p:grpSpPr>
          <a:xfrm>
            <a:off x="297817" y="4982006"/>
            <a:ext cx="1038224" cy="621902"/>
            <a:chOff x="297817" y="4663443"/>
            <a:chExt cx="1038224" cy="621902"/>
          </a:xfrm>
        </p:grpSpPr>
        <p:sp>
          <p:nvSpPr>
            <p:cNvPr id="15" name="TextBox 14">
              <a:extLst>
                <a:ext uri="{FF2B5EF4-FFF2-40B4-BE49-F238E27FC236}">
                  <a16:creationId xmlns:a16="http://schemas.microsoft.com/office/drawing/2014/main" id="{3111B49C-F757-40AD-853D-D24B5334B82F}"/>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E41C5C9-6246-458E-B282-6A0DB6979A49}"/>
                </a:ext>
              </a:extLst>
            </p:cNvPr>
            <p:cNvSpPr txBox="1"/>
            <p:nvPr/>
          </p:nvSpPr>
          <p:spPr>
            <a:xfrm>
              <a:off x="297817" y="4869847"/>
              <a:ext cx="1038224" cy="415498"/>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endParaRPr lang="en-SG" sz="700" dirty="0">
                <a:latin typeface="Arial" panose="020B0604020202020204" pitchFamily="34" charset="0"/>
                <a:cs typeface="Arial" panose="020B0604020202020204" pitchFamily="34" charset="0"/>
              </a:endParaRPr>
            </a:p>
          </p:txBody>
        </p:sp>
      </p:grpSp>
      <p:sp>
        <p:nvSpPr>
          <p:cNvPr id="17" name="Rectangle 16">
            <a:extLst>
              <a:ext uri="{FF2B5EF4-FFF2-40B4-BE49-F238E27FC236}">
                <a16:creationId xmlns:a16="http://schemas.microsoft.com/office/drawing/2014/main" id="{A9ABC7E6-3815-4E27-A2FC-96C10D9E5BA6}"/>
              </a:ext>
            </a:extLst>
          </p:cNvPr>
          <p:cNvSpPr/>
          <p:nvPr/>
        </p:nvSpPr>
        <p:spPr>
          <a:xfrm>
            <a:off x="713420" y="5721819"/>
            <a:ext cx="601981"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22" name="Rectangle 21">
            <a:extLst>
              <a:ext uri="{FF2B5EF4-FFF2-40B4-BE49-F238E27FC236}">
                <a16:creationId xmlns:a16="http://schemas.microsoft.com/office/drawing/2014/main" id="{43BA22C6-96BF-4912-A578-94D3557C5D6C}"/>
              </a:ext>
            </a:extLst>
          </p:cNvPr>
          <p:cNvSpPr/>
          <p:nvPr/>
        </p:nvSpPr>
        <p:spPr>
          <a:xfrm>
            <a:off x="713420" y="6155210"/>
            <a:ext cx="601982"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Tree>
    <p:extLst>
      <p:ext uri="{BB962C8B-B14F-4D97-AF65-F5344CB8AC3E}">
        <p14:creationId xmlns:p14="http://schemas.microsoft.com/office/powerpoint/2010/main" val="205586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1C0146F7-C05D-429D-BFF0-8F9CF863F47A}"/>
              </a:ext>
            </a:extLst>
          </p:cNvPr>
          <p:cNvSpPr/>
          <p:nvPr/>
        </p:nvSpPr>
        <p:spPr>
          <a:xfrm>
            <a:off x="5297800" y="654751"/>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8" name="Rectangle 27">
            <a:extLst>
              <a:ext uri="{FF2B5EF4-FFF2-40B4-BE49-F238E27FC236}">
                <a16:creationId xmlns:a16="http://schemas.microsoft.com/office/drawing/2014/main" id="{853812E8-7FAC-4E97-8010-1C9896FA699F}"/>
              </a:ext>
            </a:extLst>
          </p:cNvPr>
          <p:cNvSpPr/>
          <p:nvPr/>
        </p:nvSpPr>
        <p:spPr>
          <a:xfrm>
            <a:off x="7419975" y="654751"/>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29" name="Rectangle 28">
            <a:extLst>
              <a:ext uri="{FF2B5EF4-FFF2-40B4-BE49-F238E27FC236}">
                <a16:creationId xmlns:a16="http://schemas.microsoft.com/office/drawing/2014/main" id="{FB6B8794-EC14-403E-A394-8A775572797C}"/>
              </a:ext>
            </a:extLst>
          </p:cNvPr>
          <p:cNvSpPr/>
          <p:nvPr/>
        </p:nvSpPr>
        <p:spPr>
          <a:xfrm>
            <a:off x="5297800" y="2147286"/>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0" name="Rectangle 29">
            <a:extLst>
              <a:ext uri="{FF2B5EF4-FFF2-40B4-BE49-F238E27FC236}">
                <a16:creationId xmlns:a16="http://schemas.microsoft.com/office/drawing/2014/main" id="{3471E581-B758-4177-9DB2-E28628E60FBC}"/>
              </a:ext>
            </a:extLst>
          </p:cNvPr>
          <p:cNvSpPr/>
          <p:nvPr/>
        </p:nvSpPr>
        <p:spPr>
          <a:xfrm>
            <a:off x="7419975" y="2147286"/>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1" name="Rectangle 30">
            <a:extLst>
              <a:ext uri="{FF2B5EF4-FFF2-40B4-BE49-F238E27FC236}">
                <a16:creationId xmlns:a16="http://schemas.microsoft.com/office/drawing/2014/main" id="{C7D1F16C-9672-486A-8AE3-55A379B3D4E7}"/>
              </a:ext>
            </a:extLst>
          </p:cNvPr>
          <p:cNvSpPr/>
          <p:nvPr/>
        </p:nvSpPr>
        <p:spPr>
          <a:xfrm>
            <a:off x="5297800" y="3653387"/>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2" name="Rectangle 31">
            <a:extLst>
              <a:ext uri="{FF2B5EF4-FFF2-40B4-BE49-F238E27FC236}">
                <a16:creationId xmlns:a16="http://schemas.microsoft.com/office/drawing/2014/main" id="{57B664B6-7AC6-4266-B096-44D6F0263FE3}"/>
              </a:ext>
            </a:extLst>
          </p:cNvPr>
          <p:cNvSpPr/>
          <p:nvPr/>
        </p:nvSpPr>
        <p:spPr>
          <a:xfrm>
            <a:off x="7419975" y="3653387"/>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3" name="Rectangle 32">
            <a:extLst>
              <a:ext uri="{FF2B5EF4-FFF2-40B4-BE49-F238E27FC236}">
                <a16:creationId xmlns:a16="http://schemas.microsoft.com/office/drawing/2014/main" id="{86D64F0A-EBBA-4BB5-B8B5-86340A9F0904}"/>
              </a:ext>
            </a:extLst>
          </p:cNvPr>
          <p:cNvSpPr/>
          <p:nvPr/>
        </p:nvSpPr>
        <p:spPr>
          <a:xfrm>
            <a:off x="5297800" y="5148854"/>
            <a:ext cx="204407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4" name="Rectangle 33">
            <a:extLst>
              <a:ext uri="{FF2B5EF4-FFF2-40B4-BE49-F238E27FC236}">
                <a16:creationId xmlns:a16="http://schemas.microsoft.com/office/drawing/2014/main" id="{6588310E-766F-4188-8BA0-DCA4EDF9C5A7}"/>
              </a:ext>
            </a:extLst>
          </p:cNvPr>
          <p:cNvSpPr/>
          <p:nvPr/>
        </p:nvSpPr>
        <p:spPr>
          <a:xfrm>
            <a:off x="7419975" y="5148854"/>
            <a:ext cx="2028820"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1/8</a:t>
            </a:r>
            <a:endParaRPr lang="en-SG" sz="1801" dirty="0">
              <a:solidFill>
                <a:schemeClr val="tx1"/>
              </a:solidFill>
            </a:endParaRPr>
          </a:p>
        </p:txBody>
      </p:sp>
      <p:sp>
        <p:nvSpPr>
          <p:cNvPr id="35" name="Rectangle 34">
            <a:extLst>
              <a:ext uri="{FF2B5EF4-FFF2-40B4-BE49-F238E27FC236}">
                <a16:creationId xmlns:a16="http://schemas.microsoft.com/office/drawing/2014/main" id="{0CB221EE-319E-42C7-AF1B-363885C0F6E3}"/>
              </a:ext>
            </a:extLst>
          </p:cNvPr>
          <p:cNvSpPr/>
          <p:nvPr/>
        </p:nvSpPr>
        <p:spPr>
          <a:xfrm>
            <a:off x="1640210" y="580394"/>
            <a:ext cx="2967991" cy="29822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rgbClr val="B31261"/>
                </a:solidFill>
                <a:latin typeface="Consolas" panose="020B0609020204030204" pitchFamily="49" charset="0"/>
              </a:rPr>
              <a:t>&lt;Layout Rules&gt;</a:t>
            </a:r>
          </a:p>
          <a:p>
            <a:r>
              <a:rPr lang="en-US" sz="800" dirty="0">
                <a:solidFill>
                  <a:srgbClr val="B31261"/>
                </a:solidFill>
                <a:latin typeface="Consolas" panose="020B0609020204030204" pitchFamily="49" charset="0"/>
              </a:rPr>
              <a:t>The template contains number of variations of content blocks </a:t>
            </a:r>
            <a:r>
              <a:rPr lang="en-US" sz="800" dirty="0" err="1">
                <a:solidFill>
                  <a:srgbClr val="B31261"/>
                </a:solidFill>
                <a:latin typeface="Consolas" panose="020B0609020204030204" pitchFamily="49" charset="0"/>
              </a:rPr>
              <a:t>eg.</a:t>
            </a:r>
            <a:r>
              <a:rPr lang="en-US" sz="800" dirty="0">
                <a:solidFill>
                  <a:srgbClr val="B31261"/>
                </a:solidFill>
                <a:latin typeface="Consolas" panose="020B0609020204030204" pitchFamily="49" charset="0"/>
              </a:rPr>
              <a:t> full, half, quarter and eighth. You may mix and match as long as the locations of the boxes stay consistent.</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To best select layout consider the idea of visual information density. If the figure show too little information use a small box. If the figure is densely packed with information use a large box.</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Add a one-liner description for each figure. You may adjust the captions section vertically to fit your descriptions. If you mix various layouts from different slides you will also need to adjust the figure layout key.</a:t>
            </a: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The template contains a wide range of content box variations to reduce effort on presentation and the potential for poorly executed manual edits. Delete the slides that are not needed.</a:t>
            </a:r>
          </a:p>
          <a:p>
            <a:endParaRPr lang="en-US" sz="800" dirty="0">
              <a:solidFill>
                <a:srgbClr val="B31261"/>
              </a:solidFill>
              <a:latin typeface="Consolas" panose="020B0609020204030204" pitchFamily="49" charset="0"/>
            </a:endParaRPr>
          </a:p>
          <a:p>
            <a:endParaRPr lang="en-US" sz="800" dirty="0">
              <a:solidFill>
                <a:srgbClr val="B31261"/>
              </a:solidFill>
              <a:latin typeface="Consolas" panose="020B0609020204030204" pitchFamily="49" charset="0"/>
            </a:endParaRPr>
          </a:p>
          <a:p>
            <a:r>
              <a:rPr lang="en-US" sz="800" dirty="0">
                <a:solidFill>
                  <a:srgbClr val="B31261"/>
                </a:solidFill>
                <a:latin typeface="Consolas" panose="020B0609020204030204" pitchFamily="49" charset="0"/>
              </a:rPr>
              <a:t>Last line of text should not go below here</a:t>
            </a:r>
          </a:p>
        </p:txBody>
      </p:sp>
      <p:sp>
        <p:nvSpPr>
          <p:cNvPr id="37" name="Rectangle 36">
            <a:extLst>
              <a:ext uri="{FF2B5EF4-FFF2-40B4-BE49-F238E27FC236}">
                <a16:creationId xmlns:a16="http://schemas.microsoft.com/office/drawing/2014/main" id="{4D8E0A2A-5ECB-4581-8315-75C568196233}"/>
              </a:ext>
            </a:extLst>
          </p:cNvPr>
          <p:cNvSpPr/>
          <p:nvPr/>
        </p:nvSpPr>
        <p:spPr>
          <a:xfrm>
            <a:off x="1726323" y="3653388"/>
            <a:ext cx="2881877" cy="290019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43" name="Rectangle 42">
            <a:extLst>
              <a:ext uri="{FF2B5EF4-FFF2-40B4-BE49-F238E27FC236}">
                <a16:creationId xmlns:a16="http://schemas.microsoft.com/office/drawing/2014/main" id="{B95AF7A1-C718-4ED6-925D-901E01E94EFE}"/>
              </a:ext>
            </a:extLst>
          </p:cNvPr>
          <p:cNvSpPr/>
          <p:nvPr/>
        </p:nvSpPr>
        <p:spPr>
          <a:xfrm>
            <a:off x="398144" y="6158215"/>
            <a:ext cx="287655" cy="407369"/>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5" name="Rectangle 44">
            <a:extLst>
              <a:ext uri="{FF2B5EF4-FFF2-40B4-BE49-F238E27FC236}">
                <a16:creationId xmlns:a16="http://schemas.microsoft.com/office/drawing/2014/main" id="{6605708E-D9C8-4937-851C-B9A19F6A832F}"/>
              </a:ext>
            </a:extLst>
          </p:cNvPr>
          <p:cNvSpPr/>
          <p:nvPr/>
        </p:nvSpPr>
        <p:spPr>
          <a:xfrm>
            <a:off x="1027747"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6" name="Rectangle 45">
            <a:extLst>
              <a:ext uri="{FF2B5EF4-FFF2-40B4-BE49-F238E27FC236}">
                <a16:creationId xmlns:a16="http://schemas.microsoft.com/office/drawing/2014/main" id="{B0A1C027-D7EB-45DF-B346-42FD8EB4E418}"/>
              </a:ext>
            </a:extLst>
          </p:cNvPr>
          <p:cNvSpPr/>
          <p:nvPr/>
        </p:nvSpPr>
        <p:spPr>
          <a:xfrm>
            <a:off x="1027747" y="5940894"/>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sp>
        <p:nvSpPr>
          <p:cNvPr id="47" name="Rectangle 46">
            <a:extLst>
              <a:ext uri="{FF2B5EF4-FFF2-40B4-BE49-F238E27FC236}">
                <a16:creationId xmlns:a16="http://schemas.microsoft.com/office/drawing/2014/main" id="{CE0D4B1F-23FD-439B-AD36-BA1C7DF7E8CD}"/>
              </a:ext>
            </a:extLst>
          </p:cNvPr>
          <p:cNvSpPr/>
          <p:nvPr/>
        </p:nvSpPr>
        <p:spPr>
          <a:xfrm>
            <a:off x="1027746" y="615821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07</a:t>
            </a:r>
            <a:endParaRPr lang="en-SG" sz="800" b="1" dirty="0">
              <a:solidFill>
                <a:srgbClr val="1CB857"/>
              </a:solidFill>
            </a:endParaRPr>
          </a:p>
        </p:txBody>
      </p:sp>
      <p:sp>
        <p:nvSpPr>
          <p:cNvPr id="48" name="Rectangle 47">
            <a:extLst>
              <a:ext uri="{FF2B5EF4-FFF2-40B4-BE49-F238E27FC236}">
                <a16:creationId xmlns:a16="http://schemas.microsoft.com/office/drawing/2014/main" id="{A3D8DE52-1B71-4A72-8981-AF6D2B86DF0B}"/>
              </a:ext>
            </a:extLst>
          </p:cNvPr>
          <p:cNvSpPr/>
          <p:nvPr/>
        </p:nvSpPr>
        <p:spPr>
          <a:xfrm>
            <a:off x="1027746" y="6374285"/>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09</a:t>
            </a:r>
            <a:endParaRPr lang="en-SG" sz="800" b="1" dirty="0">
              <a:solidFill>
                <a:srgbClr val="1CB857"/>
              </a:solidFill>
            </a:endParaRPr>
          </a:p>
        </p:txBody>
      </p:sp>
      <p:sp>
        <p:nvSpPr>
          <p:cNvPr id="49" name="Rectangle 48">
            <a:extLst>
              <a:ext uri="{FF2B5EF4-FFF2-40B4-BE49-F238E27FC236}">
                <a16:creationId xmlns:a16="http://schemas.microsoft.com/office/drawing/2014/main" id="{6CE6F947-4B43-4360-95D6-9858DFB61339}"/>
              </a:ext>
            </a:extLst>
          </p:cNvPr>
          <p:cNvSpPr/>
          <p:nvPr/>
        </p:nvSpPr>
        <p:spPr>
          <a:xfrm>
            <a:off x="713422" y="5721817"/>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50" name="Rectangle 49">
            <a:extLst>
              <a:ext uri="{FF2B5EF4-FFF2-40B4-BE49-F238E27FC236}">
                <a16:creationId xmlns:a16="http://schemas.microsoft.com/office/drawing/2014/main" id="{3774D735-EFF3-44A8-9490-B1B0D6AFD560}"/>
              </a:ext>
            </a:extLst>
          </p:cNvPr>
          <p:cNvSpPr/>
          <p:nvPr/>
        </p:nvSpPr>
        <p:spPr>
          <a:xfrm>
            <a:off x="713422" y="5940892"/>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51" name="Rectangle 50">
            <a:extLst>
              <a:ext uri="{FF2B5EF4-FFF2-40B4-BE49-F238E27FC236}">
                <a16:creationId xmlns:a16="http://schemas.microsoft.com/office/drawing/2014/main" id="{FFCFBFD6-8EEF-4BC9-9D4C-F8499B126536}"/>
              </a:ext>
            </a:extLst>
          </p:cNvPr>
          <p:cNvSpPr/>
          <p:nvPr/>
        </p:nvSpPr>
        <p:spPr>
          <a:xfrm>
            <a:off x="713421" y="615821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06</a:t>
            </a:r>
            <a:endParaRPr lang="en-SG" sz="800" b="1" dirty="0">
              <a:solidFill>
                <a:srgbClr val="1CB857"/>
              </a:solidFill>
            </a:endParaRPr>
          </a:p>
        </p:txBody>
      </p:sp>
      <p:sp>
        <p:nvSpPr>
          <p:cNvPr id="52" name="Rectangle 51">
            <a:extLst>
              <a:ext uri="{FF2B5EF4-FFF2-40B4-BE49-F238E27FC236}">
                <a16:creationId xmlns:a16="http://schemas.microsoft.com/office/drawing/2014/main" id="{E617DAEB-15B0-4540-AE0D-B380DC1A8062}"/>
              </a:ext>
            </a:extLst>
          </p:cNvPr>
          <p:cNvSpPr/>
          <p:nvPr/>
        </p:nvSpPr>
        <p:spPr>
          <a:xfrm>
            <a:off x="713421" y="6374283"/>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08</a:t>
            </a:r>
            <a:endParaRPr lang="en-SG" sz="800" b="1" dirty="0">
              <a:solidFill>
                <a:srgbClr val="1CB857"/>
              </a:solidFill>
            </a:endParaRPr>
          </a:p>
        </p:txBody>
      </p:sp>
      <p:grpSp>
        <p:nvGrpSpPr>
          <p:cNvPr id="53" name="Group 52">
            <a:extLst>
              <a:ext uri="{FF2B5EF4-FFF2-40B4-BE49-F238E27FC236}">
                <a16:creationId xmlns:a16="http://schemas.microsoft.com/office/drawing/2014/main" id="{90ABA24E-3190-4881-9CDE-933047D11869}"/>
              </a:ext>
            </a:extLst>
          </p:cNvPr>
          <p:cNvGrpSpPr/>
          <p:nvPr/>
        </p:nvGrpSpPr>
        <p:grpSpPr>
          <a:xfrm>
            <a:off x="297817" y="4238140"/>
            <a:ext cx="1038224" cy="1483677"/>
            <a:chOff x="297817" y="4663443"/>
            <a:chExt cx="1038224" cy="1483677"/>
          </a:xfrm>
        </p:grpSpPr>
        <p:sp>
          <p:nvSpPr>
            <p:cNvPr id="54" name="TextBox 53">
              <a:extLst>
                <a:ext uri="{FF2B5EF4-FFF2-40B4-BE49-F238E27FC236}">
                  <a16:creationId xmlns:a16="http://schemas.microsoft.com/office/drawing/2014/main" id="{1D280181-4499-4BE6-9C8D-91A2BAE1F313}"/>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C9F7149B-D54D-457B-A3F2-729F6C9880CD}"/>
                </a:ext>
              </a:extLst>
            </p:cNvPr>
            <p:cNvSpPr txBox="1"/>
            <p:nvPr/>
          </p:nvSpPr>
          <p:spPr>
            <a:xfrm>
              <a:off x="297817" y="4869847"/>
              <a:ext cx="1038224" cy="1277273"/>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r>
                <a:rPr lang="en-US" sz="700" dirty="0">
                  <a:latin typeface="Arial" panose="020B0604020202020204" pitchFamily="34" charset="0"/>
                  <a:cs typeface="Arial" panose="020B0604020202020204" pitchFamily="34" charset="0"/>
                </a:rPr>
                <a:t>06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07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08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09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3160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2150218"/>
            <a:ext cx="2881877" cy="440336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3/4</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F084932-86E3-48CC-BDAA-C04215E85D38}"/>
              </a:ext>
            </a:extLst>
          </p:cNvPr>
          <p:cNvGrpSpPr/>
          <p:nvPr/>
        </p:nvGrpSpPr>
        <p:grpSpPr>
          <a:xfrm>
            <a:off x="5297810" y="654752"/>
            <a:ext cx="4150995" cy="5898827"/>
            <a:chOff x="5297810" y="654752"/>
            <a:chExt cx="4150995" cy="5898827"/>
          </a:xfrm>
        </p:grpSpPr>
        <p:sp>
          <p:nvSpPr>
            <p:cNvPr id="26" name="Rectangle 25">
              <a:extLst>
                <a:ext uri="{FF2B5EF4-FFF2-40B4-BE49-F238E27FC236}">
                  <a16:creationId xmlns:a16="http://schemas.microsoft.com/office/drawing/2014/main" id="{DA8627E5-FDD6-4728-9D2A-40D0447A17F6}"/>
                </a:ext>
              </a:extLst>
            </p:cNvPr>
            <p:cNvSpPr/>
            <p:nvPr/>
          </p:nvSpPr>
          <p:spPr>
            <a:xfrm>
              <a:off x="5297810" y="654752"/>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23" name="Rectangle 22">
              <a:extLst>
                <a:ext uri="{FF2B5EF4-FFF2-40B4-BE49-F238E27FC236}">
                  <a16:creationId xmlns:a16="http://schemas.microsoft.com/office/drawing/2014/main" id="{D6CEDD8E-0E35-4E13-8653-F632FBB4A33C}"/>
                </a:ext>
              </a:extLst>
            </p:cNvPr>
            <p:cNvSpPr/>
            <p:nvPr/>
          </p:nvSpPr>
          <p:spPr>
            <a:xfrm>
              <a:off x="5297810" y="3641379"/>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sp>
          <p:nvSpPr>
            <p:cNvPr id="24" name="Rectangle 23">
              <a:extLst>
                <a:ext uri="{FF2B5EF4-FFF2-40B4-BE49-F238E27FC236}">
                  <a16:creationId xmlns:a16="http://schemas.microsoft.com/office/drawing/2014/main" id="{1613EFD5-BD3E-4BC1-B7F3-2F2B7724164F}"/>
                </a:ext>
              </a:extLst>
            </p:cNvPr>
            <p:cNvSpPr/>
            <p:nvPr/>
          </p:nvSpPr>
          <p:spPr>
            <a:xfrm>
              <a:off x="5297810" y="5136846"/>
              <a:ext cx="4150995"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sp>
        <p:nvSpPr>
          <p:cNvPr id="21" name="Rectangle 20">
            <a:extLst>
              <a:ext uri="{FF2B5EF4-FFF2-40B4-BE49-F238E27FC236}">
                <a16:creationId xmlns:a16="http://schemas.microsoft.com/office/drawing/2014/main" id="{8AB4C6A4-536F-4F85-A30A-257C287245CD}"/>
              </a:ext>
            </a:extLst>
          </p:cNvPr>
          <p:cNvSpPr/>
          <p:nvPr/>
        </p:nvSpPr>
        <p:spPr>
          <a:xfrm>
            <a:off x="1726323" y="654751"/>
            <a:ext cx="2881877" cy="141673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1/4</a:t>
            </a:r>
            <a:endParaRPr lang="en-SG" sz="1801" dirty="0">
              <a:solidFill>
                <a:schemeClr val="tx1"/>
              </a:solidFill>
            </a:endParaRPr>
          </a:p>
        </p:txBody>
      </p:sp>
      <p:grpSp>
        <p:nvGrpSpPr>
          <p:cNvPr id="8" name="Group 7">
            <a:extLst>
              <a:ext uri="{FF2B5EF4-FFF2-40B4-BE49-F238E27FC236}">
                <a16:creationId xmlns:a16="http://schemas.microsoft.com/office/drawing/2014/main" id="{18EA83DC-3E8E-4DB5-9B82-03A2149EF45F}"/>
              </a:ext>
            </a:extLst>
          </p:cNvPr>
          <p:cNvGrpSpPr/>
          <p:nvPr/>
        </p:nvGrpSpPr>
        <p:grpSpPr>
          <a:xfrm>
            <a:off x="297817" y="4669029"/>
            <a:ext cx="1038224" cy="1052790"/>
            <a:chOff x="297817" y="4663443"/>
            <a:chExt cx="1038224" cy="1052790"/>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846386"/>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r>
                <a:rPr lang="en-US" sz="700" dirty="0">
                  <a:latin typeface="Arial" panose="020B0604020202020204" pitchFamily="34" charset="0"/>
                  <a:cs typeface="Arial" panose="020B0604020202020204" pitchFamily="34" charset="0"/>
                </a:rPr>
                <a:t>04 Description</a:t>
              </a:r>
            </a:p>
            <a:p>
              <a:r>
                <a:rPr lang="en-US" sz="700" dirty="0">
                  <a:latin typeface="Arial" panose="020B0604020202020204" pitchFamily="34" charset="0"/>
                  <a:cs typeface="Arial" panose="020B0604020202020204" pitchFamily="34" charset="0"/>
                </a:rPr>
                <a:t>05 Description</a:t>
              </a: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8A914215-54A8-4AEA-8A62-B3E2DA5EBBF0}"/>
              </a:ext>
            </a:extLst>
          </p:cNvPr>
          <p:cNvSpPr/>
          <p:nvPr/>
        </p:nvSpPr>
        <p:spPr>
          <a:xfrm>
            <a:off x="398145" y="5721819"/>
            <a:ext cx="287655"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0" name="Rectangle 39">
            <a:extLst>
              <a:ext uri="{FF2B5EF4-FFF2-40B4-BE49-F238E27FC236}">
                <a16:creationId xmlns:a16="http://schemas.microsoft.com/office/drawing/2014/main" id="{B3A720C3-69D5-4C93-B45F-A1CF7891EA58}"/>
              </a:ext>
            </a:extLst>
          </p:cNvPr>
          <p:cNvSpPr/>
          <p:nvPr/>
        </p:nvSpPr>
        <p:spPr>
          <a:xfrm>
            <a:off x="398144" y="5940895"/>
            <a:ext cx="287655" cy="62469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721820"/>
            <a:ext cx="601980"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04</a:t>
            </a:r>
            <a:endParaRPr lang="en-SG" sz="800" b="1" dirty="0">
              <a:solidFill>
                <a:srgbClr val="1CB857"/>
              </a:solidFill>
            </a:endParaRPr>
          </a:p>
        </p:txBody>
      </p:sp>
      <p:sp>
        <p:nvSpPr>
          <p:cNvPr id="45" name="Rectangle 44">
            <a:extLst>
              <a:ext uri="{FF2B5EF4-FFF2-40B4-BE49-F238E27FC236}">
                <a16:creationId xmlns:a16="http://schemas.microsoft.com/office/drawing/2014/main" id="{DC9B9B96-DA4C-4F64-B6F5-D7A2D9C526E4}"/>
              </a:ext>
            </a:extLst>
          </p:cNvPr>
          <p:cNvSpPr/>
          <p:nvPr/>
        </p:nvSpPr>
        <p:spPr>
          <a:xfrm>
            <a:off x="713422" y="6374285"/>
            <a:ext cx="601980" cy="19130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05</a:t>
            </a:r>
            <a:endParaRPr lang="en-SG" sz="800" b="1" dirty="0">
              <a:solidFill>
                <a:srgbClr val="1CB857"/>
              </a:solidFill>
            </a:endParaRPr>
          </a:p>
        </p:txBody>
      </p:sp>
      <p:pic>
        <p:nvPicPr>
          <p:cNvPr id="9" name="Picture 8" descr="A picture containing drawing&#10;&#10;Description automatically generated">
            <a:extLst>
              <a:ext uri="{FF2B5EF4-FFF2-40B4-BE49-F238E27FC236}">
                <a16:creationId xmlns:a16="http://schemas.microsoft.com/office/drawing/2014/main" id="{B829E938-4EA9-4F69-9517-35DBA3FD6D67}"/>
              </a:ext>
            </a:extLst>
          </p:cNvPr>
          <p:cNvPicPr>
            <a:picLocks noChangeAspect="1"/>
          </p:cNvPicPr>
          <p:nvPr/>
        </p:nvPicPr>
        <p:blipFill rotWithShape="1">
          <a:blip r:embed="rId2">
            <a:extLst>
              <a:ext uri="{28A0092B-C50C-407E-A947-70E740481C1C}">
                <a14:useLocalDpi xmlns:a14="http://schemas.microsoft.com/office/drawing/2010/main" val="0"/>
              </a:ext>
            </a:extLst>
          </a:blip>
          <a:srcRect l="16404" t="12774" r="19075" b="7040"/>
          <a:stretch/>
        </p:blipFill>
        <p:spPr>
          <a:xfrm>
            <a:off x="5441699" y="830751"/>
            <a:ext cx="3549758" cy="2481466"/>
          </a:xfrm>
          <a:prstGeom prst="rect">
            <a:avLst/>
          </a:prstGeom>
        </p:spPr>
      </p:pic>
      <p:pic>
        <p:nvPicPr>
          <p:cNvPr id="10" name="Picture 9" descr="A close up of a tree&#10;&#10;Description automatically generated">
            <a:extLst>
              <a:ext uri="{FF2B5EF4-FFF2-40B4-BE49-F238E27FC236}">
                <a16:creationId xmlns:a16="http://schemas.microsoft.com/office/drawing/2014/main" id="{43A12C11-5CC9-476E-95C6-A131AEAD75FE}"/>
              </a:ext>
            </a:extLst>
          </p:cNvPr>
          <p:cNvPicPr>
            <a:picLocks noChangeAspect="1"/>
          </p:cNvPicPr>
          <p:nvPr/>
        </p:nvPicPr>
        <p:blipFill rotWithShape="1">
          <a:blip r:embed="rId3">
            <a:extLst>
              <a:ext uri="{28A0092B-C50C-407E-A947-70E740481C1C}">
                <a14:useLocalDpi xmlns:a14="http://schemas.microsoft.com/office/drawing/2010/main" val="0"/>
              </a:ext>
            </a:extLst>
          </a:blip>
          <a:srcRect l="26431" t="-566" r="27756" b="8682"/>
          <a:stretch/>
        </p:blipFill>
        <p:spPr>
          <a:xfrm>
            <a:off x="1771996" y="2804200"/>
            <a:ext cx="2734348" cy="3084836"/>
          </a:xfrm>
          <a:prstGeom prst="rect">
            <a:avLst/>
          </a:prstGeom>
        </p:spPr>
      </p:pic>
      <p:pic>
        <p:nvPicPr>
          <p:cNvPr id="13" name="Picture 12" descr="A close up of a map&#10;&#10;Description automatically generated">
            <a:extLst>
              <a:ext uri="{FF2B5EF4-FFF2-40B4-BE49-F238E27FC236}">
                <a16:creationId xmlns:a16="http://schemas.microsoft.com/office/drawing/2014/main" id="{15920D8B-6A52-4A9A-AB72-0A6C006135D8}"/>
              </a:ext>
            </a:extLst>
          </p:cNvPr>
          <p:cNvPicPr>
            <a:picLocks noChangeAspect="1"/>
          </p:cNvPicPr>
          <p:nvPr/>
        </p:nvPicPr>
        <p:blipFill rotWithShape="1">
          <a:blip r:embed="rId4">
            <a:extLst>
              <a:ext uri="{28A0092B-C50C-407E-A947-70E740481C1C}">
                <a14:useLocalDpi xmlns:a14="http://schemas.microsoft.com/office/drawing/2010/main" val="0"/>
              </a:ext>
            </a:extLst>
          </a:blip>
          <a:srcRect l="14454"/>
          <a:stretch/>
        </p:blipFill>
        <p:spPr>
          <a:xfrm>
            <a:off x="1996440" y="669804"/>
            <a:ext cx="2131690" cy="1401680"/>
          </a:xfrm>
          <a:prstGeom prst="rect">
            <a:avLst/>
          </a:prstGeom>
        </p:spPr>
      </p:pic>
      <p:pic>
        <p:nvPicPr>
          <p:cNvPr id="19" name="Picture 18" descr="A picture containing game, basketball&#10;&#10;Description automatically generated">
            <a:extLst>
              <a:ext uri="{FF2B5EF4-FFF2-40B4-BE49-F238E27FC236}">
                <a16:creationId xmlns:a16="http://schemas.microsoft.com/office/drawing/2014/main" id="{E452EC97-C23D-4FAC-86ED-250165071ADB}"/>
              </a:ext>
            </a:extLst>
          </p:cNvPr>
          <p:cNvPicPr>
            <a:picLocks noChangeAspect="1"/>
          </p:cNvPicPr>
          <p:nvPr/>
        </p:nvPicPr>
        <p:blipFill rotWithShape="1">
          <a:blip r:embed="rId5">
            <a:extLst>
              <a:ext uri="{28A0092B-C50C-407E-A947-70E740481C1C}">
                <a14:useLocalDpi xmlns:a14="http://schemas.microsoft.com/office/drawing/2010/main" val="0"/>
              </a:ext>
            </a:extLst>
          </a:blip>
          <a:srcRect t="6370" b="9124"/>
          <a:stretch/>
        </p:blipFill>
        <p:spPr>
          <a:xfrm>
            <a:off x="5967355" y="3710409"/>
            <a:ext cx="2689984" cy="1278671"/>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CA7ED25F-4191-47C4-835F-90CEB78D5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924" y="5156856"/>
            <a:ext cx="2381235" cy="1339445"/>
          </a:xfrm>
          <a:prstGeom prst="rect">
            <a:avLst/>
          </a:prstGeom>
        </p:spPr>
      </p:pic>
      <p:pic>
        <p:nvPicPr>
          <p:cNvPr id="38" name="Picture 37" descr="A picture containing drawing&#10;&#10;Description automatically generated">
            <a:extLst>
              <a:ext uri="{FF2B5EF4-FFF2-40B4-BE49-F238E27FC236}">
                <a16:creationId xmlns:a16="http://schemas.microsoft.com/office/drawing/2014/main" id="{FD18B4C1-0F36-4B7D-8E53-48BE19861C29}"/>
              </a:ext>
            </a:extLst>
          </p:cNvPr>
          <p:cNvPicPr>
            <a:picLocks noChangeAspect="1"/>
          </p:cNvPicPr>
          <p:nvPr/>
        </p:nvPicPr>
        <p:blipFill rotWithShape="1">
          <a:blip r:embed="rId6">
            <a:extLst>
              <a:ext uri="{28A0092B-C50C-407E-A947-70E740481C1C}">
                <a14:useLocalDpi xmlns:a14="http://schemas.microsoft.com/office/drawing/2010/main" val="0"/>
              </a:ext>
            </a:extLst>
          </a:blip>
          <a:srcRect t="6612" b="5780"/>
          <a:stretch/>
        </p:blipFill>
        <p:spPr>
          <a:xfrm>
            <a:off x="5930085" y="5179404"/>
            <a:ext cx="2764523" cy="1362366"/>
          </a:xfrm>
          <a:prstGeom prst="rect">
            <a:avLst/>
          </a:prstGeom>
        </p:spPr>
      </p:pic>
    </p:spTree>
    <p:extLst>
      <p:ext uri="{BB962C8B-B14F-4D97-AF65-F5344CB8AC3E}">
        <p14:creationId xmlns:p14="http://schemas.microsoft.com/office/powerpoint/2010/main" val="29458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8520FC1-13CA-482E-8294-7CDDEF6F0461}"/>
              </a:ext>
            </a:extLst>
          </p:cNvPr>
          <p:cNvSpPr/>
          <p:nvPr/>
        </p:nvSpPr>
        <p:spPr>
          <a:xfrm>
            <a:off x="1726323" y="654751"/>
            <a:ext cx="2881877" cy="589882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4/4</a:t>
            </a:r>
            <a:endParaRPr lang="en-SG" sz="1801" dirty="0">
              <a:solidFill>
                <a:schemeClr val="tx1"/>
              </a:solidFill>
            </a:endParaRPr>
          </a:p>
        </p:txBody>
      </p:sp>
      <p:sp>
        <p:nvSpPr>
          <p:cNvPr id="4" name="TextBox 3">
            <a:extLst>
              <a:ext uri="{FF2B5EF4-FFF2-40B4-BE49-F238E27FC236}">
                <a16:creationId xmlns:a16="http://schemas.microsoft.com/office/drawing/2014/main" id="{E58FC1FD-4116-4F9F-AB03-B51954A08658}"/>
              </a:ext>
            </a:extLst>
          </p:cNvPr>
          <p:cNvSpPr txBox="1"/>
          <p:nvPr/>
        </p:nvSpPr>
        <p:spPr>
          <a:xfrm>
            <a:off x="1476380"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&lt;Computational Design Thinking&gt;</a:t>
            </a:r>
            <a:endParaRPr lang="en-SG" sz="750" b="1" dirty="0">
              <a:latin typeface="Consolas" panose="020B0609020204030204" pitchFamily="49" charset="0"/>
            </a:endParaRPr>
          </a:p>
        </p:txBody>
      </p:sp>
      <p:sp>
        <p:nvSpPr>
          <p:cNvPr id="5" name="TextBox 4">
            <a:extLst>
              <a:ext uri="{FF2B5EF4-FFF2-40B4-BE49-F238E27FC236}">
                <a16:creationId xmlns:a16="http://schemas.microsoft.com/office/drawing/2014/main" id="{8CD0D2F6-851E-4060-A070-3437C942866E}"/>
              </a:ext>
            </a:extLst>
          </p:cNvPr>
          <p:cNvSpPr txBox="1"/>
          <p:nvPr/>
        </p:nvSpPr>
        <p:spPr>
          <a:xfrm>
            <a:off x="6316986" y="316230"/>
            <a:ext cx="2112645" cy="215444"/>
          </a:xfrm>
          <a:prstGeom prst="rect">
            <a:avLst/>
          </a:prstGeom>
          <a:noFill/>
        </p:spPr>
        <p:txBody>
          <a:bodyPr wrap="square" rtlCol="0">
            <a:spAutoFit/>
          </a:bodyPr>
          <a:lstStyle/>
          <a:p>
            <a:pPr algn="ctr"/>
            <a:r>
              <a:rPr lang="en-US" sz="750" b="1" dirty="0">
                <a:latin typeface="Consolas" panose="020B0609020204030204" pitchFamily="49" charset="0"/>
              </a:rPr>
              <a:t>&lt;Generative Design&gt;</a:t>
            </a:r>
            <a:endParaRPr lang="en-SG" sz="750" b="1" dirty="0">
              <a:latin typeface="Consolas" panose="020B0609020204030204" pitchFamily="49" charset="0"/>
            </a:endParaRPr>
          </a:p>
        </p:txBody>
      </p:sp>
      <p:sp>
        <p:nvSpPr>
          <p:cNvPr id="6" name="TextBox 5">
            <a:extLst>
              <a:ext uri="{FF2B5EF4-FFF2-40B4-BE49-F238E27FC236}">
                <a16:creationId xmlns:a16="http://schemas.microsoft.com/office/drawing/2014/main" id="{A7805250-1096-413A-99CD-0A595205E907}"/>
              </a:ext>
            </a:extLst>
          </p:cNvPr>
          <p:cNvSpPr txBox="1"/>
          <p:nvPr/>
        </p:nvSpPr>
        <p:spPr>
          <a:xfrm>
            <a:off x="323854" y="323924"/>
            <a:ext cx="681990"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8ADEB79-E814-474C-8923-C7FAEA1599B6}"/>
              </a:ext>
            </a:extLst>
          </p:cNvPr>
          <p:cNvSpPr txBox="1"/>
          <p:nvPr/>
        </p:nvSpPr>
        <p:spPr>
          <a:xfrm>
            <a:off x="8863967" y="316230"/>
            <a:ext cx="681990" cy="184666"/>
          </a:xfrm>
          <a:prstGeom prst="rect">
            <a:avLst/>
          </a:prstGeom>
          <a:noFill/>
        </p:spPr>
        <p:txBody>
          <a:bodyPr wrap="square" rtlCol="0">
            <a:spAutoFit/>
          </a:bodyPr>
          <a:lstStyle/>
          <a:p>
            <a:pPr algn="r"/>
            <a:r>
              <a:rPr lang="en-US" sz="600" dirty="0">
                <a:latin typeface="Arial" panose="020B0604020202020204" pitchFamily="34" charset="0"/>
                <a:cs typeface="Arial" panose="020B0604020202020204" pitchFamily="34" charset="0"/>
              </a:rPr>
              <a:t>P#</a:t>
            </a:r>
            <a:endParaRPr lang="en-SG" sz="6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F084932-86E3-48CC-BDAA-C04215E85D38}"/>
              </a:ext>
            </a:extLst>
          </p:cNvPr>
          <p:cNvGrpSpPr/>
          <p:nvPr/>
        </p:nvGrpSpPr>
        <p:grpSpPr>
          <a:xfrm>
            <a:off x="5297810" y="654752"/>
            <a:ext cx="4150995" cy="5898827"/>
            <a:chOff x="5297810" y="654752"/>
            <a:chExt cx="4150995" cy="5898827"/>
          </a:xfrm>
        </p:grpSpPr>
        <p:sp>
          <p:nvSpPr>
            <p:cNvPr id="26" name="Rectangle 25">
              <a:extLst>
                <a:ext uri="{FF2B5EF4-FFF2-40B4-BE49-F238E27FC236}">
                  <a16:creationId xmlns:a16="http://schemas.microsoft.com/office/drawing/2014/main" id="{DA8627E5-FDD6-4728-9D2A-40D0447A17F6}"/>
                </a:ext>
              </a:extLst>
            </p:cNvPr>
            <p:cNvSpPr/>
            <p:nvPr/>
          </p:nvSpPr>
          <p:spPr>
            <a:xfrm>
              <a:off x="5297810" y="654752"/>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sp>
          <p:nvSpPr>
            <p:cNvPr id="23" name="Rectangle 22">
              <a:extLst>
                <a:ext uri="{FF2B5EF4-FFF2-40B4-BE49-F238E27FC236}">
                  <a16:creationId xmlns:a16="http://schemas.microsoft.com/office/drawing/2014/main" id="{D6CEDD8E-0E35-4E13-8653-F632FBB4A33C}"/>
                </a:ext>
              </a:extLst>
            </p:cNvPr>
            <p:cNvSpPr/>
            <p:nvPr/>
          </p:nvSpPr>
          <p:spPr>
            <a:xfrm>
              <a:off x="5297810" y="3641379"/>
              <a:ext cx="4150995" cy="29122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1"/>
                  </a:solidFill>
                </a:rPr>
                <a:t>1/2</a:t>
              </a:r>
              <a:endParaRPr lang="en-SG" sz="1801" dirty="0">
                <a:solidFill>
                  <a:schemeClr val="tx1"/>
                </a:solidFill>
              </a:endParaRPr>
            </a:p>
          </p:txBody>
        </p:sp>
      </p:grpSp>
      <p:grpSp>
        <p:nvGrpSpPr>
          <p:cNvPr id="8" name="Group 7">
            <a:extLst>
              <a:ext uri="{FF2B5EF4-FFF2-40B4-BE49-F238E27FC236}">
                <a16:creationId xmlns:a16="http://schemas.microsoft.com/office/drawing/2014/main" id="{18EA83DC-3E8E-4DB5-9B82-03A2149EF45F}"/>
              </a:ext>
            </a:extLst>
          </p:cNvPr>
          <p:cNvGrpSpPr/>
          <p:nvPr/>
        </p:nvGrpSpPr>
        <p:grpSpPr>
          <a:xfrm>
            <a:off x="297817" y="4889187"/>
            <a:ext cx="1038224" cy="837346"/>
            <a:chOff x="297817" y="4663443"/>
            <a:chExt cx="1038224" cy="837346"/>
          </a:xfrm>
        </p:grpSpPr>
        <p:sp>
          <p:nvSpPr>
            <p:cNvPr id="35" name="TextBox 34">
              <a:extLst>
                <a:ext uri="{FF2B5EF4-FFF2-40B4-BE49-F238E27FC236}">
                  <a16:creationId xmlns:a16="http://schemas.microsoft.com/office/drawing/2014/main" id="{B1C8FFB9-AFFA-4E64-9B25-9EB3107CA119}"/>
                </a:ext>
              </a:extLst>
            </p:cNvPr>
            <p:cNvSpPr txBox="1"/>
            <p:nvPr/>
          </p:nvSpPr>
          <p:spPr>
            <a:xfrm>
              <a:off x="297817" y="4663443"/>
              <a:ext cx="681990" cy="200055"/>
            </a:xfrm>
            <a:prstGeom prst="rect">
              <a:avLst/>
            </a:prstGeom>
            <a:noFill/>
          </p:spPr>
          <p:txBody>
            <a:bodyPr wrap="square" rtlCol="0">
              <a:spAutoFit/>
            </a:bodyPr>
            <a:lstStyle/>
            <a:p>
              <a:r>
                <a:rPr lang="en-US" sz="700" dirty="0">
                  <a:solidFill>
                    <a:srgbClr val="1CB857"/>
                  </a:solidFill>
                  <a:latin typeface="Arial" panose="020B0604020202020204" pitchFamily="34" charset="0"/>
                  <a:cs typeface="Arial" panose="020B0604020202020204" pitchFamily="34" charset="0"/>
                </a:rPr>
                <a:t>Captions</a:t>
              </a:r>
              <a:endParaRPr lang="en-SG" sz="700" dirty="0">
                <a:solidFill>
                  <a:srgbClr val="1CB857"/>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232ADF-DCF3-4B15-BAF1-0E62CFC0AA5C}"/>
                </a:ext>
              </a:extLst>
            </p:cNvPr>
            <p:cNvSpPr txBox="1"/>
            <p:nvPr/>
          </p:nvSpPr>
          <p:spPr>
            <a:xfrm>
              <a:off x="297817" y="4869847"/>
              <a:ext cx="1038224" cy="630942"/>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01 Description</a:t>
              </a:r>
            </a:p>
            <a:p>
              <a:r>
                <a:rPr lang="en-US" sz="700" dirty="0">
                  <a:latin typeface="Arial" panose="020B0604020202020204" pitchFamily="34" charset="0"/>
                  <a:cs typeface="Arial" panose="020B0604020202020204" pitchFamily="34" charset="0"/>
                </a:rPr>
                <a:t>02 Description</a:t>
              </a:r>
            </a:p>
            <a:p>
              <a:r>
                <a:rPr lang="en-US" sz="700" dirty="0">
                  <a:latin typeface="Arial" panose="020B0604020202020204" pitchFamily="34" charset="0"/>
                  <a:cs typeface="Arial" panose="020B0604020202020204" pitchFamily="34" charset="0"/>
                </a:rPr>
                <a:t>03 Description</a:t>
              </a:r>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p:txBody>
        </p:sp>
      </p:grpSp>
      <p:sp>
        <p:nvSpPr>
          <p:cNvPr id="40" name="Rectangle 39">
            <a:extLst>
              <a:ext uri="{FF2B5EF4-FFF2-40B4-BE49-F238E27FC236}">
                <a16:creationId xmlns:a16="http://schemas.microsoft.com/office/drawing/2014/main" id="{B3A720C3-69D5-4C93-B45F-A1CF7891EA58}"/>
              </a:ext>
            </a:extLst>
          </p:cNvPr>
          <p:cNvSpPr/>
          <p:nvPr/>
        </p:nvSpPr>
        <p:spPr>
          <a:xfrm>
            <a:off x="398144" y="5719201"/>
            <a:ext cx="287655" cy="84638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01</a:t>
            </a:r>
            <a:endParaRPr lang="en-SG" sz="800" b="1" dirty="0">
              <a:solidFill>
                <a:srgbClr val="1CB857"/>
              </a:solidFill>
            </a:endParaRPr>
          </a:p>
        </p:txBody>
      </p:sp>
      <p:sp>
        <p:nvSpPr>
          <p:cNvPr id="43" name="Rectangle 42">
            <a:extLst>
              <a:ext uri="{FF2B5EF4-FFF2-40B4-BE49-F238E27FC236}">
                <a16:creationId xmlns:a16="http://schemas.microsoft.com/office/drawing/2014/main" id="{6F2887BE-4AF8-4AD7-8E70-ED58B1AB1F8E}"/>
              </a:ext>
            </a:extLst>
          </p:cNvPr>
          <p:cNvSpPr/>
          <p:nvPr/>
        </p:nvSpPr>
        <p:spPr>
          <a:xfrm>
            <a:off x="713423" y="5721820"/>
            <a:ext cx="601980" cy="4103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02</a:t>
            </a:r>
            <a:endParaRPr lang="en-SG" sz="800" b="1" dirty="0">
              <a:solidFill>
                <a:srgbClr val="1CB857"/>
              </a:solidFill>
            </a:endParaRPr>
          </a:p>
        </p:txBody>
      </p:sp>
      <p:sp>
        <p:nvSpPr>
          <p:cNvPr id="44" name="Rectangle 43">
            <a:extLst>
              <a:ext uri="{FF2B5EF4-FFF2-40B4-BE49-F238E27FC236}">
                <a16:creationId xmlns:a16="http://schemas.microsoft.com/office/drawing/2014/main" id="{B50F3E14-3AC0-43EF-B87B-FFEECC039D36}"/>
              </a:ext>
            </a:extLst>
          </p:cNvPr>
          <p:cNvSpPr/>
          <p:nvPr/>
        </p:nvSpPr>
        <p:spPr>
          <a:xfrm>
            <a:off x="713422" y="6158215"/>
            <a:ext cx="601980" cy="407371"/>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54864" rIns="18288" bIns="0" rtlCol="0" anchor="b"/>
          <a:lstStyle/>
          <a:p>
            <a:pPr algn="r"/>
            <a:r>
              <a:rPr lang="en-US" sz="800" b="1" dirty="0">
                <a:solidFill>
                  <a:srgbClr val="1CB857"/>
                </a:solidFill>
              </a:rPr>
              <a:t>03</a:t>
            </a:r>
            <a:endParaRPr lang="en-SG" sz="800" b="1" dirty="0">
              <a:solidFill>
                <a:srgbClr val="1CB857"/>
              </a:solidFill>
            </a:endParaRPr>
          </a:p>
        </p:txBody>
      </p:sp>
    </p:spTree>
    <p:extLst>
      <p:ext uri="{BB962C8B-B14F-4D97-AF65-F5344CB8AC3E}">
        <p14:creationId xmlns:p14="http://schemas.microsoft.com/office/powerpoint/2010/main" val="1462797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930</Words>
  <Application>Microsoft Office PowerPoint</Application>
  <PresentationFormat>A4 Paper (210x297 mm)</PresentationFormat>
  <Paragraphs>142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Stylianos Dritsas</dc:creator>
  <cp:lastModifiedBy>Student - Lim Thian Yew</cp:lastModifiedBy>
  <cp:revision>41</cp:revision>
  <dcterms:created xsi:type="dcterms:W3CDTF">2020-07-28T23:26:11Z</dcterms:created>
  <dcterms:modified xsi:type="dcterms:W3CDTF">2020-09-26T17:51:26Z</dcterms:modified>
</cp:coreProperties>
</file>