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59" r:id="rId4"/>
    <p:sldId id="260" r:id="rId5"/>
    <p:sldId id="262" r:id="rId6"/>
    <p:sldId id="261" r:id="rId7"/>
    <p:sldId id="266" r:id="rId8"/>
    <p:sldId id="263" r:id="rId9"/>
    <p:sldId id="267" r:id="rId10"/>
    <p:sldId id="264" r:id="rId11"/>
    <p:sldId id="265"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mastorg" initials="g" lastIdx="1" clrIdx="0">
    <p:extLst>
      <p:ext uri="{19B8F6BF-5375-455C-9EA6-DF929625EA0E}">
        <p15:presenceInfo xmlns:p15="http://schemas.microsoft.com/office/powerpoint/2012/main" userId="gmastor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291" autoAdjust="0"/>
  </p:normalViewPr>
  <p:slideViewPr>
    <p:cSldViewPr snapToGrid="0">
      <p:cViewPr varScale="1">
        <p:scale>
          <a:sx n="68" d="100"/>
          <a:sy n="68" d="100"/>
        </p:scale>
        <p:origin x="780"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28E3DB5-724A-43F7-954F-C2FF10D1C6E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83BBF70-F4C4-4262-91E2-2BDAC60108F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F841A4-3D2F-4A04-8AFD-039DB6C706EF}" type="datetimeFigureOut">
              <a:rPr lang="en-US" smtClean="0"/>
              <a:t>5/8/2019</a:t>
            </a:fld>
            <a:endParaRPr lang="en-US"/>
          </a:p>
        </p:txBody>
      </p:sp>
      <p:sp>
        <p:nvSpPr>
          <p:cNvPr id="4" name="Footer Placeholder 3">
            <a:extLst>
              <a:ext uri="{FF2B5EF4-FFF2-40B4-BE49-F238E27FC236}">
                <a16:creationId xmlns:a16="http://schemas.microsoft.com/office/drawing/2014/main" id="{1E0C038D-EF95-4834-80C6-A1CC22F8B18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F773147-9FA7-4E13-8096-18BACF0242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44765D-0AB6-40B1-A440-37AD327588CE}" type="slidenum">
              <a:rPr lang="en-US" smtClean="0"/>
              <a:t>‹#›</a:t>
            </a:fld>
            <a:endParaRPr lang="en-US"/>
          </a:p>
        </p:txBody>
      </p:sp>
    </p:spTree>
    <p:extLst>
      <p:ext uri="{BB962C8B-B14F-4D97-AF65-F5344CB8AC3E}">
        <p14:creationId xmlns:p14="http://schemas.microsoft.com/office/powerpoint/2010/main" val="24116053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9A4655-0732-4CEF-977A-603CB38877C2}" type="datetimeFigureOut">
              <a:rPr lang="en-US" smtClean="0"/>
              <a:t>5/8/2019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823F5-FDDD-4E6F-9CBC-770E77BAD144}" type="slidenum">
              <a:rPr lang="en-US" smtClean="0"/>
              <a:t>‹#›</a:t>
            </a:fld>
            <a:endParaRPr lang="en-US"/>
          </a:p>
        </p:txBody>
      </p:sp>
    </p:spTree>
    <p:extLst>
      <p:ext uri="{BB962C8B-B14F-4D97-AF65-F5344CB8AC3E}">
        <p14:creationId xmlns:p14="http://schemas.microsoft.com/office/powerpoint/2010/main" val="1029996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D823F5-FDDD-4E6F-9CBC-770E77BAD144}" type="slidenum">
              <a:rPr lang="en-US" smtClean="0"/>
              <a:t>1</a:t>
            </a:fld>
            <a:endParaRPr lang="en-US"/>
          </a:p>
        </p:txBody>
      </p:sp>
    </p:spTree>
    <p:extLst>
      <p:ext uri="{BB962C8B-B14F-4D97-AF65-F5344CB8AC3E}">
        <p14:creationId xmlns:p14="http://schemas.microsoft.com/office/powerpoint/2010/main" val="1409690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 OF RESTFUL API) Our </a:t>
            </a:r>
            <a:r>
              <a:rPr lang="en-US" dirty="0" err="1"/>
              <a:t>webapp</a:t>
            </a:r>
            <a:r>
              <a:rPr lang="en-US" dirty="0"/>
              <a:t> automatically provides the </a:t>
            </a:r>
            <a:r>
              <a:rPr lang="en-US" dirty="0" err="1"/>
              <a:t>api</a:t>
            </a:r>
            <a:r>
              <a:rPr lang="en-US" dirty="0"/>
              <a:t> call with the input </a:t>
            </a:r>
            <a:r>
              <a:rPr lang="en-US" dirty="0" err="1"/>
              <a:t>paramaters</a:t>
            </a:r>
            <a:r>
              <a:rPr lang="en-US" dirty="0"/>
              <a:t> however, if you choose to you can manually change these values. Though they must be formatted in this specific </a:t>
            </a:r>
            <a:r>
              <a:rPr lang="en-US" dirty="0" err="1"/>
              <a:t>maner</a:t>
            </a:r>
            <a:r>
              <a:rPr lang="en-US" dirty="0"/>
              <a:t>. </a:t>
            </a:r>
          </a:p>
        </p:txBody>
      </p:sp>
      <p:sp>
        <p:nvSpPr>
          <p:cNvPr id="4" name="Slide Number Placeholder 3"/>
          <p:cNvSpPr>
            <a:spLocks noGrp="1"/>
          </p:cNvSpPr>
          <p:nvPr>
            <p:ph type="sldNum" sz="quarter" idx="5"/>
          </p:nvPr>
        </p:nvSpPr>
        <p:spPr/>
        <p:txBody>
          <a:bodyPr/>
          <a:lstStyle/>
          <a:p>
            <a:fld id="{53D823F5-FDDD-4E6F-9CBC-770E77BAD144}" type="slidenum">
              <a:rPr lang="en-US" smtClean="0"/>
              <a:t>10</a:t>
            </a:fld>
            <a:endParaRPr lang="en-US"/>
          </a:p>
        </p:txBody>
      </p:sp>
    </p:spTree>
    <p:extLst>
      <p:ext uri="{BB962C8B-B14F-4D97-AF65-F5344CB8AC3E}">
        <p14:creationId xmlns:p14="http://schemas.microsoft.com/office/powerpoint/2010/main" val="1036520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D823F5-FDDD-4E6F-9CBC-770E77BAD144}" type="slidenum">
              <a:rPr lang="en-US" smtClean="0"/>
              <a:t>11</a:t>
            </a:fld>
            <a:endParaRPr lang="en-US"/>
          </a:p>
        </p:txBody>
      </p:sp>
    </p:spTree>
    <p:extLst>
      <p:ext uri="{BB962C8B-B14F-4D97-AF65-F5344CB8AC3E}">
        <p14:creationId xmlns:p14="http://schemas.microsoft.com/office/powerpoint/2010/main" val="1687705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D823F5-FDDD-4E6F-9CBC-770E77BAD144}" type="slidenum">
              <a:rPr lang="en-US" smtClean="0"/>
              <a:t>2</a:t>
            </a:fld>
            <a:endParaRPr lang="en-US"/>
          </a:p>
        </p:txBody>
      </p:sp>
    </p:spTree>
    <p:extLst>
      <p:ext uri="{BB962C8B-B14F-4D97-AF65-F5344CB8AC3E}">
        <p14:creationId xmlns:p14="http://schemas.microsoft.com/office/powerpoint/2010/main" val="1682738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D823F5-FDDD-4E6F-9CBC-770E77BAD144}" type="slidenum">
              <a:rPr lang="en-US" smtClean="0"/>
              <a:t>3</a:t>
            </a:fld>
            <a:endParaRPr lang="en-US"/>
          </a:p>
        </p:txBody>
      </p:sp>
    </p:spTree>
    <p:extLst>
      <p:ext uri="{BB962C8B-B14F-4D97-AF65-F5344CB8AC3E}">
        <p14:creationId xmlns:p14="http://schemas.microsoft.com/office/powerpoint/2010/main" val="3379963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D823F5-FDDD-4E6F-9CBC-770E77BAD144}" type="slidenum">
              <a:rPr lang="en-US" smtClean="0"/>
              <a:t>4</a:t>
            </a:fld>
            <a:endParaRPr lang="en-US"/>
          </a:p>
        </p:txBody>
      </p:sp>
    </p:spTree>
    <p:extLst>
      <p:ext uri="{BB962C8B-B14F-4D97-AF65-F5344CB8AC3E}">
        <p14:creationId xmlns:p14="http://schemas.microsoft.com/office/powerpoint/2010/main" val="2240925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Transition here by saying something like “Now we’ll walk you through our process”. (MALLORY)</a:t>
            </a:r>
          </a:p>
        </p:txBody>
      </p:sp>
      <p:sp>
        <p:nvSpPr>
          <p:cNvPr id="4" name="Slide Number Placeholder 3"/>
          <p:cNvSpPr>
            <a:spLocks noGrp="1"/>
          </p:cNvSpPr>
          <p:nvPr>
            <p:ph type="sldNum" sz="quarter" idx="5"/>
          </p:nvPr>
        </p:nvSpPr>
        <p:spPr/>
        <p:txBody>
          <a:bodyPr/>
          <a:lstStyle/>
          <a:p>
            <a:fld id="{53D823F5-FDDD-4E6F-9CBC-770E77BAD144}" type="slidenum">
              <a:rPr lang="en-US" smtClean="0"/>
              <a:t>5</a:t>
            </a:fld>
            <a:endParaRPr lang="en-US"/>
          </a:p>
        </p:txBody>
      </p:sp>
    </p:spTree>
    <p:extLst>
      <p:ext uri="{BB962C8B-B14F-4D97-AF65-F5344CB8AC3E}">
        <p14:creationId xmlns:p14="http://schemas.microsoft.com/office/powerpoint/2010/main" val="3352556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Login to </a:t>
            </a:r>
            <a:r>
              <a:rPr lang="en-US" dirty="0" err="1"/>
              <a:t>glaps</a:t>
            </a:r>
            <a:r>
              <a:rPr lang="en-US" dirty="0"/>
              <a:t> live prior to this (go to page and show facets) (MALLORY)</a:t>
            </a:r>
          </a:p>
        </p:txBody>
      </p:sp>
      <p:sp>
        <p:nvSpPr>
          <p:cNvPr id="4" name="Slide Number Placeholder 3"/>
          <p:cNvSpPr>
            <a:spLocks noGrp="1"/>
          </p:cNvSpPr>
          <p:nvPr>
            <p:ph type="sldNum" sz="quarter" idx="5"/>
          </p:nvPr>
        </p:nvSpPr>
        <p:spPr/>
        <p:txBody>
          <a:bodyPr/>
          <a:lstStyle/>
          <a:p>
            <a:fld id="{53D823F5-FDDD-4E6F-9CBC-770E77BAD144}" type="slidenum">
              <a:rPr lang="en-US" smtClean="0"/>
              <a:t>6</a:t>
            </a:fld>
            <a:endParaRPr lang="en-US"/>
          </a:p>
        </p:txBody>
      </p:sp>
    </p:spTree>
    <p:extLst>
      <p:ext uri="{BB962C8B-B14F-4D97-AF65-F5344CB8AC3E}">
        <p14:creationId xmlns:p14="http://schemas.microsoft.com/office/powerpoint/2010/main" val="721312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computer is trying to minimize the discrepancy between the actual data and the prediction without direct programming. </a:t>
            </a:r>
          </a:p>
        </p:txBody>
      </p:sp>
      <p:sp>
        <p:nvSpPr>
          <p:cNvPr id="4" name="Slide Number Placeholder 3"/>
          <p:cNvSpPr>
            <a:spLocks noGrp="1"/>
          </p:cNvSpPr>
          <p:nvPr>
            <p:ph type="sldNum" sz="quarter" idx="5"/>
          </p:nvPr>
        </p:nvSpPr>
        <p:spPr/>
        <p:txBody>
          <a:bodyPr/>
          <a:lstStyle/>
          <a:p>
            <a:fld id="{53D823F5-FDDD-4E6F-9CBC-770E77BAD144}" type="slidenum">
              <a:rPr lang="en-US" smtClean="0"/>
              <a:t>7</a:t>
            </a:fld>
            <a:endParaRPr lang="en-US"/>
          </a:p>
        </p:txBody>
      </p:sp>
    </p:spTree>
    <p:extLst>
      <p:ext uri="{BB962C8B-B14F-4D97-AF65-F5344CB8AC3E}">
        <p14:creationId xmlns:p14="http://schemas.microsoft.com/office/powerpoint/2010/main" val="436270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D823F5-FDDD-4E6F-9CBC-770E77BAD144}" type="slidenum">
              <a:rPr lang="en-US" smtClean="0"/>
              <a:t>8</a:t>
            </a:fld>
            <a:endParaRPr lang="en-US"/>
          </a:p>
        </p:txBody>
      </p:sp>
    </p:spTree>
    <p:extLst>
      <p:ext uri="{BB962C8B-B14F-4D97-AF65-F5344CB8AC3E}">
        <p14:creationId xmlns:p14="http://schemas.microsoft.com/office/powerpoint/2010/main" val="3221929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(MALLORY)</a:t>
            </a:r>
          </a:p>
        </p:txBody>
      </p:sp>
      <p:sp>
        <p:nvSpPr>
          <p:cNvPr id="4" name="Slide Number Placeholder 3"/>
          <p:cNvSpPr>
            <a:spLocks noGrp="1"/>
          </p:cNvSpPr>
          <p:nvPr>
            <p:ph type="sldNum" sz="quarter" idx="5"/>
          </p:nvPr>
        </p:nvSpPr>
        <p:spPr/>
        <p:txBody>
          <a:bodyPr/>
          <a:lstStyle/>
          <a:p>
            <a:fld id="{53D823F5-FDDD-4E6F-9CBC-770E77BAD144}" type="slidenum">
              <a:rPr lang="en-US" smtClean="0"/>
              <a:t>9</a:t>
            </a:fld>
            <a:endParaRPr lang="en-US"/>
          </a:p>
        </p:txBody>
      </p:sp>
    </p:spTree>
    <p:extLst>
      <p:ext uri="{BB962C8B-B14F-4D97-AF65-F5344CB8AC3E}">
        <p14:creationId xmlns:p14="http://schemas.microsoft.com/office/powerpoint/2010/main" val="541741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A147B-D861-4D39-B4B2-5565B0BA5D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559167-ACAB-472B-B541-67F3AA388A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0563A8-7353-4F93-B154-698C64DB98BC}"/>
              </a:ext>
            </a:extLst>
          </p:cNvPr>
          <p:cNvSpPr>
            <a:spLocks noGrp="1"/>
          </p:cNvSpPr>
          <p:nvPr>
            <p:ph type="dt" sz="half" idx="10"/>
          </p:nvPr>
        </p:nvSpPr>
        <p:spPr/>
        <p:txBody>
          <a:bodyPr/>
          <a:lstStyle/>
          <a:p>
            <a:fld id="{2B2943D5-CB9D-448A-BA76-EF80B3FD29FD}" type="datetimeFigureOut">
              <a:rPr lang="en-US" smtClean="0"/>
              <a:t>5/8/2019</a:t>
            </a:fld>
            <a:endParaRPr lang="en-US"/>
          </a:p>
        </p:txBody>
      </p:sp>
      <p:sp>
        <p:nvSpPr>
          <p:cNvPr id="5" name="Footer Placeholder 4">
            <a:extLst>
              <a:ext uri="{FF2B5EF4-FFF2-40B4-BE49-F238E27FC236}">
                <a16:creationId xmlns:a16="http://schemas.microsoft.com/office/drawing/2014/main" id="{9A87C23F-1249-4DE2-AA81-1710746709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FD7CCF-D7D2-43CC-9310-C9AB9EE3C3C6}"/>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2916293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B8D59-252E-4ACD-B1CA-7F51BF62EA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8F29F3-7C82-4535-8205-D520A427131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BDF0B5-A49C-40CA-B692-030FE878CDFA}"/>
              </a:ext>
            </a:extLst>
          </p:cNvPr>
          <p:cNvSpPr>
            <a:spLocks noGrp="1"/>
          </p:cNvSpPr>
          <p:nvPr>
            <p:ph type="dt" sz="half" idx="10"/>
          </p:nvPr>
        </p:nvSpPr>
        <p:spPr/>
        <p:txBody>
          <a:bodyPr/>
          <a:lstStyle/>
          <a:p>
            <a:fld id="{2B2943D5-CB9D-448A-BA76-EF80B3FD29FD}" type="datetimeFigureOut">
              <a:rPr lang="en-US" smtClean="0"/>
              <a:t>5/8/2019</a:t>
            </a:fld>
            <a:endParaRPr lang="en-US"/>
          </a:p>
        </p:txBody>
      </p:sp>
      <p:sp>
        <p:nvSpPr>
          <p:cNvPr id="5" name="Footer Placeholder 4">
            <a:extLst>
              <a:ext uri="{FF2B5EF4-FFF2-40B4-BE49-F238E27FC236}">
                <a16:creationId xmlns:a16="http://schemas.microsoft.com/office/drawing/2014/main" id="{4BCF94BF-4F26-4929-9280-F3C36F390F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7D001-BBA1-4751-A325-FE931C2218A3}"/>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2793373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F23F8D-A812-402B-B6DF-063C5B5F54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AAE28C-46FB-436A-9B44-3D1C6924844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756172-4DE5-440A-B9A7-71E76F33F949}"/>
              </a:ext>
            </a:extLst>
          </p:cNvPr>
          <p:cNvSpPr>
            <a:spLocks noGrp="1"/>
          </p:cNvSpPr>
          <p:nvPr>
            <p:ph type="dt" sz="half" idx="10"/>
          </p:nvPr>
        </p:nvSpPr>
        <p:spPr/>
        <p:txBody>
          <a:bodyPr/>
          <a:lstStyle/>
          <a:p>
            <a:fld id="{2B2943D5-CB9D-448A-BA76-EF80B3FD29FD}" type="datetimeFigureOut">
              <a:rPr lang="en-US" smtClean="0"/>
              <a:t>5/8/2019</a:t>
            </a:fld>
            <a:endParaRPr lang="en-US"/>
          </a:p>
        </p:txBody>
      </p:sp>
      <p:sp>
        <p:nvSpPr>
          <p:cNvPr id="5" name="Footer Placeholder 4">
            <a:extLst>
              <a:ext uri="{FF2B5EF4-FFF2-40B4-BE49-F238E27FC236}">
                <a16:creationId xmlns:a16="http://schemas.microsoft.com/office/drawing/2014/main" id="{83E84C8C-77DB-423F-97D5-B551E2BDB7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D4C4B-40F8-411E-94BD-4A8854B9898F}"/>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2158619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94126-80AE-4C9E-B045-8E3A0B3016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E48001-2CFF-4C53-9612-2EB9209EAD9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D0D3DC-49E4-4EAD-9E53-AEF9E3F95090}"/>
              </a:ext>
            </a:extLst>
          </p:cNvPr>
          <p:cNvSpPr>
            <a:spLocks noGrp="1"/>
          </p:cNvSpPr>
          <p:nvPr>
            <p:ph type="dt" sz="half" idx="10"/>
          </p:nvPr>
        </p:nvSpPr>
        <p:spPr/>
        <p:txBody>
          <a:bodyPr/>
          <a:lstStyle/>
          <a:p>
            <a:fld id="{2B2943D5-CB9D-448A-BA76-EF80B3FD29FD}" type="datetimeFigureOut">
              <a:rPr lang="en-US" smtClean="0"/>
              <a:t>5/8/2019</a:t>
            </a:fld>
            <a:endParaRPr lang="en-US"/>
          </a:p>
        </p:txBody>
      </p:sp>
      <p:sp>
        <p:nvSpPr>
          <p:cNvPr id="5" name="Footer Placeholder 4">
            <a:extLst>
              <a:ext uri="{FF2B5EF4-FFF2-40B4-BE49-F238E27FC236}">
                <a16:creationId xmlns:a16="http://schemas.microsoft.com/office/drawing/2014/main" id="{EDAFE48A-DFF8-4509-99F5-7F2F61CF9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714AD6-9AA0-414C-9728-7BE590E3A985}"/>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4231488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1E78-9007-4875-8C0E-6667E01A90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9F2DFE-3027-42A9-968D-EC76A1A16F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E54A4A2-A024-4B57-8427-94FE415AC57E}"/>
              </a:ext>
            </a:extLst>
          </p:cNvPr>
          <p:cNvSpPr>
            <a:spLocks noGrp="1"/>
          </p:cNvSpPr>
          <p:nvPr>
            <p:ph type="dt" sz="half" idx="10"/>
          </p:nvPr>
        </p:nvSpPr>
        <p:spPr/>
        <p:txBody>
          <a:bodyPr/>
          <a:lstStyle/>
          <a:p>
            <a:fld id="{2B2943D5-CB9D-448A-BA76-EF80B3FD29FD}" type="datetimeFigureOut">
              <a:rPr lang="en-US" smtClean="0"/>
              <a:t>5/8/2019</a:t>
            </a:fld>
            <a:endParaRPr lang="en-US"/>
          </a:p>
        </p:txBody>
      </p:sp>
      <p:sp>
        <p:nvSpPr>
          <p:cNvPr id="5" name="Footer Placeholder 4">
            <a:extLst>
              <a:ext uri="{FF2B5EF4-FFF2-40B4-BE49-F238E27FC236}">
                <a16:creationId xmlns:a16="http://schemas.microsoft.com/office/drawing/2014/main" id="{9509E426-8A43-4E0B-BBB4-EDAF43A752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49033-945D-425C-BF96-A679796B949D}"/>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2625716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9EC6-E52B-4B81-83C7-B2B025A179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DB8895-92D6-460D-A69E-AB5189CF5B9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595468-0532-4BDF-A52D-68D8705B8C3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320774-5F0B-47B7-9396-AFF027C8BFEE}"/>
              </a:ext>
            </a:extLst>
          </p:cNvPr>
          <p:cNvSpPr>
            <a:spLocks noGrp="1"/>
          </p:cNvSpPr>
          <p:nvPr>
            <p:ph type="dt" sz="half" idx="10"/>
          </p:nvPr>
        </p:nvSpPr>
        <p:spPr/>
        <p:txBody>
          <a:bodyPr/>
          <a:lstStyle/>
          <a:p>
            <a:fld id="{2B2943D5-CB9D-448A-BA76-EF80B3FD29FD}" type="datetimeFigureOut">
              <a:rPr lang="en-US" smtClean="0"/>
              <a:t>5/8/2019</a:t>
            </a:fld>
            <a:endParaRPr lang="en-US"/>
          </a:p>
        </p:txBody>
      </p:sp>
      <p:sp>
        <p:nvSpPr>
          <p:cNvPr id="6" name="Footer Placeholder 5">
            <a:extLst>
              <a:ext uri="{FF2B5EF4-FFF2-40B4-BE49-F238E27FC236}">
                <a16:creationId xmlns:a16="http://schemas.microsoft.com/office/drawing/2014/main" id="{03CACD03-FF9E-4C1F-B412-B6491098B3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B8879-3279-4CC9-8173-A4C05D0764FD}"/>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3217249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4F1D6-404D-42F5-BAF6-F5575479B5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BDA171-22EA-4EAA-8963-B52BD5C4E5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D17067F-85C5-4836-97DA-0E656D8BB0B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EEE0D9-AD0D-4827-8964-4CA2E8FF36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BF1AA4D-6C85-41CE-B453-1A0AA2AB3C9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F2C6B2-8D50-41A9-8835-D7734031EB2F}"/>
              </a:ext>
            </a:extLst>
          </p:cNvPr>
          <p:cNvSpPr>
            <a:spLocks noGrp="1"/>
          </p:cNvSpPr>
          <p:nvPr>
            <p:ph type="dt" sz="half" idx="10"/>
          </p:nvPr>
        </p:nvSpPr>
        <p:spPr/>
        <p:txBody>
          <a:bodyPr/>
          <a:lstStyle/>
          <a:p>
            <a:fld id="{2B2943D5-CB9D-448A-BA76-EF80B3FD29FD}" type="datetimeFigureOut">
              <a:rPr lang="en-US" smtClean="0"/>
              <a:t>5/8/2019</a:t>
            </a:fld>
            <a:endParaRPr lang="en-US"/>
          </a:p>
        </p:txBody>
      </p:sp>
      <p:sp>
        <p:nvSpPr>
          <p:cNvPr id="8" name="Footer Placeholder 7">
            <a:extLst>
              <a:ext uri="{FF2B5EF4-FFF2-40B4-BE49-F238E27FC236}">
                <a16:creationId xmlns:a16="http://schemas.microsoft.com/office/drawing/2014/main" id="{A1887E83-D116-4A91-8195-A68166CCE1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3664C1-0021-4F6B-A8DB-BA7EFC2623CE}"/>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2170740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313E-2C4B-4130-8DC8-16EA223164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3C1B62-C917-4C56-BE88-920158E2CC17}"/>
              </a:ext>
            </a:extLst>
          </p:cNvPr>
          <p:cNvSpPr>
            <a:spLocks noGrp="1"/>
          </p:cNvSpPr>
          <p:nvPr>
            <p:ph type="dt" sz="half" idx="10"/>
          </p:nvPr>
        </p:nvSpPr>
        <p:spPr/>
        <p:txBody>
          <a:bodyPr/>
          <a:lstStyle/>
          <a:p>
            <a:fld id="{2B2943D5-CB9D-448A-BA76-EF80B3FD29FD}" type="datetimeFigureOut">
              <a:rPr lang="en-US" smtClean="0"/>
              <a:t>5/8/2019</a:t>
            </a:fld>
            <a:endParaRPr lang="en-US"/>
          </a:p>
        </p:txBody>
      </p:sp>
      <p:sp>
        <p:nvSpPr>
          <p:cNvPr id="4" name="Footer Placeholder 3">
            <a:extLst>
              <a:ext uri="{FF2B5EF4-FFF2-40B4-BE49-F238E27FC236}">
                <a16:creationId xmlns:a16="http://schemas.microsoft.com/office/drawing/2014/main" id="{2A7CC8E0-4F42-42E5-A3D9-665F6FC511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D9387B-23B3-4515-B0F5-5F43DB9B5D76}"/>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856301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F36810-ECAB-4E2B-9AC9-8F3254D4D1C0}"/>
              </a:ext>
            </a:extLst>
          </p:cNvPr>
          <p:cNvSpPr>
            <a:spLocks noGrp="1"/>
          </p:cNvSpPr>
          <p:nvPr>
            <p:ph type="dt" sz="half" idx="10"/>
          </p:nvPr>
        </p:nvSpPr>
        <p:spPr/>
        <p:txBody>
          <a:bodyPr/>
          <a:lstStyle/>
          <a:p>
            <a:fld id="{2B2943D5-CB9D-448A-BA76-EF80B3FD29FD}" type="datetimeFigureOut">
              <a:rPr lang="en-US" smtClean="0"/>
              <a:t>5/8/2019</a:t>
            </a:fld>
            <a:endParaRPr lang="en-US"/>
          </a:p>
        </p:txBody>
      </p:sp>
      <p:sp>
        <p:nvSpPr>
          <p:cNvPr id="3" name="Footer Placeholder 2">
            <a:extLst>
              <a:ext uri="{FF2B5EF4-FFF2-40B4-BE49-F238E27FC236}">
                <a16:creationId xmlns:a16="http://schemas.microsoft.com/office/drawing/2014/main" id="{FD3402E2-8CBF-4972-9CDC-56531F38FF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66CFB1-3AAF-4E81-A569-3114D63387E0}"/>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1582629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86A40-A9E6-4108-B23A-49656DDE5E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325493-E7F5-4CB6-9A60-F3C168DDBE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6639AA-D3EE-49AB-872E-64A9175510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853A22-1422-4F6D-9F24-F168B9050E62}"/>
              </a:ext>
            </a:extLst>
          </p:cNvPr>
          <p:cNvSpPr>
            <a:spLocks noGrp="1"/>
          </p:cNvSpPr>
          <p:nvPr>
            <p:ph type="dt" sz="half" idx="10"/>
          </p:nvPr>
        </p:nvSpPr>
        <p:spPr/>
        <p:txBody>
          <a:bodyPr/>
          <a:lstStyle/>
          <a:p>
            <a:fld id="{2B2943D5-CB9D-448A-BA76-EF80B3FD29FD}" type="datetimeFigureOut">
              <a:rPr lang="en-US" smtClean="0"/>
              <a:t>5/8/2019</a:t>
            </a:fld>
            <a:endParaRPr lang="en-US"/>
          </a:p>
        </p:txBody>
      </p:sp>
      <p:sp>
        <p:nvSpPr>
          <p:cNvPr id="6" name="Footer Placeholder 5">
            <a:extLst>
              <a:ext uri="{FF2B5EF4-FFF2-40B4-BE49-F238E27FC236}">
                <a16:creationId xmlns:a16="http://schemas.microsoft.com/office/drawing/2014/main" id="{32C097FF-A652-4019-96F5-938C64159C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9DB0D3-14C1-419A-B00D-A8B40415B10C}"/>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1678377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70F90-BFFC-46A2-947F-2DD19F9F1B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713DC9-B98B-47A6-98C6-4964FD180A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321F5E-91E0-41E4-AED1-8940B5D886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0A53FE-FBBA-49E9-9C02-2C03CAA49B78}"/>
              </a:ext>
            </a:extLst>
          </p:cNvPr>
          <p:cNvSpPr>
            <a:spLocks noGrp="1"/>
          </p:cNvSpPr>
          <p:nvPr>
            <p:ph type="dt" sz="half" idx="10"/>
          </p:nvPr>
        </p:nvSpPr>
        <p:spPr/>
        <p:txBody>
          <a:bodyPr/>
          <a:lstStyle/>
          <a:p>
            <a:fld id="{2B2943D5-CB9D-448A-BA76-EF80B3FD29FD}" type="datetimeFigureOut">
              <a:rPr lang="en-US" smtClean="0"/>
              <a:t>5/8/2019</a:t>
            </a:fld>
            <a:endParaRPr lang="en-US"/>
          </a:p>
        </p:txBody>
      </p:sp>
      <p:sp>
        <p:nvSpPr>
          <p:cNvPr id="6" name="Footer Placeholder 5">
            <a:extLst>
              <a:ext uri="{FF2B5EF4-FFF2-40B4-BE49-F238E27FC236}">
                <a16:creationId xmlns:a16="http://schemas.microsoft.com/office/drawing/2014/main" id="{A824D9B7-7574-4CF5-B560-D3BC34F3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356C8D-25E2-42E1-B10F-D68AD75BE5F0}"/>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594269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738746-4923-4AD2-A7C0-872BCE2488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E52B00-DBBC-49FA-BFF7-8C9DEB420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03E01-2408-4981-9E01-7C23697265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2943D5-CB9D-448A-BA76-EF80B3FD29FD}" type="datetimeFigureOut">
              <a:rPr lang="en-US" smtClean="0"/>
              <a:t>5/8/2019</a:t>
            </a:fld>
            <a:endParaRPr lang="en-US"/>
          </a:p>
        </p:txBody>
      </p:sp>
      <p:sp>
        <p:nvSpPr>
          <p:cNvPr id="5" name="Footer Placeholder 4">
            <a:extLst>
              <a:ext uri="{FF2B5EF4-FFF2-40B4-BE49-F238E27FC236}">
                <a16:creationId xmlns:a16="http://schemas.microsoft.com/office/drawing/2014/main" id="{F02C5CE3-3548-48A6-A082-B54432EA35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5DB66D-F1A1-4C44-9E85-117F252A8F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002B99-0282-43BF-A949-F9950968A055}" type="slidenum">
              <a:rPr lang="en-US" smtClean="0"/>
              <a:t>‹#›</a:t>
            </a:fld>
            <a:endParaRPr lang="en-US"/>
          </a:p>
        </p:txBody>
      </p:sp>
    </p:spTree>
    <p:extLst>
      <p:ext uri="{BB962C8B-B14F-4D97-AF65-F5344CB8AC3E}">
        <p14:creationId xmlns:p14="http://schemas.microsoft.com/office/powerpoint/2010/main" val="1043482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gmastorg.pythonanywhere.com/GLAPS?HomeVal=150000&amp;County=Cumberland%20County,%20North%20Carolina"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ml-machine-learni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3328BD-088F-4844-8E2E-5798B068AA7F}"/>
              </a:ext>
            </a:extLst>
          </p:cNvPr>
          <p:cNvSpPr/>
          <p:nvPr/>
        </p:nvSpPr>
        <p:spPr>
          <a:xfrm>
            <a:off x="4387762" y="1755223"/>
            <a:ext cx="3033763" cy="923330"/>
          </a:xfrm>
          <a:prstGeom prst="rect">
            <a:avLst/>
          </a:prstGeom>
          <a:noFill/>
        </p:spPr>
        <p:txBody>
          <a:bodyPr wrap="square" lIns="91440" tIns="45720" rIns="91440" bIns="45720">
            <a:spAutoFit/>
          </a:bodyPr>
          <a:lstStyle/>
          <a:p>
            <a:pPr algn="ctr"/>
            <a:r>
              <a:rPr lang="en-US" sz="5400" dirty="0">
                <a:ln w="0"/>
                <a:solidFill>
                  <a:schemeClr val="bg1"/>
                </a:solidFill>
                <a:effectLst>
                  <a:outerShdw blurRad="38100" dist="19050" dir="2700000" algn="tl" rotWithShape="0">
                    <a:schemeClr val="dk1">
                      <a:alpha val="40000"/>
                    </a:schemeClr>
                  </a:outerShdw>
                </a:effectLst>
              </a:rPr>
              <a:t>G.L.A.P.S</a:t>
            </a:r>
            <a:endParaRPr lang="en-US" sz="5400" b="0" cap="none" spc="0" dirty="0">
              <a:ln w="0"/>
              <a:solidFill>
                <a:schemeClr val="bg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98F6789D-39B6-4CD2-AA67-BFDD5B7FFC72}"/>
              </a:ext>
            </a:extLst>
          </p:cNvPr>
          <p:cNvSpPr/>
          <p:nvPr/>
        </p:nvSpPr>
        <p:spPr>
          <a:xfrm>
            <a:off x="1776687" y="2967335"/>
            <a:ext cx="8638647" cy="1754326"/>
          </a:xfrm>
          <a:prstGeom prst="rect">
            <a:avLst/>
          </a:prstGeom>
          <a:noFill/>
        </p:spPr>
        <p:txBody>
          <a:bodyPr wrap="none" lIns="91440" tIns="45720" rIns="91440" bIns="45720">
            <a:spAutoFit/>
          </a:bodyPr>
          <a:lstStyle/>
          <a:p>
            <a:pPr algn="ctr"/>
            <a:r>
              <a:rPr lang="en-US" sz="5400" dirty="0">
                <a:ln w="0"/>
                <a:solidFill>
                  <a:schemeClr val="bg1"/>
                </a:solidFill>
                <a:effectLst>
                  <a:outerShdw blurRad="38100" dist="19050" dir="2700000" algn="tl" rotWithShape="0">
                    <a:schemeClr val="dk1">
                      <a:alpha val="40000"/>
                    </a:schemeClr>
                  </a:outerShdw>
                </a:effectLst>
              </a:rPr>
              <a:t>Geographic Location Attribute</a:t>
            </a:r>
          </a:p>
          <a:p>
            <a:pPr algn="ctr"/>
            <a:r>
              <a:rPr lang="en-US" sz="5400" dirty="0">
                <a:ln w="0"/>
                <a:solidFill>
                  <a:schemeClr val="bg1"/>
                </a:solidFill>
                <a:effectLst>
                  <a:outerShdw blurRad="38100" dist="19050" dir="2700000" algn="tl" rotWithShape="0">
                    <a:schemeClr val="dk1">
                      <a:alpha val="40000"/>
                    </a:schemeClr>
                  </a:outerShdw>
                </a:effectLst>
              </a:rPr>
              <a:t> Predictor System</a:t>
            </a:r>
            <a:endParaRPr lang="en-US" sz="5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29865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AA3C-F3C8-4DDB-80B9-DA237F3F4532}"/>
              </a:ext>
            </a:extLst>
          </p:cNvPr>
          <p:cNvSpPr>
            <a:spLocks noGrp="1"/>
          </p:cNvSpPr>
          <p:nvPr>
            <p:ph type="title"/>
          </p:nvPr>
        </p:nvSpPr>
        <p:spPr/>
        <p:txBody>
          <a:bodyPr/>
          <a:lstStyle/>
          <a:p>
            <a:r>
              <a:rPr lang="en-US" dirty="0">
                <a:solidFill>
                  <a:schemeClr val="bg1"/>
                </a:solidFill>
              </a:rPr>
              <a:t>API Creation</a:t>
            </a:r>
          </a:p>
        </p:txBody>
      </p:sp>
      <p:sp>
        <p:nvSpPr>
          <p:cNvPr id="5" name="Content Placeholder 4">
            <a:extLst>
              <a:ext uri="{FF2B5EF4-FFF2-40B4-BE49-F238E27FC236}">
                <a16:creationId xmlns:a16="http://schemas.microsoft.com/office/drawing/2014/main" id="{A1F85561-941A-4945-B189-40E82BE37C18}"/>
              </a:ext>
            </a:extLst>
          </p:cNvPr>
          <p:cNvSpPr>
            <a:spLocks noGrp="1"/>
          </p:cNvSpPr>
          <p:nvPr>
            <p:ph idx="1"/>
          </p:nvPr>
        </p:nvSpPr>
        <p:spPr/>
        <p:txBody>
          <a:bodyPr/>
          <a:lstStyle/>
          <a:p>
            <a:r>
              <a:rPr lang="en-US" dirty="0">
                <a:solidFill>
                  <a:schemeClr val="bg1"/>
                </a:solidFill>
              </a:rPr>
              <a:t>RESTful API</a:t>
            </a:r>
          </a:p>
          <a:p>
            <a:r>
              <a:rPr lang="en-US" dirty="0">
                <a:solidFill>
                  <a:schemeClr val="bg1"/>
                </a:solidFill>
              </a:rPr>
              <a:t>Returns JSON Dictionary</a:t>
            </a:r>
          </a:p>
          <a:p>
            <a:endParaRPr lang="en-US" dirty="0">
              <a:solidFill>
                <a:schemeClr val="bg1"/>
              </a:solidFill>
            </a:endParaRPr>
          </a:p>
          <a:p>
            <a:r>
              <a:rPr lang="en-US" dirty="0">
                <a:hlinkClick r:id="rId3"/>
              </a:rPr>
              <a:t>http://gmastorg.pythonanywhere.com/GLAPS?HomeVal=150000&amp;County=Cumberland%20County,%20North%20Carolina</a:t>
            </a:r>
            <a:endParaRPr lang="en-US" dirty="0"/>
          </a:p>
          <a:p>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1373218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DCDC0-B1FB-4698-B0C9-F5C6F4B9536B}"/>
              </a:ext>
            </a:extLst>
          </p:cNvPr>
          <p:cNvSpPr>
            <a:spLocks noGrp="1"/>
          </p:cNvSpPr>
          <p:nvPr>
            <p:ph type="title"/>
          </p:nvPr>
        </p:nvSpPr>
        <p:spPr/>
        <p:txBody>
          <a:bodyPr/>
          <a:lstStyle/>
          <a:p>
            <a:r>
              <a:rPr lang="en-US" dirty="0">
                <a:solidFill>
                  <a:schemeClr val="bg1"/>
                </a:solidFill>
              </a:rPr>
              <a:t>Going Forward</a:t>
            </a:r>
          </a:p>
        </p:txBody>
      </p:sp>
      <p:sp>
        <p:nvSpPr>
          <p:cNvPr id="3" name="Content Placeholder 2">
            <a:extLst>
              <a:ext uri="{FF2B5EF4-FFF2-40B4-BE49-F238E27FC236}">
                <a16:creationId xmlns:a16="http://schemas.microsoft.com/office/drawing/2014/main" id="{54A700F1-AD0B-49FB-871D-C006332247C0}"/>
              </a:ext>
            </a:extLst>
          </p:cNvPr>
          <p:cNvSpPr>
            <a:spLocks noGrp="1"/>
          </p:cNvSpPr>
          <p:nvPr>
            <p:ph idx="1"/>
          </p:nvPr>
        </p:nvSpPr>
        <p:spPr/>
        <p:txBody>
          <a:bodyPr/>
          <a:lstStyle/>
          <a:p>
            <a:pPr marL="0" indent="0">
              <a:buNone/>
            </a:pPr>
            <a:r>
              <a:rPr lang="en-US" dirty="0">
                <a:solidFill>
                  <a:schemeClr val="bg1"/>
                </a:solidFill>
              </a:rPr>
              <a:t>Switching from current home value predictions to future home value predictions as well as add other developmental projects such as malls, or parks. </a:t>
            </a:r>
          </a:p>
        </p:txBody>
      </p:sp>
    </p:spTree>
    <p:extLst>
      <p:ext uri="{BB962C8B-B14F-4D97-AF65-F5344CB8AC3E}">
        <p14:creationId xmlns:p14="http://schemas.microsoft.com/office/powerpoint/2010/main" val="1964266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DC2DF5-3C61-4212-95E3-2A9C26DC127B}"/>
              </a:ext>
            </a:extLst>
          </p:cNvPr>
          <p:cNvSpPr>
            <a:spLocks noGrp="1"/>
          </p:cNvSpPr>
          <p:nvPr>
            <p:ph idx="1"/>
          </p:nvPr>
        </p:nvSpPr>
        <p:spPr/>
        <p:txBody>
          <a:bodyPr/>
          <a:lstStyle/>
          <a:p>
            <a:pPr marL="0" indent="0" algn="ctr">
              <a:buNone/>
            </a:pPr>
            <a:endParaRPr lang="en-US" dirty="0">
              <a:solidFill>
                <a:schemeClr val="bg1"/>
              </a:solidFill>
            </a:endParaRPr>
          </a:p>
          <a:p>
            <a:pPr marL="0" indent="0" algn="ctr">
              <a:buNone/>
            </a:pPr>
            <a:endParaRPr lang="en-US" dirty="0">
              <a:solidFill>
                <a:schemeClr val="bg1"/>
              </a:solidFill>
            </a:endParaRPr>
          </a:p>
          <a:p>
            <a:pPr marL="0" indent="0" algn="ctr">
              <a:buNone/>
            </a:pPr>
            <a:r>
              <a:rPr lang="en-US" sz="5400" dirty="0">
                <a:solidFill>
                  <a:schemeClr val="bg1"/>
                </a:solidFill>
              </a:rPr>
              <a:t>WWW.GLAPS.LIVE</a:t>
            </a:r>
          </a:p>
        </p:txBody>
      </p:sp>
    </p:spTree>
    <p:extLst>
      <p:ext uri="{BB962C8B-B14F-4D97-AF65-F5344CB8AC3E}">
        <p14:creationId xmlns:p14="http://schemas.microsoft.com/office/powerpoint/2010/main" val="4107216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2F4B4-94A6-43C0-AD95-9371ABC5BC69}"/>
              </a:ext>
            </a:extLst>
          </p:cNvPr>
          <p:cNvSpPr>
            <a:spLocks noGrp="1"/>
          </p:cNvSpPr>
          <p:nvPr>
            <p:ph type="title"/>
          </p:nvPr>
        </p:nvSpPr>
        <p:spPr/>
        <p:txBody>
          <a:bodyPr/>
          <a:lstStyle/>
          <a:p>
            <a:r>
              <a:rPr lang="en-US" dirty="0">
                <a:solidFill>
                  <a:schemeClr val="bg1"/>
                </a:solidFill>
              </a:rPr>
              <a:t>Backend Team</a:t>
            </a:r>
          </a:p>
        </p:txBody>
      </p:sp>
      <p:sp>
        <p:nvSpPr>
          <p:cNvPr id="3" name="Content Placeholder 2">
            <a:extLst>
              <a:ext uri="{FF2B5EF4-FFF2-40B4-BE49-F238E27FC236}">
                <a16:creationId xmlns:a16="http://schemas.microsoft.com/office/drawing/2014/main" id="{4ACA3CB0-821A-402D-B73D-C86D28DAB03F}"/>
              </a:ext>
            </a:extLst>
          </p:cNvPr>
          <p:cNvSpPr>
            <a:spLocks noGrp="1"/>
          </p:cNvSpPr>
          <p:nvPr>
            <p:ph idx="1"/>
          </p:nvPr>
        </p:nvSpPr>
        <p:spPr/>
        <p:txBody>
          <a:bodyPr/>
          <a:lstStyle/>
          <a:p>
            <a:pPr marL="0" indent="0">
              <a:buNone/>
            </a:pPr>
            <a:r>
              <a:rPr lang="en-US" dirty="0">
                <a:solidFill>
                  <a:schemeClr val="bg1"/>
                </a:solidFill>
              </a:rPr>
              <a:t>	-Mallory Milstead</a:t>
            </a:r>
          </a:p>
          <a:p>
            <a:pPr marL="0" indent="0">
              <a:buNone/>
            </a:pPr>
            <a:r>
              <a:rPr lang="en-US" dirty="0">
                <a:solidFill>
                  <a:schemeClr val="bg1"/>
                </a:solidFill>
              </a:rPr>
              <a:t>	-Gabriela </a:t>
            </a:r>
            <a:r>
              <a:rPr lang="en-US" dirty="0" err="1">
                <a:solidFill>
                  <a:schemeClr val="bg1"/>
                </a:solidFill>
              </a:rPr>
              <a:t>Canjura</a:t>
            </a:r>
            <a:endParaRPr lang="en-US" dirty="0">
              <a:solidFill>
                <a:schemeClr val="bg1"/>
              </a:solidFill>
            </a:endParaRPr>
          </a:p>
        </p:txBody>
      </p:sp>
    </p:spTree>
    <p:extLst>
      <p:ext uri="{BB962C8B-B14F-4D97-AF65-F5344CB8AC3E}">
        <p14:creationId xmlns:p14="http://schemas.microsoft.com/office/powerpoint/2010/main" val="1345284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9E6F-4BC2-422F-9C9A-D808A6B132F9}"/>
              </a:ext>
            </a:extLst>
          </p:cNvPr>
          <p:cNvSpPr>
            <a:spLocks noGrp="1"/>
          </p:cNvSpPr>
          <p:nvPr>
            <p:ph type="title"/>
          </p:nvPr>
        </p:nvSpPr>
        <p:spPr/>
        <p:txBody>
          <a:bodyPr/>
          <a:lstStyle/>
          <a:p>
            <a:r>
              <a:rPr lang="en-US" dirty="0">
                <a:solidFill>
                  <a:schemeClr val="bg1"/>
                </a:solidFill>
              </a:rPr>
              <a:t>The problem</a:t>
            </a:r>
          </a:p>
        </p:txBody>
      </p:sp>
      <p:sp>
        <p:nvSpPr>
          <p:cNvPr id="3" name="Content Placeholder 2">
            <a:extLst>
              <a:ext uri="{FF2B5EF4-FFF2-40B4-BE49-F238E27FC236}">
                <a16:creationId xmlns:a16="http://schemas.microsoft.com/office/drawing/2014/main" id="{9672F099-C464-426E-8723-FB0EFB328314}"/>
              </a:ext>
            </a:extLst>
          </p:cNvPr>
          <p:cNvSpPr>
            <a:spLocks noGrp="1"/>
          </p:cNvSpPr>
          <p:nvPr>
            <p:ph idx="1"/>
          </p:nvPr>
        </p:nvSpPr>
        <p:spPr/>
        <p:txBody>
          <a:bodyPr/>
          <a:lstStyle/>
          <a:p>
            <a:pPr marL="0" indent="0">
              <a:buNone/>
            </a:pPr>
            <a:r>
              <a:rPr lang="en-US" dirty="0">
                <a:solidFill>
                  <a:schemeClr val="bg1"/>
                </a:solidFill>
              </a:rPr>
              <a:t>How will new structures or facilities effect property values in an area? </a:t>
            </a:r>
          </a:p>
          <a:p>
            <a:pPr marL="0" indent="0">
              <a:buNone/>
            </a:pPr>
            <a:r>
              <a:rPr lang="en-US" dirty="0">
                <a:solidFill>
                  <a:schemeClr val="bg1"/>
                </a:solidFill>
              </a:rPr>
              <a:t>As a home owner would it be beneficial or detrimental to my property values to have a particular facility built in my area?</a:t>
            </a:r>
          </a:p>
          <a:p>
            <a:pPr marL="0" indent="0">
              <a:buNone/>
            </a:pPr>
            <a:r>
              <a:rPr lang="en-US" dirty="0">
                <a:solidFill>
                  <a:schemeClr val="bg1"/>
                </a:solidFill>
              </a:rPr>
              <a:t>As a city or town how will this effect our constituents?</a:t>
            </a:r>
          </a:p>
        </p:txBody>
      </p:sp>
    </p:spTree>
    <p:extLst>
      <p:ext uri="{BB962C8B-B14F-4D97-AF65-F5344CB8AC3E}">
        <p14:creationId xmlns:p14="http://schemas.microsoft.com/office/powerpoint/2010/main" val="1584819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946AA-EB62-4784-AFDE-9F22E9385098}"/>
              </a:ext>
            </a:extLst>
          </p:cNvPr>
          <p:cNvSpPr>
            <a:spLocks noGrp="1"/>
          </p:cNvSpPr>
          <p:nvPr>
            <p:ph type="title"/>
          </p:nvPr>
        </p:nvSpPr>
        <p:spPr/>
        <p:txBody>
          <a:bodyPr/>
          <a:lstStyle/>
          <a:p>
            <a:r>
              <a:rPr lang="en-US" dirty="0">
                <a:solidFill>
                  <a:schemeClr val="bg1"/>
                </a:solidFill>
              </a:rPr>
              <a:t>GLAPS</a:t>
            </a:r>
          </a:p>
        </p:txBody>
      </p:sp>
      <p:sp>
        <p:nvSpPr>
          <p:cNvPr id="3" name="Content Placeholder 2">
            <a:extLst>
              <a:ext uri="{FF2B5EF4-FFF2-40B4-BE49-F238E27FC236}">
                <a16:creationId xmlns:a16="http://schemas.microsoft.com/office/drawing/2014/main" id="{0E6EA978-3F96-4709-90E7-C53B0C6E4D39}"/>
              </a:ext>
            </a:extLst>
          </p:cNvPr>
          <p:cNvSpPr>
            <a:spLocks noGrp="1"/>
          </p:cNvSpPr>
          <p:nvPr>
            <p:ph idx="1"/>
          </p:nvPr>
        </p:nvSpPr>
        <p:spPr/>
        <p:txBody>
          <a:bodyPr>
            <a:normAutofit/>
          </a:bodyPr>
          <a:lstStyle/>
          <a:p>
            <a:pPr marL="0" indent="0">
              <a:buNone/>
            </a:pPr>
            <a:r>
              <a:rPr lang="en-US" dirty="0">
                <a:solidFill>
                  <a:schemeClr val="bg1"/>
                </a:solidFill>
              </a:rPr>
              <a:t>Our software predicts the effects of professional baseball stadiums on property values. Using an address and current home value our API returns a prediction of the median home value with a stadium, without a stadium and uses the percent of change to calculate the user’s home value. </a:t>
            </a:r>
          </a:p>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3490362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175B-7A83-4D2A-B54F-ABE0F6A08D4A}"/>
              </a:ext>
            </a:extLst>
          </p:cNvPr>
          <p:cNvSpPr>
            <a:spLocks noGrp="1"/>
          </p:cNvSpPr>
          <p:nvPr>
            <p:ph type="title"/>
          </p:nvPr>
        </p:nvSpPr>
        <p:spPr>
          <a:xfrm>
            <a:off x="838200" y="365125"/>
            <a:ext cx="10515600" cy="1325563"/>
          </a:xfrm>
        </p:spPr>
        <p:txBody>
          <a:bodyPr/>
          <a:lstStyle/>
          <a:p>
            <a:r>
              <a:rPr lang="en-US" dirty="0">
                <a:solidFill>
                  <a:schemeClr val="bg1"/>
                </a:solidFill>
              </a:rPr>
              <a:t>Software </a:t>
            </a:r>
          </a:p>
        </p:txBody>
      </p:sp>
      <p:sp>
        <p:nvSpPr>
          <p:cNvPr id="3" name="Content Placeholder 2">
            <a:extLst>
              <a:ext uri="{FF2B5EF4-FFF2-40B4-BE49-F238E27FC236}">
                <a16:creationId xmlns:a16="http://schemas.microsoft.com/office/drawing/2014/main" id="{977A82DD-3673-44B8-BC27-95AD32107C1D}"/>
              </a:ext>
            </a:extLst>
          </p:cNvPr>
          <p:cNvSpPr>
            <a:spLocks noGrp="1"/>
          </p:cNvSpPr>
          <p:nvPr>
            <p:ph idx="1"/>
          </p:nvPr>
        </p:nvSpPr>
        <p:spPr/>
        <p:txBody>
          <a:bodyPr>
            <a:normAutofit fontScale="85000" lnSpcReduction="20000"/>
          </a:bodyPr>
          <a:lstStyle/>
          <a:p>
            <a:pPr marL="0" indent="0">
              <a:buNone/>
            </a:pPr>
            <a:r>
              <a:rPr lang="en-US" dirty="0">
                <a:solidFill>
                  <a:schemeClr val="bg1"/>
                </a:solidFill>
              </a:rPr>
              <a:t>Language:</a:t>
            </a:r>
          </a:p>
          <a:p>
            <a:pPr marL="0" indent="0">
              <a:buNone/>
            </a:pPr>
            <a:r>
              <a:rPr lang="en-US" dirty="0">
                <a:solidFill>
                  <a:schemeClr val="bg1"/>
                </a:solidFill>
              </a:rPr>
              <a:t>	- Python</a:t>
            </a:r>
          </a:p>
          <a:p>
            <a:pPr marL="0" indent="0">
              <a:buNone/>
            </a:pPr>
            <a:r>
              <a:rPr lang="en-US" dirty="0">
                <a:solidFill>
                  <a:schemeClr val="bg1"/>
                </a:solidFill>
              </a:rPr>
              <a:t>Database:</a:t>
            </a:r>
          </a:p>
          <a:p>
            <a:pPr marL="0" indent="0">
              <a:buNone/>
            </a:pPr>
            <a:r>
              <a:rPr lang="en-US" dirty="0">
                <a:solidFill>
                  <a:schemeClr val="bg1"/>
                </a:solidFill>
              </a:rPr>
              <a:t>	- </a:t>
            </a:r>
            <a:r>
              <a:rPr lang="en-US" dirty="0" err="1">
                <a:solidFill>
                  <a:schemeClr val="bg1"/>
                </a:solidFill>
              </a:rPr>
              <a:t>Sqlite</a:t>
            </a:r>
            <a:endParaRPr lang="en-US" dirty="0">
              <a:solidFill>
                <a:schemeClr val="bg1"/>
              </a:solidFill>
            </a:endParaRPr>
          </a:p>
          <a:p>
            <a:pPr marL="0" indent="0">
              <a:buNone/>
            </a:pPr>
            <a:r>
              <a:rPr lang="en-US" dirty="0">
                <a:solidFill>
                  <a:schemeClr val="bg1"/>
                </a:solidFill>
              </a:rPr>
              <a:t>Machine Learning:</a:t>
            </a:r>
          </a:p>
          <a:p>
            <a:pPr marL="0" indent="0">
              <a:buNone/>
            </a:pPr>
            <a:r>
              <a:rPr lang="en-US" dirty="0">
                <a:solidFill>
                  <a:schemeClr val="bg1"/>
                </a:solidFill>
              </a:rPr>
              <a:t>	- </a:t>
            </a:r>
            <a:r>
              <a:rPr lang="en-US" dirty="0" err="1">
                <a:solidFill>
                  <a:schemeClr val="bg1"/>
                </a:solidFill>
              </a:rPr>
              <a:t>Keras</a:t>
            </a:r>
            <a:r>
              <a:rPr lang="en-US" dirty="0">
                <a:solidFill>
                  <a:schemeClr val="bg1"/>
                </a:solidFill>
              </a:rPr>
              <a:t> backed with TensorFlow</a:t>
            </a:r>
          </a:p>
          <a:p>
            <a:pPr marL="0" indent="0">
              <a:buNone/>
            </a:pPr>
            <a:r>
              <a:rPr lang="en-US" dirty="0">
                <a:solidFill>
                  <a:schemeClr val="bg1"/>
                </a:solidFill>
              </a:rPr>
              <a:t>Visualization:</a:t>
            </a:r>
          </a:p>
          <a:p>
            <a:pPr marL="0" indent="0">
              <a:buNone/>
            </a:pPr>
            <a:r>
              <a:rPr lang="en-US" dirty="0">
                <a:solidFill>
                  <a:schemeClr val="bg1"/>
                </a:solidFill>
              </a:rPr>
              <a:t>	-  Facets</a:t>
            </a:r>
          </a:p>
          <a:p>
            <a:pPr marL="0" indent="0">
              <a:buNone/>
            </a:pPr>
            <a:r>
              <a:rPr lang="en-US" dirty="0">
                <a:solidFill>
                  <a:schemeClr val="bg1"/>
                </a:solidFill>
              </a:rPr>
              <a:t>	- </a:t>
            </a:r>
            <a:r>
              <a:rPr lang="en-US" dirty="0" err="1">
                <a:solidFill>
                  <a:schemeClr val="bg1"/>
                </a:solidFill>
              </a:rPr>
              <a:t>TensorBoard</a:t>
            </a:r>
            <a:r>
              <a:rPr lang="en-US" dirty="0">
                <a:solidFill>
                  <a:schemeClr val="bg1"/>
                </a:solidFill>
              </a:rPr>
              <a:t> </a:t>
            </a:r>
          </a:p>
          <a:p>
            <a:pPr marL="0" indent="0">
              <a:buNone/>
            </a:pPr>
            <a:r>
              <a:rPr lang="en-US" dirty="0">
                <a:solidFill>
                  <a:schemeClr val="bg1"/>
                </a:solidFill>
              </a:rPr>
              <a:t>Hosting:</a:t>
            </a:r>
          </a:p>
          <a:p>
            <a:pPr marL="0" indent="0">
              <a:buNone/>
            </a:pPr>
            <a:r>
              <a:rPr lang="en-US" dirty="0">
                <a:solidFill>
                  <a:schemeClr val="bg1"/>
                </a:solidFill>
              </a:rPr>
              <a:t>	-PythonAnywhere</a:t>
            </a:r>
          </a:p>
        </p:txBody>
      </p:sp>
    </p:spTree>
    <p:extLst>
      <p:ext uri="{BB962C8B-B14F-4D97-AF65-F5344CB8AC3E}">
        <p14:creationId xmlns:p14="http://schemas.microsoft.com/office/powerpoint/2010/main" val="312691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5432D-A80C-45F6-8586-20BA3F1F2CEA}"/>
              </a:ext>
            </a:extLst>
          </p:cNvPr>
          <p:cNvSpPr>
            <a:spLocks noGrp="1"/>
          </p:cNvSpPr>
          <p:nvPr>
            <p:ph type="title"/>
          </p:nvPr>
        </p:nvSpPr>
        <p:spPr/>
        <p:txBody>
          <a:bodyPr/>
          <a:lstStyle/>
          <a:p>
            <a:r>
              <a:rPr lang="en-US" dirty="0">
                <a:solidFill>
                  <a:schemeClr val="bg1"/>
                </a:solidFill>
              </a:rPr>
              <a:t>Data Collection</a:t>
            </a:r>
          </a:p>
        </p:txBody>
      </p:sp>
      <p:sp>
        <p:nvSpPr>
          <p:cNvPr id="3" name="Content Placeholder 2">
            <a:extLst>
              <a:ext uri="{FF2B5EF4-FFF2-40B4-BE49-F238E27FC236}">
                <a16:creationId xmlns:a16="http://schemas.microsoft.com/office/drawing/2014/main" id="{44DBDC77-41B8-4CDD-9E85-FA7B3DF376DD}"/>
              </a:ext>
            </a:extLst>
          </p:cNvPr>
          <p:cNvSpPr>
            <a:spLocks noGrp="1"/>
          </p:cNvSpPr>
          <p:nvPr>
            <p:ph idx="1"/>
          </p:nvPr>
        </p:nvSpPr>
        <p:spPr>
          <a:xfrm>
            <a:off x="838200" y="1558339"/>
            <a:ext cx="10515600" cy="4351338"/>
          </a:xfrm>
        </p:spPr>
        <p:txBody>
          <a:bodyPr>
            <a:normAutofit lnSpcReduction="10000"/>
          </a:bodyPr>
          <a:lstStyle/>
          <a:p>
            <a:pPr marL="0" indent="0">
              <a:buNone/>
            </a:pPr>
            <a:r>
              <a:rPr lang="en-US" dirty="0">
                <a:solidFill>
                  <a:schemeClr val="bg1"/>
                </a:solidFill>
              </a:rPr>
              <a:t>Our data was obtained by using the Census API</a:t>
            </a:r>
          </a:p>
          <a:p>
            <a:pPr marL="0" indent="0">
              <a:buNone/>
            </a:pPr>
            <a:endParaRPr lang="en-US" dirty="0">
              <a:solidFill>
                <a:schemeClr val="bg1"/>
              </a:solidFill>
            </a:endParaRPr>
          </a:p>
          <a:p>
            <a:pPr marL="0" indent="0">
              <a:buNone/>
            </a:pPr>
            <a:r>
              <a:rPr lang="en-US" dirty="0">
                <a:solidFill>
                  <a:schemeClr val="bg1"/>
                </a:solidFill>
              </a:rPr>
              <a:t>Sample Call:</a:t>
            </a:r>
          </a:p>
          <a:p>
            <a:pPr marL="0" indent="0">
              <a:buNone/>
            </a:pPr>
            <a:r>
              <a:rPr lang="en-US" dirty="0" err="1">
                <a:solidFill>
                  <a:schemeClr val="bg1"/>
                </a:solidFill>
              </a:rPr>
              <a:t>url</a:t>
            </a:r>
            <a:r>
              <a:rPr lang="en-US" dirty="0">
                <a:solidFill>
                  <a:schemeClr val="bg1"/>
                </a:solidFill>
              </a:rPr>
              <a:t> = </a:t>
            </a:r>
            <a:r>
              <a:rPr lang="en-US" dirty="0" err="1">
                <a:solidFill>
                  <a:schemeClr val="bg1"/>
                </a:solidFill>
              </a:rPr>
              <a:t>requests.get</a:t>
            </a:r>
            <a:r>
              <a:rPr lang="en-US" dirty="0">
                <a:solidFill>
                  <a:schemeClr val="bg1"/>
                </a:solidFill>
              </a:rPr>
              <a:t>("https://api.census.gov/data/2011/</a:t>
            </a:r>
            <a:r>
              <a:rPr lang="en-US" dirty="0" err="1">
                <a:solidFill>
                  <a:schemeClr val="bg1"/>
                </a:solidFill>
              </a:rPr>
              <a:t>acs</a:t>
            </a:r>
            <a:r>
              <a:rPr lang="en-US" dirty="0">
                <a:solidFill>
                  <a:schemeClr val="bg1"/>
                </a:solidFill>
              </a:rPr>
              <a:t>/acs1?get=NAME,B01001_001E&amp;for=county:*&amp;in=state:*&amp;key=c64b663f57b72887707719c1318350c2fb6f9146")</a:t>
            </a:r>
          </a:p>
          <a:p>
            <a:pPr marL="0" indent="0">
              <a:buNone/>
            </a:pPr>
            <a:endParaRPr lang="en-US" dirty="0">
              <a:solidFill>
                <a:schemeClr val="bg1"/>
              </a:solidFill>
            </a:endParaRPr>
          </a:p>
          <a:p>
            <a:pPr marL="0" indent="0">
              <a:buNone/>
            </a:pPr>
            <a:r>
              <a:rPr lang="en-US" dirty="0">
                <a:solidFill>
                  <a:schemeClr val="bg1"/>
                </a:solidFill>
              </a:rPr>
              <a:t>Visualization of the Data was achieved through the use of Google Facets.</a:t>
            </a:r>
          </a:p>
          <a:p>
            <a:pPr marL="0" indent="0">
              <a:buNone/>
            </a:pP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677316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00F8-ABD4-41FA-A506-31207AED7DBE}"/>
              </a:ext>
            </a:extLst>
          </p:cNvPr>
          <p:cNvSpPr>
            <a:spLocks noGrp="1"/>
          </p:cNvSpPr>
          <p:nvPr>
            <p:ph type="title"/>
          </p:nvPr>
        </p:nvSpPr>
        <p:spPr/>
        <p:txBody>
          <a:bodyPr/>
          <a:lstStyle/>
          <a:p>
            <a:r>
              <a:rPr lang="en-US" dirty="0">
                <a:solidFill>
                  <a:schemeClr val="bg1"/>
                </a:solidFill>
              </a:rPr>
              <a:t>Machine Learning</a:t>
            </a:r>
          </a:p>
        </p:txBody>
      </p:sp>
      <p:sp>
        <p:nvSpPr>
          <p:cNvPr id="3" name="Content Placeholder 2">
            <a:extLst>
              <a:ext uri="{FF2B5EF4-FFF2-40B4-BE49-F238E27FC236}">
                <a16:creationId xmlns:a16="http://schemas.microsoft.com/office/drawing/2014/main" id="{68BF9B88-3136-4EE5-ACE1-2C048A33A00E}"/>
              </a:ext>
            </a:extLst>
          </p:cNvPr>
          <p:cNvSpPr>
            <a:spLocks noGrp="1"/>
          </p:cNvSpPr>
          <p:nvPr>
            <p:ph idx="1"/>
          </p:nvPr>
        </p:nvSpPr>
        <p:spPr/>
        <p:txBody>
          <a:bodyPr/>
          <a:lstStyle/>
          <a:p>
            <a:r>
              <a:rPr lang="en-US" dirty="0">
                <a:solidFill>
                  <a:schemeClr val="bg1"/>
                </a:solidFill>
              </a:rPr>
              <a:t>In a very layman manner, Machine Learning (ML) can be explained as automating and improving the learning process of computers based on their experiences without being actually programmed i.e. without any human assistance. The process starts with feeding good quality data and then training our machines (computers) by building machine learning models using the data and different algorithms. The choice of algorithms depends on what type of data do we have and what kind of task we are trying to automate.</a:t>
            </a:r>
          </a:p>
          <a:p>
            <a:endParaRPr lang="en-US" u="sng" dirty="0">
              <a:solidFill>
                <a:schemeClr val="bg1"/>
              </a:solidFill>
              <a:hlinkClick r:id="rId3">
                <a:extLst>
                  <a:ext uri="{A12FA001-AC4F-418D-AE19-62706E023703}">
                    <ahyp:hlinkClr xmlns:ahyp="http://schemas.microsoft.com/office/drawing/2018/hyperlinkcolor" val="tx"/>
                  </a:ext>
                </a:extLst>
              </a:hlinkClick>
            </a:endParaRPr>
          </a:p>
          <a:p>
            <a:r>
              <a:rPr lang="en-US" u="sng" dirty="0">
                <a:solidFill>
                  <a:schemeClr val="bg1"/>
                </a:solidFill>
                <a:hlinkClick r:id="rId3">
                  <a:extLst>
                    <a:ext uri="{A12FA001-AC4F-418D-AE19-62706E023703}">
                      <ahyp:hlinkClr xmlns:ahyp="http://schemas.microsoft.com/office/drawing/2018/hyperlinkcolor" val="tx"/>
                    </a:ext>
                  </a:extLst>
                </a:hlinkClick>
              </a:rPr>
              <a:t>https://www.geeksforgeeks.org/ml-machine-learning/</a:t>
            </a:r>
            <a:endParaRPr lang="en-US" dirty="0">
              <a:solidFill>
                <a:schemeClr val="bg1"/>
              </a:solidFill>
            </a:endParaRPr>
          </a:p>
          <a:p>
            <a:endParaRPr lang="en-US" dirty="0"/>
          </a:p>
        </p:txBody>
      </p:sp>
    </p:spTree>
    <p:extLst>
      <p:ext uri="{BB962C8B-B14F-4D97-AF65-F5344CB8AC3E}">
        <p14:creationId xmlns:p14="http://schemas.microsoft.com/office/powerpoint/2010/main" val="1983205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4F8B1-9EF6-4486-B531-014DA4576B4C}"/>
              </a:ext>
            </a:extLst>
          </p:cNvPr>
          <p:cNvSpPr>
            <a:spLocks noGrp="1"/>
          </p:cNvSpPr>
          <p:nvPr>
            <p:ph type="title"/>
          </p:nvPr>
        </p:nvSpPr>
        <p:spPr/>
        <p:txBody>
          <a:bodyPr/>
          <a:lstStyle/>
          <a:p>
            <a:r>
              <a:rPr lang="en-US" dirty="0" err="1">
                <a:solidFill>
                  <a:schemeClr val="bg1"/>
                </a:solidFill>
              </a:rPr>
              <a:t>TensorBoard</a:t>
            </a:r>
            <a:r>
              <a:rPr lang="en-US" dirty="0">
                <a:solidFill>
                  <a:schemeClr val="bg1"/>
                </a:solidFill>
              </a:rPr>
              <a:t> Model </a:t>
            </a:r>
          </a:p>
        </p:txBody>
      </p:sp>
      <p:pic>
        <p:nvPicPr>
          <p:cNvPr id="8" name="Content Placeholder 7">
            <a:extLst>
              <a:ext uri="{FF2B5EF4-FFF2-40B4-BE49-F238E27FC236}">
                <a16:creationId xmlns:a16="http://schemas.microsoft.com/office/drawing/2014/main" id="{E73C8FE6-BA87-4EC6-A215-441512662F4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75722" y="1407311"/>
            <a:ext cx="6313429" cy="5085564"/>
          </a:xfrm>
        </p:spPr>
      </p:pic>
    </p:spTree>
    <p:extLst>
      <p:ext uri="{BB962C8B-B14F-4D97-AF65-F5344CB8AC3E}">
        <p14:creationId xmlns:p14="http://schemas.microsoft.com/office/powerpoint/2010/main" val="3190345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034D9-4AC5-4461-9FA8-43EF25C680C2}"/>
              </a:ext>
            </a:extLst>
          </p:cNvPr>
          <p:cNvSpPr>
            <a:spLocks noGrp="1"/>
          </p:cNvSpPr>
          <p:nvPr>
            <p:ph type="title"/>
          </p:nvPr>
        </p:nvSpPr>
        <p:spPr/>
        <p:txBody>
          <a:bodyPr/>
          <a:lstStyle/>
          <a:p>
            <a:r>
              <a:rPr lang="en-US" dirty="0">
                <a:solidFill>
                  <a:schemeClr val="bg1"/>
                </a:solidFill>
              </a:rPr>
              <a:t>Our Model</a:t>
            </a:r>
          </a:p>
        </p:txBody>
      </p:sp>
      <p:sp>
        <p:nvSpPr>
          <p:cNvPr id="3" name="Content Placeholder 2">
            <a:extLst>
              <a:ext uri="{FF2B5EF4-FFF2-40B4-BE49-F238E27FC236}">
                <a16:creationId xmlns:a16="http://schemas.microsoft.com/office/drawing/2014/main" id="{2F80F532-220D-4299-85E5-BCA27C70B0E7}"/>
              </a:ext>
            </a:extLst>
          </p:cNvPr>
          <p:cNvSpPr>
            <a:spLocks noGrp="1"/>
          </p:cNvSpPr>
          <p:nvPr>
            <p:ph idx="1"/>
          </p:nvPr>
        </p:nvSpPr>
        <p:spPr/>
        <p:txBody>
          <a:bodyPr/>
          <a:lstStyle/>
          <a:p>
            <a:r>
              <a:rPr lang="en-US" dirty="0">
                <a:solidFill>
                  <a:schemeClr val="bg1"/>
                </a:solidFill>
              </a:rPr>
              <a:t>Sequential Model</a:t>
            </a:r>
          </a:p>
          <a:p>
            <a:r>
              <a:rPr lang="en-US" dirty="0" err="1">
                <a:solidFill>
                  <a:schemeClr val="bg1"/>
                </a:solidFill>
              </a:rPr>
              <a:t>Relu</a:t>
            </a:r>
            <a:r>
              <a:rPr lang="en-US" dirty="0">
                <a:solidFill>
                  <a:schemeClr val="bg1"/>
                </a:solidFill>
              </a:rPr>
              <a:t> activation</a:t>
            </a:r>
          </a:p>
          <a:p>
            <a:r>
              <a:rPr lang="en-US" dirty="0">
                <a:solidFill>
                  <a:schemeClr val="bg1"/>
                </a:solidFill>
              </a:rPr>
              <a:t>Adam Optimizer</a:t>
            </a:r>
          </a:p>
        </p:txBody>
      </p:sp>
    </p:spTree>
    <p:extLst>
      <p:ext uri="{BB962C8B-B14F-4D97-AF65-F5344CB8AC3E}">
        <p14:creationId xmlns:p14="http://schemas.microsoft.com/office/powerpoint/2010/main" val="3648390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TotalTime>
  <Words>474</Words>
  <Application>Microsoft Office PowerPoint</Application>
  <PresentationFormat>Widescreen</PresentationFormat>
  <Paragraphs>67</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Backend Team</vt:lpstr>
      <vt:lpstr>The problem</vt:lpstr>
      <vt:lpstr>GLAPS</vt:lpstr>
      <vt:lpstr>Software </vt:lpstr>
      <vt:lpstr>Data Collection</vt:lpstr>
      <vt:lpstr>Machine Learning</vt:lpstr>
      <vt:lpstr>TensorBoard Model </vt:lpstr>
      <vt:lpstr>Our Model</vt:lpstr>
      <vt:lpstr>API Creation</vt:lpstr>
      <vt:lpstr>Going Forward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gmastorg</dc:creator>
  <cp:lastModifiedBy>gmastorg</cp:lastModifiedBy>
  <cp:revision>20</cp:revision>
  <cp:lastPrinted>2019-05-08T22:13:16Z</cp:lastPrinted>
  <dcterms:created xsi:type="dcterms:W3CDTF">2019-03-05T16:37:35Z</dcterms:created>
  <dcterms:modified xsi:type="dcterms:W3CDTF">2019-05-09T00:07:56Z</dcterms:modified>
</cp:coreProperties>
</file>