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5"/>
  </p:notesMasterIdLst>
  <p:handoutMasterIdLst>
    <p:handoutMasterId r:id="rId36"/>
  </p:handoutMasterIdLst>
  <p:sldIdLst>
    <p:sldId id="256" r:id="rId5"/>
    <p:sldId id="277" r:id="rId6"/>
    <p:sldId id="295" r:id="rId7"/>
    <p:sldId id="300" r:id="rId8"/>
    <p:sldId id="261" r:id="rId9"/>
    <p:sldId id="301" r:id="rId10"/>
    <p:sldId id="262" r:id="rId11"/>
    <p:sldId id="302" r:id="rId12"/>
    <p:sldId id="289" r:id="rId13"/>
    <p:sldId id="303" r:id="rId14"/>
    <p:sldId id="296" r:id="rId15"/>
    <p:sldId id="317" r:id="rId16"/>
    <p:sldId id="304" r:id="rId17"/>
    <p:sldId id="318" r:id="rId18"/>
    <p:sldId id="278" r:id="rId19"/>
    <p:sldId id="319" r:id="rId20"/>
    <p:sldId id="305" r:id="rId21"/>
    <p:sldId id="298" r:id="rId22"/>
    <p:sldId id="299" r:id="rId23"/>
    <p:sldId id="306" r:id="rId24"/>
    <p:sldId id="308" r:id="rId25"/>
    <p:sldId id="309" r:id="rId26"/>
    <p:sldId id="310" r:id="rId27"/>
    <p:sldId id="311" r:id="rId28"/>
    <p:sldId id="312" r:id="rId29"/>
    <p:sldId id="313" r:id="rId30"/>
    <p:sldId id="314" r:id="rId31"/>
    <p:sldId id="315" r:id="rId32"/>
    <p:sldId id="316" r:id="rId33"/>
    <p:sldId id="276" r:id="rId3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C9"/>
    <a:srgbClr val="FFEFDD"/>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111" d="100"/>
          <a:sy n="111" d="100"/>
        </p:scale>
        <p:origin x="594" y="78"/>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3882" y="149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5C51C6-8CD9-4F7F-B899-B259B522AF31}" type="datetime1">
              <a:rPr lang="en-GB" smtClean="0"/>
              <a:t>13/02/2024</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EBA25-0AFC-482A-A4F4-4C60B04CD784}" type="datetime1">
              <a:rPr lang="en-GB" smtClean="0"/>
              <a:pPr/>
              <a:t>13/02/2024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661522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4033215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5</a:t>
            </a:fld>
            <a:endParaRPr lang="en-GB"/>
          </a:p>
        </p:txBody>
      </p:sp>
    </p:spTree>
    <p:extLst>
      <p:ext uri="{BB962C8B-B14F-4D97-AF65-F5344CB8AC3E}">
        <p14:creationId xmlns:p14="http://schemas.microsoft.com/office/powerpoint/2010/main" val="964880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888541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3663153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678272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30</a:t>
            </a:fld>
            <a:endParaRPr lang="en-GB"/>
          </a:p>
        </p:txBody>
      </p:sp>
    </p:spTree>
    <p:extLst>
      <p:ext uri="{BB962C8B-B14F-4D97-AF65-F5344CB8AC3E}">
        <p14:creationId xmlns:p14="http://schemas.microsoft.com/office/powerpoint/2010/main" val="170328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a:p>
            <a:pPr lvl="1" rtl="0"/>
            <a:r>
              <a:rPr lang="en-GB" noProof="0"/>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j-lt"/>
              </a:defRPr>
            </a:lvl1pPr>
          </a:lstStyle>
          <a:p>
            <a:pPr lvl="0" rtl="0"/>
            <a:r>
              <a:rPr lang="en-GB" noProof="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rtlCol="0"/>
          <a:lstStyle>
            <a:lvl1pPr>
              <a:defRPr>
                <a:solidFill>
                  <a:schemeClr val="tx1">
                    <a:lumMod val="75000"/>
                    <a:lumOff val="25000"/>
                  </a:schemeClr>
                </a:solidFill>
              </a:defRPr>
            </a:lvl1pPr>
          </a:lstStyle>
          <a:p>
            <a:pPr rtl="0"/>
            <a:r>
              <a:rPr lang="en-GB" noProof="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GB" noProof="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GB" noProof="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rtl="0"/>
            <a:r>
              <a:rPr lang="en-GB" noProof="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defRPr>
            </a:lvl1pPr>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GB" noProof="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rtl="0"/>
            <a:r>
              <a:rPr lang="en-GB" noProof="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defRPr>
            </a:lvl1pPr>
          </a:lstStyle>
          <a:p>
            <a:pPr rtl="0"/>
            <a:r>
              <a:rPr lang="en-GB" noProof="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rtlCol="0">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defRPr>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defRPr>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rtlCol="0"/>
          <a:lstStyle>
            <a:lvl1pPr algn="l">
              <a:defRPr sz="900"/>
            </a:lvl1pPr>
          </a:lstStyle>
          <a:p>
            <a:pPr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dblp.org/" TargetMode="External"/><Relationship Id="rId2" Type="http://schemas.openxmlformats.org/officeDocument/2006/relationships/hyperlink" Target="https://en.wikipedia.org/wiki/List_of_computer_scientists"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2FB2EB-D0B1-65A7-4914-3B935EC7032C}"/>
              </a:ext>
            </a:extLst>
          </p:cNvPr>
          <p:cNvSpPr txBox="1">
            <a:spLocks/>
          </p:cNvSpPr>
          <p:nvPr/>
        </p:nvSpPr>
        <p:spPr>
          <a:xfrm>
            <a:off x="-101600" y="2359459"/>
            <a:ext cx="12395200" cy="33419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pPr algn="ct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Πολυδιαστατεσ</a:t>
            </a:r>
            <a:r>
              <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a:t>
            </a: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δομεσ</a:t>
            </a:r>
            <a:r>
              <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a:t>
            </a: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δεδομενων</a:t>
            </a:r>
            <a:r>
              <a:rPr lang="en-US"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kai </a:t>
            </a: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υπολογιστικη</a:t>
            </a:r>
            <a:r>
              <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a:t>
            </a: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γεωμετρια</a:t>
            </a:r>
            <a:endPar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endParaRPr>
          </a:p>
          <a:p>
            <a:pPr algn="ct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ΑκαδημαϊκΟ</a:t>
            </a:r>
            <a:r>
              <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a:t>
            </a:r>
            <a:r>
              <a:rPr lang="el-GR" sz="2400" dirty="0" err="1">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ετοσ</a:t>
            </a:r>
            <a:r>
              <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Calibri" panose="020F0502020204030204" pitchFamily="34" charset="0"/>
                <a:cs typeface="Arial" panose="020B0604020202020204" pitchFamily="34" charset="0"/>
              </a:rPr>
              <a:t> 2023-2024</a:t>
            </a:r>
            <a:endParaRPr lang="el-GR" sz="2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ndParaRPr>
          </a:p>
        </p:txBody>
      </p:sp>
      <p:sp>
        <p:nvSpPr>
          <p:cNvPr id="7" name="Subtitle 2">
            <a:extLst>
              <a:ext uri="{FF2B5EF4-FFF2-40B4-BE49-F238E27FC236}">
                <a16:creationId xmlns:a16="http://schemas.microsoft.com/office/drawing/2014/main" id="{5401AEFA-8048-46A3-0D09-B032B6EA9576}"/>
              </a:ext>
            </a:extLst>
          </p:cNvPr>
          <p:cNvSpPr txBox="1">
            <a:spLocks/>
          </p:cNvSpPr>
          <p:nvPr/>
        </p:nvSpPr>
        <p:spPr>
          <a:xfrm>
            <a:off x="2518016" y="5752864"/>
            <a:ext cx="11013804" cy="1713400"/>
          </a:xfrm>
          <a:prstGeom prst="rect">
            <a:avLst/>
          </a:prstGeom>
          <a:effectLst>
            <a:outerShdw blurRad="50800" dist="38100" dir="2700000" algn="tl" rotWithShape="0">
              <a:prstClr val="black">
                <a:alpha val="40000"/>
              </a:prstClr>
            </a:outerShdw>
          </a:effectLst>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chemeClr val="tx1"/>
                </a:solidFill>
                <a:latin typeface="Century Gothic" panose="020B0502020202020204" pitchFamily="34" charset="0"/>
              </a:rPr>
              <a:t>Project</a:t>
            </a:r>
            <a:r>
              <a:rPr lang="en-US" sz="2000" dirty="0">
                <a:solidFill>
                  <a:schemeClr val="tx1"/>
                </a:solidFill>
                <a:latin typeface="Century Gothic" panose="020B0502020202020204" pitchFamily="34" charset="0"/>
              </a:rPr>
              <a:t> - </a:t>
            </a:r>
            <a:r>
              <a:rPr lang="fr-FR" sz="2000" dirty="0">
                <a:solidFill>
                  <a:schemeClr val="tx1"/>
                </a:solidFill>
                <a:latin typeface="Century Gothic" panose="020B0502020202020204" pitchFamily="34" charset="0"/>
              </a:rPr>
              <a:t>Range and </a:t>
            </a:r>
            <a:r>
              <a:rPr lang="fr-FR" sz="2000" dirty="0" err="1">
                <a:solidFill>
                  <a:schemeClr val="tx1"/>
                </a:solidFill>
                <a:latin typeface="Century Gothic" panose="020B0502020202020204" pitchFamily="34" charset="0"/>
              </a:rPr>
              <a:t>Similarity</a:t>
            </a:r>
            <a:r>
              <a:rPr lang="fr-FR" sz="2000" dirty="0">
                <a:solidFill>
                  <a:schemeClr val="tx1"/>
                </a:solidFill>
                <a:latin typeface="Century Gothic" panose="020B0502020202020204" pitchFamily="34" charset="0"/>
              </a:rPr>
              <a:t> </a:t>
            </a:r>
            <a:r>
              <a:rPr lang="fr-FR" sz="2000" dirty="0" err="1">
                <a:solidFill>
                  <a:schemeClr val="tx1"/>
                </a:solidFill>
                <a:latin typeface="Century Gothic" panose="020B0502020202020204" pitchFamily="34" charset="0"/>
              </a:rPr>
              <a:t>Queries</a:t>
            </a:r>
            <a:r>
              <a:rPr lang="fr-FR" sz="2000" dirty="0">
                <a:solidFill>
                  <a:schemeClr val="tx1"/>
                </a:solidFill>
                <a:latin typeface="Century Gothic" panose="020B0502020202020204" pitchFamily="34" charset="0"/>
              </a:rPr>
              <a:t> </a:t>
            </a:r>
            <a:r>
              <a:rPr lang="el-GR" sz="2000" dirty="0">
                <a:solidFill>
                  <a:schemeClr val="tx1"/>
                </a:solidFill>
                <a:latin typeface="Century Gothic" panose="020B0502020202020204" pitchFamily="34" charset="0"/>
              </a:rPr>
              <a:t>σε Σύνολα Κειμένων</a:t>
            </a:r>
          </a:p>
          <a:p>
            <a:endParaRPr lang="en-GB" sz="1400" dirty="0">
              <a:solidFill>
                <a:schemeClr val="tx1"/>
              </a:solidFill>
              <a:latin typeface="Century Gothic" panose="020B0502020202020204" pitchFamily="34" charset="0"/>
            </a:endParaRPr>
          </a:p>
        </p:txBody>
      </p:sp>
      <p:sp>
        <p:nvSpPr>
          <p:cNvPr id="11" name="TextBox 10">
            <a:extLst>
              <a:ext uri="{FF2B5EF4-FFF2-40B4-BE49-F238E27FC236}">
                <a16:creationId xmlns:a16="http://schemas.microsoft.com/office/drawing/2014/main" id="{FD88621F-E556-2133-D810-457060D70C39}"/>
              </a:ext>
            </a:extLst>
          </p:cNvPr>
          <p:cNvSpPr txBox="1"/>
          <p:nvPr/>
        </p:nvSpPr>
        <p:spPr>
          <a:xfrm>
            <a:off x="7474856" y="1515070"/>
            <a:ext cx="4717143" cy="85664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spcBef>
                <a:spcPts val="2400"/>
              </a:spcBef>
            </a:pPr>
            <a:r>
              <a:rPr lang="el-GR" sz="1600" kern="1400" dirty="0">
                <a:effectLst/>
                <a:latin typeface="Century Gothic" panose="020B0502020202020204" pitchFamily="34" charset="0"/>
                <a:ea typeface="Times New Roman" panose="02020603050405020304" pitchFamily="18" charset="0"/>
                <a:cs typeface="Times New Roman" panose="02020603050405020304" pitchFamily="18" charset="0"/>
              </a:rPr>
              <a:t>Τμήμα Μηχανικών Η/Υ και Πληροφορικής</a:t>
            </a:r>
            <a:endParaRPr lang="en-GR" sz="1600" kern="1400" dirty="0">
              <a:effectLst/>
              <a:latin typeface="Century Gothic" panose="020B0502020202020204" pitchFamily="34" charset="0"/>
              <a:ea typeface="Times New Roman" panose="02020603050405020304" pitchFamily="18" charset="0"/>
              <a:cs typeface="Times New Roman" panose="02020603050405020304" pitchFamily="18" charset="0"/>
            </a:endParaRPr>
          </a:p>
          <a:p>
            <a:pPr algn="ctr">
              <a:spcAft>
                <a:spcPts val="200"/>
              </a:spcAft>
            </a:pPr>
            <a:r>
              <a:rPr lang="el-GR" sz="1600" kern="1400" dirty="0">
                <a:solidFill>
                  <a:schemeClr val="accent1">
                    <a:lumMod val="75000"/>
                  </a:schemeClr>
                </a:solidFill>
                <a:effectLst>
                  <a:outerShdw blurRad="38100" dist="38100" dir="2700000" algn="tl">
                    <a:srgbClr val="000000">
                      <a:alpha val="43137"/>
                    </a:srgbClr>
                  </a:outerShdw>
                </a:effectLst>
                <a:latin typeface="Century Gothic" panose="020B0502020202020204" pitchFamily="34" charset="0"/>
                <a:ea typeface="Times New Roman" panose="02020603050405020304" pitchFamily="18" charset="0"/>
                <a:cs typeface="Times New Roman" panose="02020603050405020304" pitchFamily="18" charset="0"/>
              </a:rPr>
              <a:t>Πολυτεχνική Σχολή</a:t>
            </a:r>
          </a:p>
          <a:p>
            <a:pPr algn="ctr">
              <a:spcAft>
                <a:spcPts val="200"/>
              </a:spcAft>
            </a:pPr>
            <a:endParaRPr lang="el-GR" sz="1600" b="1" kern="1400" dirty="0">
              <a:solidFill>
                <a:schemeClr val="accent1">
                  <a:lumMod val="75000"/>
                </a:schemeClr>
              </a:solidFill>
              <a:latin typeface="Century Gothic" panose="020B0502020202020204" pitchFamily="34" charset="0"/>
              <a:ea typeface="Times New Roman" panose="02020603050405020304" pitchFamily="18" charset="0"/>
              <a:cs typeface="Times New Roman" panose="02020603050405020304" pitchFamily="18" charset="0"/>
            </a:endParaRPr>
          </a:p>
        </p:txBody>
      </p:sp>
      <p:pic>
        <p:nvPicPr>
          <p:cNvPr id="14" name="Picture 13" descr="Text&#10;&#10;Description automatically generated">
            <a:extLst>
              <a:ext uri="{FF2B5EF4-FFF2-40B4-BE49-F238E27FC236}">
                <a16:creationId xmlns:a16="http://schemas.microsoft.com/office/drawing/2014/main" id="{B31408F2-3227-6D41-D8F4-E4426E35BA45}"/>
              </a:ext>
            </a:extLst>
          </p:cNvPr>
          <p:cNvPicPr>
            <a:picLocks noChangeAspect="1"/>
          </p:cNvPicPr>
          <p:nvPr/>
        </p:nvPicPr>
        <p:blipFill>
          <a:blip r:embed="rId3"/>
          <a:stretch>
            <a:fillRect/>
          </a:stretch>
        </p:blipFill>
        <p:spPr>
          <a:xfrm>
            <a:off x="8177083" y="436728"/>
            <a:ext cx="2975888" cy="1198800"/>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EBB30-3EFD-A0FE-0DD9-5A0CAD7D44AA}"/>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1006DD98-B655-7622-3BFA-0AB557CBD97E}"/>
              </a:ext>
            </a:extLst>
          </p:cNvPr>
          <p:cNvSpPr>
            <a:spLocks noGrp="1"/>
          </p:cNvSpPr>
          <p:nvPr>
            <p:ph type="sldNum" sz="quarter" idx="12"/>
          </p:nvPr>
        </p:nvSpPr>
        <p:spPr/>
        <p:txBody>
          <a:bodyPr/>
          <a:lstStyle/>
          <a:p>
            <a:pPr rtl="0"/>
            <a:fld id="{B5CEABB6-07DC-46E8-9B57-56EC44A396E5}" type="slidenum">
              <a:rPr lang="en-GB" noProof="0" smtClean="0"/>
              <a:t>10</a:t>
            </a:fld>
            <a:endParaRPr lang="en-GB" noProof="0"/>
          </a:p>
        </p:txBody>
      </p:sp>
      <p:sp>
        <p:nvSpPr>
          <p:cNvPr id="7" name="TextBox 6">
            <a:extLst>
              <a:ext uri="{FF2B5EF4-FFF2-40B4-BE49-F238E27FC236}">
                <a16:creationId xmlns:a16="http://schemas.microsoft.com/office/drawing/2014/main" id="{D3959188-08CF-E407-9BB4-1C297B9D41C3}"/>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bg1">
                    <a:lumMod val="75000"/>
                  </a:schemeClr>
                </a:solidFill>
                <a:latin typeface="Century Gothic" panose="020B0502020202020204" pitchFamily="34" charset="0"/>
              </a:rPr>
              <a:t>0. </a:t>
            </a:r>
            <a:r>
              <a:rPr lang="en-US" sz="1400" dirty="0">
                <a:solidFill>
                  <a:schemeClr val="bg1">
                    <a:lumMod val="75000"/>
                  </a:schemeClr>
                </a:solidFill>
                <a:latin typeface="Century Gothic" panose="020B0502020202020204" pitchFamily="34" charset="0"/>
              </a:rPr>
              <a:t>Web Crawler</a:t>
            </a:r>
          </a:p>
          <a:p>
            <a:pPr>
              <a:lnSpc>
                <a:spcPct val="200000"/>
              </a:lnSpc>
            </a:pPr>
            <a:r>
              <a:rPr lang="en-US" sz="1400" dirty="0">
                <a:solidFill>
                  <a:schemeClr val="bg1">
                    <a:lumMod val="75000"/>
                  </a:schemeClr>
                </a:solidFill>
                <a:latin typeface="Century Gothic" panose="020B0502020202020204" pitchFamily="34" charset="0"/>
              </a:rPr>
              <a:t>1. R-tree</a:t>
            </a:r>
          </a:p>
          <a:p>
            <a:pPr>
              <a:lnSpc>
                <a:spcPct val="200000"/>
              </a:lnSpc>
            </a:pPr>
            <a:r>
              <a:rPr lang="en-US" sz="1400" dirty="0">
                <a:solidFill>
                  <a:schemeClr val="bg1">
                    <a:lumMod val="75000"/>
                  </a:schemeClr>
                </a:solidFill>
                <a:latin typeface="Century Gothic" panose="020B0502020202020204" pitchFamily="34" charset="0"/>
              </a:rPr>
              <a:t>2. 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latin typeface="Century Gothic" panose="020B0502020202020204" pitchFamily="34" charset="0"/>
              </a:rPr>
              <a:t>4.</a:t>
            </a:r>
            <a:r>
              <a:rPr lang="el-GR" sz="1400" b="1" dirty="0">
                <a:latin typeface="Century Gothic" panose="020B0502020202020204" pitchFamily="34" charset="0"/>
              </a:rPr>
              <a:t> </a:t>
            </a:r>
            <a:r>
              <a:rPr lang="en-US" sz="1400" b="1" dirty="0" err="1">
                <a:latin typeface="Century Gothic" panose="020B0502020202020204" pitchFamily="34" charset="0"/>
              </a:rPr>
              <a:t>kd</a:t>
            </a:r>
            <a:r>
              <a:rPr lang="en-US" sz="1400" b="1" dirty="0">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105450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38B3F0BE-7B37-4C20-C172-0F1DF3261A79}"/>
              </a:ext>
            </a:extLst>
          </p:cNvPr>
          <p:cNvSpPr>
            <a:spLocks noGrp="1"/>
          </p:cNvSpPr>
          <p:nvPr>
            <p:ph type="sldNum" sz="quarter" idx="12"/>
          </p:nvPr>
        </p:nvSpPr>
        <p:spPr/>
        <p:txBody>
          <a:bodyPr/>
          <a:lstStyle/>
          <a:p>
            <a:pPr rtl="0"/>
            <a:fld id="{B5CEABB6-07DC-46E8-9B57-56EC44A396E5}" type="slidenum">
              <a:rPr lang="en-GB" noProof="0" smtClean="0"/>
              <a:t>11</a:t>
            </a:fld>
            <a:endParaRPr lang="en-GB" noProof="0"/>
          </a:p>
        </p:txBody>
      </p:sp>
      <p:sp>
        <p:nvSpPr>
          <p:cNvPr id="10" name="Content Placeholder 2">
            <a:extLst>
              <a:ext uri="{FF2B5EF4-FFF2-40B4-BE49-F238E27FC236}">
                <a16:creationId xmlns:a16="http://schemas.microsoft.com/office/drawing/2014/main" id="{22E95007-EBB2-9BF9-24C5-77B6583F6C8A}"/>
              </a:ext>
            </a:extLst>
          </p:cNvPr>
          <p:cNvSpPr txBox="1">
            <a:spLocks/>
          </p:cNvSpPr>
          <p:nvPr/>
        </p:nvSpPr>
        <p:spPr>
          <a:xfrm>
            <a:off x="294081" y="290830"/>
            <a:ext cx="8746503" cy="5318818"/>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l-GR" b="1" dirty="0">
                <a:solidFill>
                  <a:schemeClr val="accent1">
                    <a:lumMod val="75000"/>
                  </a:schemeClr>
                </a:solidFill>
                <a:latin typeface="Century Gothic" panose="020B0502020202020204" pitchFamily="34" charset="0"/>
              </a:rPr>
              <a:t>Κατασκευή</a:t>
            </a:r>
          </a:p>
          <a:p>
            <a:pPr algn="just">
              <a:lnSpc>
                <a:spcPct val="100000"/>
              </a:lnSpc>
            </a:pPr>
            <a:endParaRPr lang="el-GR" noProof="1">
              <a:solidFill>
                <a:schemeClr val="tx1"/>
              </a:solidFill>
              <a:latin typeface="Century Gothic" panose="020B0502020202020204" pitchFamily="34" charset="0"/>
            </a:endParaRPr>
          </a:p>
        </p:txBody>
      </p:sp>
      <p:sp>
        <p:nvSpPr>
          <p:cNvPr id="2" name="Rectangle 1">
            <a:extLst>
              <a:ext uri="{FF2B5EF4-FFF2-40B4-BE49-F238E27FC236}">
                <a16:creationId xmlns:a16="http://schemas.microsoft.com/office/drawing/2014/main" id="{36DF4F84-C6CC-9D30-DCE8-8BB41FAAB291}"/>
              </a:ext>
            </a:extLst>
          </p:cNvPr>
          <p:cNvSpPr>
            <a:spLocks noChangeArrowheads="1"/>
          </p:cNvSpPr>
          <p:nvPr/>
        </p:nvSpPr>
        <p:spPr bwMode="auto">
          <a:xfrm>
            <a:off x="294081" y="562161"/>
            <a:ext cx="5236779" cy="4340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algn="just" eaLnBrk="0" fontAlgn="base" hangingPunct="0">
              <a:spcBef>
                <a:spcPct val="0"/>
              </a:spcBef>
              <a:spcAft>
                <a:spcPct val="0"/>
              </a:spcAft>
            </a:pPr>
            <a:r>
              <a:rPr kumimoji="0" lang="el-GR" altLang="el-GR" sz="1400" b="0" i="0" u="none" strike="noStrike" cap="none" normalizeH="0" baseline="0" dirty="0">
                <a:ln>
                  <a:noFill/>
                </a:ln>
                <a:solidFill>
                  <a:srgbClr val="0D0D0D"/>
                </a:solidFill>
                <a:effectLst/>
                <a:latin typeface="Century Gothic" panose="020B0502020202020204" pitchFamily="34" charset="0"/>
              </a:rPr>
              <a:t>1. Ορίζεται η συνάρτηση </a:t>
            </a:r>
            <a:r>
              <a:rPr kumimoji="0" lang="el-GR" altLang="el-GR" sz="1400" b="1" i="0" u="none" strike="noStrike" cap="none" normalizeH="0" baseline="0" dirty="0" err="1">
                <a:ln>
                  <a:noFill/>
                </a:ln>
                <a:solidFill>
                  <a:srgbClr val="0D0D0D"/>
                </a:solidFill>
                <a:effectLst/>
                <a:latin typeface="Century Gothic" panose="020B0502020202020204" pitchFamily="34" charset="0"/>
              </a:rPr>
              <a:t>build_kdtree</a:t>
            </a:r>
            <a:r>
              <a:rPr kumimoji="0" lang="el-GR" altLang="el-GR" sz="1400" b="1" i="0" u="none" strike="noStrike" cap="none" normalizeH="0" baseline="0" dirty="0">
                <a:ln>
                  <a:noFill/>
                </a:ln>
                <a:solidFill>
                  <a:srgbClr val="0D0D0D"/>
                </a:solidFill>
                <a:effectLst/>
                <a:latin typeface="Century Gothic" panose="020B0502020202020204" pitchFamily="34" charset="0"/>
              </a:rPr>
              <a:t>(</a:t>
            </a:r>
            <a:r>
              <a:rPr kumimoji="0" lang="el-GR" altLang="el-GR" sz="1400" b="1" i="0" u="none" strike="noStrike" cap="none" normalizeH="0" baseline="0" dirty="0" err="1">
                <a:ln>
                  <a:noFill/>
                </a:ln>
                <a:solidFill>
                  <a:srgbClr val="0D0D0D"/>
                </a:solidFill>
                <a:effectLst/>
                <a:latin typeface="Century Gothic" panose="020B0502020202020204" pitchFamily="34" charset="0"/>
              </a:rPr>
              <a:t>points</a:t>
            </a:r>
            <a:r>
              <a:rPr kumimoji="0" lang="el-GR" altLang="el-GR" sz="1400" b="1" i="0" u="none" strike="noStrike" cap="none" normalizeH="0" baseline="0" dirty="0">
                <a:ln>
                  <a:noFill/>
                </a:ln>
                <a:solidFill>
                  <a:srgbClr val="0D0D0D"/>
                </a:solidFill>
                <a:effectLst/>
                <a:latin typeface="Century Gothic" panose="020B0502020202020204" pitchFamily="34" charset="0"/>
              </a:rPr>
              <a:t>, </a:t>
            </a:r>
            <a:r>
              <a:rPr kumimoji="0" lang="el-GR" altLang="el-GR" sz="1400" b="1" i="0" u="none" strike="noStrike" cap="none" normalizeH="0" baseline="0" dirty="0" err="1">
                <a:ln>
                  <a:noFill/>
                </a:ln>
                <a:solidFill>
                  <a:srgbClr val="0D0D0D"/>
                </a:solidFill>
                <a:effectLst/>
                <a:latin typeface="Century Gothic" panose="020B0502020202020204" pitchFamily="34" charset="0"/>
              </a:rPr>
              <a:t>depth</a:t>
            </a:r>
            <a:r>
              <a:rPr kumimoji="0" lang="el-GR" altLang="el-GR" sz="1400" b="1" i="0" u="none" strike="noStrike" cap="none" normalizeH="0" baseline="0" dirty="0">
                <a:ln>
                  <a:noFill/>
                </a:ln>
                <a:solidFill>
                  <a:srgbClr val="0D0D0D"/>
                </a:solidFill>
                <a:effectLst/>
                <a:latin typeface="Century Gothic" panose="020B0502020202020204" pitchFamily="34" charset="0"/>
              </a:rPr>
              <a:t>=0)</a:t>
            </a:r>
            <a:r>
              <a:rPr kumimoji="0" lang="el-GR" altLang="el-GR" sz="1400" b="0" i="0" u="none" strike="noStrike" cap="none" normalizeH="0" baseline="0" dirty="0">
                <a:ln>
                  <a:noFill/>
                </a:ln>
                <a:solidFill>
                  <a:srgbClr val="0D0D0D"/>
                </a:solidFill>
                <a:effectLst/>
                <a:latin typeface="Century Gothic" panose="020B0502020202020204" pitchFamily="34" charset="0"/>
              </a:rPr>
              <a:t> που δέχεται ένα σύνολο σημείων (</a:t>
            </a:r>
            <a:r>
              <a:rPr kumimoji="0" lang="el-GR" altLang="el-GR" sz="1400" b="1" i="0" u="none" strike="noStrike" cap="none" normalizeH="0" baseline="0" dirty="0" err="1">
                <a:ln>
                  <a:noFill/>
                </a:ln>
                <a:solidFill>
                  <a:srgbClr val="0D0D0D"/>
                </a:solidFill>
                <a:effectLst/>
                <a:latin typeface="Century Gothic" panose="020B0502020202020204" pitchFamily="34" charset="0"/>
              </a:rPr>
              <a:t>points</a:t>
            </a:r>
            <a:r>
              <a:rPr kumimoji="0" lang="el-GR" altLang="el-GR" sz="1400" b="0" i="0" u="none" strike="noStrike" cap="none" normalizeH="0" baseline="0" dirty="0">
                <a:ln>
                  <a:noFill/>
                </a:ln>
                <a:solidFill>
                  <a:srgbClr val="0D0D0D"/>
                </a:solidFill>
                <a:effectLst/>
                <a:latin typeface="Century Gothic" panose="020B0502020202020204" pitchFamily="34" charset="0"/>
              </a:rPr>
              <a:t>) και ένα βάθος (</a:t>
            </a:r>
            <a:r>
              <a:rPr kumimoji="0" lang="el-GR" altLang="el-GR" sz="1400" b="1" i="0" u="none" strike="noStrike" cap="none" normalizeH="0" baseline="0" dirty="0" err="1">
                <a:ln>
                  <a:noFill/>
                </a:ln>
                <a:solidFill>
                  <a:srgbClr val="0D0D0D"/>
                </a:solidFill>
                <a:effectLst/>
                <a:latin typeface="Century Gothic" panose="020B0502020202020204" pitchFamily="34" charset="0"/>
              </a:rPr>
              <a:t>depth</a:t>
            </a:r>
            <a:r>
              <a:rPr kumimoji="0" lang="el-GR" altLang="el-GR" sz="14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r>
              <a:rPr kumimoji="0" lang="el-GR" altLang="el-GR" sz="1400" b="0" i="0" u="none" strike="noStrike" cap="none" normalizeH="0" baseline="0" dirty="0">
                <a:ln>
                  <a:noFill/>
                </a:ln>
                <a:solidFill>
                  <a:srgbClr val="0D0D0D"/>
                </a:solidFill>
                <a:effectLst/>
                <a:latin typeface="Century Gothic" panose="020B0502020202020204" pitchFamily="34" charset="0"/>
              </a:rPr>
              <a:t>2. Έλεγχος αν το σύνολο των σημείων είναι κενό. Αν είναι, επιστρέφεται </a:t>
            </a:r>
            <a:r>
              <a:rPr kumimoji="0" lang="el-GR" altLang="el-GR" sz="1400" b="1" i="0" u="none" strike="noStrike" cap="none" normalizeH="0" baseline="0" dirty="0" err="1">
                <a:ln>
                  <a:noFill/>
                </a:ln>
                <a:solidFill>
                  <a:srgbClr val="0D0D0D"/>
                </a:solidFill>
                <a:effectLst/>
                <a:latin typeface="Century Gothic" panose="020B0502020202020204" pitchFamily="34" charset="0"/>
              </a:rPr>
              <a:t>None</a:t>
            </a:r>
            <a:r>
              <a:rPr kumimoji="0" lang="el-GR" altLang="el-GR" sz="14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l-GR" altLang="el-GR" sz="1400" b="0" i="0" u="none" strike="noStrike" cap="none" normalizeH="0" baseline="0" dirty="0">
                <a:ln>
                  <a:noFill/>
                </a:ln>
                <a:solidFill>
                  <a:srgbClr val="0D0D0D"/>
                </a:solidFill>
                <a:effectLst/>
                <a:latin typeface="Century Gothic" panose="020B0502020202020204" pitchFamily="34" charset="0"/>
              </a:rPr>
              <a:t>Υπολογίζεται η διάσταση του χώρου (k) από το πλήθος των χαρακτηριστικών του πρώτου σημείου στο σύνολο.</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Επιλέγεται ο άξονας κατά τον οποίο θα γίνει ο διαχωρισμός των σημείων, βάσει του βάθους του κόμβου στο δέντρο (</a:t>
            </a:r>
            <a:r>
              <a:rPr kumimoji="0" lang="el-GR" altLang="el-GR" sz="1400" b="1" i="0" u="none" strike="noStrike" cap="none" normalizeH="0" baseline="0" dirty="0" err="1">
                <a:ln>
                  <a:noFill/>
                </a:ln>
                <a:solidFill>
                  <a:srgbClr val="0D0D0D"/>
                </a:solidFill>
                <a:effectLst/>
                <a:latin typeface="Century Gothic" panose="020B0502020202020204" pitchFamily="34" charset="0"/>
              </a:rPr>
              <a:t>depth</a:t>
            </a:r>
            <a:r>
              <a:rPr kumimoji="0" lang="el-GR" altLang="el-GR" sz="14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l-GR" altLang="el-GR" sz="1400" b="0" i="0" u="none" strike="noStrike" cap="none" normalizeH="0" baseline="0" dirty="0">
                <a:ln>
                  <a:noFill/>
                </a:ln>
                <a:solidFill>
                  <a:srgbClr val="0D0D0D"/>
                </a:solidFill>
                <a:effectLst/>
                <a:latin typeface="Century Gothic" panose="020B0502020202020204" pitchFamily="34" charset="0"/>
              </a:rPr>
              <a:t>Τα σημεία ταξινομούνται βάσει των τιμών τους στον επιλεγμένο άξονα.</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l-GR" altLang="el-GR" sz="1400" b="0" i="0" u="none" strike="noStrike" cap="none" normalizeH="0" baseline="0" dirty="0">
                <a:ln>
                  <a:noFill/>
                </a:ln>
                <a:solidFill>
                  <a:srgbClr val="0D0D0D"/>
                </a:solidFill>
                <a:effectLst/>
                <a:latin typeface="Century Gothic" panose="020B0502020202020204" pitchFamily="34" charset="0"/>
              </a:rPr>
              <a:t>Υπολογίζεται η μέση θέση (</a:t>
            </a:r>
            <a:r>
              <a:rPr kumimoji="0" lang="el-GR" altLang="el-GR" sz="1400" b="1" i="0" u="none" strike="noStrike" cap="none" normalizeH="0" baseline="0" dirty="0" err="1">
                <a:ln>
                  <a:noFill/>
                </a:ln>
                <a:solidFill>
                  <a:srgbClr val="0D0D0D"/>
                </a:solidFill>
                <a:effectLst/>
                <a:latin typeface="Century Gothic" panose="020B0502020202020204" pitchFamily="34" charset="0"/>
              </a:rPr>
              <a:t>median</a:t>
            </a:r>
            <a:r>
              <a:rPr kumimoji="0" lang="el-GR" altLang="el-GR" sz="1400" b="0" i="0" u="none" strike="noStrike" cap="none" normalizeH="0" baseline="0" dirty="0">
                <a:ln>
                  <a:noFill/>
                </a:ln>
                <a:solidFill>
                  <a:srgbClr val="0D0D0D"/>
                </a:solidFill>
                <a:effectLst/>
                <a:latin typeface="Century Gothic" panose="020B0502020202020204" pitchFamily="34" charset="0"/>
              </a:rPr>
              <a:t>) των σημείων.</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Δημιουργείται ένας κόμβος (</a:t>
            </a:r>
            <a:r>
              <a:rPr kumimoji="0" lang="el-GR" altLang="el-GR" sz="1400" b="1" i="0" u="none" strike="noStrike" cap="none" normalizeH="0" baseline="0" dirty="0" err="1">
                <a:ln>
                  <a:noFill/>
                </a:ln>
                <a:solidFill>
                  <a:srgbClr val="0D0D0D"/>
                </a:solidFill>
                <a:effectLst/>
                <a:latin typeface="Century Gothic" panose="020B0502020202020204" pitchFamily="34" charset="0"/>
              </a:rPr>
              <a:t>Node</a:t>
            </a:r>
            <a:r>
              <a:rPr kumimoji="0" lang="el-GR" altLang="el-GR" sz="1400" b="0" i="0" u="none" strike="noStrike" cap="none" normalizeH="0" baseline="0" dirty="0">
                <a:ln>
                  <a:noFill/>
                </a:ln>
                <a:solidFill>
                  <a:srgbClr val="0D0D0D"/>
                </a:solidFill>
                <a:effectLst/>
                <a:latin typeface="Century Gothic" panose="020B0502020202020204" pitchFamily="34" charset="0"/>
              </a:rPr>
              <a:t>) για το </a:t>
            </a:r>
            <a:r>
              <a:rPr kumimoji="0" lang="el-GR" altLang="el-GR" sz="1400" b="1" i="0" u="none" strike="noStrike" cap="none" normalizeH="0" baseline="0" dirty="0" err="1">
                <a:ln>
                  <a:noFill/>
                </a:ln>
                <a:solidFill>
                  <a:srgbClr val="0D0D0D"/>
                </a:solidFill>
                <a:effectLst/>
                <a:latin typeface="Century Gothic" panose="020B0502020202020204" pitchFamily="34" charset="0"/>
              </a:rPr>
              <a:t>median</a:t>
            </a:r>
            <a:r>
              <a:rPr kumimoji="0" lang="el-GR" altLang="el-GR" sz="1400" b="0" i="0" u="none" strike="noStrike" cap="none" normalizeH="0" baseline="0" dirty="0">
                <a:ln>
                  <a:noFill/>
                </a:ln>
                <a:solidFill>
                  <a:srgbClr val="0D0D0D"/>
                </a:solidFill>
                <a:effectLst/>
                <a:latin typeface="Century Gothic" panose="020B0502020202020204" pitchFamily="34" charset="0"/>
              </a:rPr>
              <a:t> σημείο.</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Οι αριστερές και δεξιές υποδομές του δέντρου δημιουργούνται αναδρομικά, χρησιμοποιώντας τα αριστερά και δεξιά τμήματα των σημείων ως είσοδο.</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Επιστρέφεται ο κόμβος.</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pic>
        <p:nvPicPr>
          <p:cNvPr id="3" name="Εικόνα 2" descr="Εικόνα που περιέχει σκίτσο/σχέδιο, λευκό, γραμμή, διάγραμμα&#10;&#10;Περιγραφή που δημιουργήθηκε αυτόματα">
            <a:extLst>
              <a:ext uri="{FF2B5EF4-FFF2-40B4-BE49-F238E27FC236}">
                <a16:creationId xmlns:a16="http://schemas.microsoft.com/office/drawing/2014/main" id="{DB21AAEA-372D-2221-620D-1EA56E34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078" y="4551139"/>
            <a:ext cx="2770505" cy="1520190"/>
          </a:xfrm>
          <a:prstGeom prst="rect">
            <a:avLst/>
          </a:prstGeom>
        </p:spPr>
      </p:pic>
    </p:spTree>
    <p:extLst>
      <p:ext uri="{BB962C8B-B14F-4D97-AF65-F5344CB8AC3E}">
        <p14:creationId xmlns:p14="http://schemas.microsoft.com/office/powerpoint/2010/main" val="3947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fade">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fade">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fade">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animEffect transition="in" filter="fade">
                                      <p:cBhvr>
                                        <p:cTn id="37" dur="500"/>
                                        <p:tgtEl>
                                          <p:spTgt spid="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500"/>
                                        <p:tgtEl>
                                          <p:spTgt spid="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500"/>
                                        <p:tgtEl>
                                          <p:spTgt spid="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7" end="7"/>
                                            </p:txEl>
                                          </p:spTgt>
                                        </p:tgtEl>
                                        <p:attrNameLst>
                                          <p:attrName>style.visibility</p:attrName>
                                        </p:attrNameLst>
                                      </p:cBhvr>
                                      <p:to>
                                        <p:strVal val="visible"/>
                                      </p:to>
                                    </p:set>
                                    <p:animEffect transition="in" filter="fade">
                                      <p:cBhvr>
                                        <p:cTn id="52" dur="500"/>
                                        <p:tgtEl>
                                          <p:spTgt spid="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8" end="8"/>
                                            </p:txEl>
                                          </p:spTgt>
                                        </p:tgtEl>
                                        <p:attrNameLst>
                                          <p:attrName>style.visibility</p:attrName>
                                        </p:attrNameLst>
                                      </p:cBhvr>
                                      <p:to>
                                        <p:strVal val="visible"/>
                                      </p:to>
                                    </p:set>
                                    <p:animEffect transition="in" filter="fade">
                                      <p:cBhvr>
                                        <p:cTn id="5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Θέση αριθμού διαφάνειας 12">
            <a:extLst>
              <a:ext uri="{FF2B5EF4-FFF2-40B4-BE49-F238E27FC236}">
                <a16:creationId xmlns:a16="http://schemas.microsoft.com/office/drawing/2014/main" id="{91436D91-0BB4-E70A-BB1B-7CB33CE70D21}"/>
              </a:ext>
            </a:extLst>
          </p:cNvPr>
          <p:cNvSpPr>
            <a:spLocks noGrp="1"/>
          </p:cNvSpPr>
          <p:nvPr>
            <p:ph type="sldNum" sz="quarter" idx="22"/>
          </p:nvPr>
        </p:nvSpPr>
        <p:spPr/>
        <p:txBody>
          <a:bodyPr/>
          <a:lstStyle/>
          <a:p>
            <a:pPr rtl="0"/>
            <a:fld id="{B5CEABB6-07DC-46E8-9B57-56EC44A396E5}" type="slidenum">
              <a:rPr lang="en-GB" noProof="0" smtClean="0"/>
              <a:pPr rtl="0"/>
              <a:t>12</a:t>
            </a:fld>
            <a:endParaRPr lang="en-GB" noProof="0"/>
          </a:p>
        </p:txBody>
      </p:sp>
      <p:sp>
        <p:nvSpPr>
          <p:cNvPr id="14" name="Rectangle 1">
            <a:extLst>
              <a:ext uri="{FF2B5EF4-FFF2-40B4-BE49-F238E27FC236}">
                <a16:creationId xmlns:a16="http://schemas.microsoft.com/office/drawing/2014/main" id="{E98252F9-C1E3-B0FF-D660-9499CABAA23A}"/>
              </a:ext>
            </a:extLst>
          </p:cNvPr>
          <p:cNvSpPr>
            <a:spLocks noChangeArrowheads="1"/>
          </p:cNvSpPr>
          <p:nvPr/>
        </p:nvSpPr>
        <p:spPr bwMode="auto">
          <a:xfrm>
            <a:off x="2733622" y="837781"/>
            <a:ext cx="9284206" cy="29859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Ορίζετα</a:t>
            </a:r>
            <a:r>
              <a:rPr lang="el-GR" altLang="el-GR" sz="1200" dirty="0">
                <a:solidFill>
                  <a:srgbClr val="0D0D0D"/>
                </a:solidFill>
                <a:latin typeface="Century Gothic" panose="020B0502020202020204" pitchFamily="34" charset="0"/>
              </a:rPr>
              <a:t>ι η</a:t>
            </a:r>
            <a:r>
              <a:rPr kumimoji="0" lang="el-GR" altLang="el-GR" sz="1200" b="0" i="0" u="none" strike="noStrike" cap="none" normalizeH="0" baseline="0" dirty="0">
                <a:ln>
                  <a:noFill/>
                </a:ln>
                <a:solidFill>
                  <a:srgbClr val="0D0D0D"/>
                </a:solidFill>
                <a:effectLst/>
                <a:latin typeface="Century Gothic" panose="020B0502020202020204" pitchFamily="34" charset="0"/>
              </a:rPr>
              <a:t> συνάρτηση </a:t>
            </a:r>
            <a:r>
              <a:rPr lang="en-US" sz="1200" b="1" i="0" dirty="0" err="1">
                <a:solidFill>
                  <a:srgbClr val="0D0D0D"/>
                </a:solidFill>
                <a:effectLst/>
                <a:latin typeface="Century Gothic" panose="020B0502020202020204" pitchFamily="34" charset="0"/>
              </a:rPr>
              <a:t>range_search</a:t>
            </a:r>
            <a:r>
              <a:rPr lang="el-GR" sz="1200" b="1" i="0" dirty="0">
                <a:solidFill>
                  <a:srgbClr val="0D0D0D"/>
                </a:solidFill>
                <a:effectLst/>
                <a:latin typeface="Century Gothic" panose="020B0502020202020204" pitchFamily="34" charset="0"/>
              </a:rPr>
              <a:t>( ), </a:t>
            </a:r>
            <a:r>
              <a:rPr lang="el-GR" sz="1200" i="0" dirty="0">
                <a:solidFill>
                  <a:srgbClr val="0D0D0D"/>
                </a:solidFill>
                <a:effectLst/>
                <a:latin typeface="Century Gothic" panose="020B0502020202020204" pitchFamily="34" charset="0"/>
              </a:rPr>
              <a:t>η οποία </a:t>
            </a:r>
            <a:r>
              <a:rPr kumimoji="0" lang="el-GR" altLang="el-GR" sz="1200" b="0" i="0" u="none" strike="noStrike" cap="none" normalizeH="0" baseline="0" dirty="0">
                <a:ln>
                  <a:noFill/>
                </a:ln>
                <a:solidFill>
                  <a:srgbClr val="0D0D0D"/>
                </a:solidFill>
                <a:effectLst/>
                <a:latin typeface="Century Gothic" panose="020B0502020202020204" pitchFamily="34" charset="0"/>
              </a:rPr>
              <a:t>δέχεται τρία ορίσματα: τον κόμβο που εξετάζεται (</a:t>
            </a:r>
            <a:r>
              <a:rPr kumimoji="0" lang="el-GR" altLang="el-GR" sz="1200" b="1" i="0" u="none" strike="noStrike" cap="none" normalizeH="0" baseline="0" dirty="0" err="1">
                <a:ln>
                  <a:noFill/>
                </a:ln>
                <a:solidFill>
                  <a:srgbClr val="0D0D0D"/>
                </a:solidFill>
                <a:effectLst/>
                <a:latin typeface="Century Gothic" panose="020B0502020202020204" pitchFamily="34" charset="0"/>
              </a:rPr>
              <a:t>node</a:t>
            </a:r>
            <a:r>
              <a:rPr kumimoji="0" lang="el-GR" altLang="el-GR" sz="1200" b="0" i="0" u="none" strike="noStrike" cap="none" normalizeH="0" baseline="0" dirty="0">
                <a:ln>
                  <a:noFill/>
                </a:ln>
                <a:solidFill>
                  <a:srgbClr val="0D0D0D"/>
                </a:solidFill>
                <a:effectLst/>
                <a:latin typeface="Century Gothic" panose="020B0502020202020204" pitchFamily="34" charset="0"/>
              </a:rPr>
              <a:t>), το εύρος της αναζήτησης (</a:t>
            </a:r>
            <a:r>
              <a:rPr kumimoji="0" lang="el-GR" altLang="el-GR" sz="1200" b="1" i="0" u="none" strike="noStrike" cap="none" normalizeH="0" baseline="0" dirty="0" err="1">
                <a:ln>
                  <a:noFill/>
                </a:ln>
                <a:solidFill>
                  <a:srgbClr val="0D0D0D"/>
                </a:solidFill>
                <a:effectLst/>
                <a:latin typeface="Century Gothic" panose="020B0502020202020204" pitchFamily="34" charset="0"/>
              </a:rPr>
              <a:t>query_point</a:t>
            </a:r>
            <a:r>
              <a:rPr kumimoji="0" lang="el-GR" altLang="el-GR" sz="1200" b="0" i="0" u="none" strike="noStrike" cap="none" normalizeH="0" baseline="0" dirty="0">
                <a:ln>
                  <a:noFill/>
                </a:ln>
                <a:solidFill>
                  <a:srgbClr val="0D0D0D"/>
                </a:solidFill>
                <a:effectLst/>
                <a:latin typeface="Century Gothic" panose="020B0502020202020204" pitchFamily="34" charset="0"/>
              </a:rPr>
              <a:t>) και το βάθος του τρέχοντος κόμβου (</a:t>
            </a:r>
            <a:r>
              <a:rPr kumimoji="0" lang="el-GR" altLang="el-GR" sz="1200" b="1" i="0" u="none" strike="noStrike" cap="none" normalizeH="0" baseline="0" dirty="0" err="1">
                <a:ln>
                  <a:noFill/>
                </a:ln>
                <a:solidFill>
                  <a:srgbClr val="0D0D0D"/>
                </a:solidFill>
                <a:effectLst/>
                <a:latin typeface="Century Gothic" panose="020B0502020202020204" pitchFamily="34" charset="0"/>
              </a:rPr>
              <a:t>depth</a:t>
            </a:r>
            <a:r>
              <a:rPr kumimoji="0" lang="el-GR" altLang="el-GR" sz="12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Έλεγχος αν ο κόμβος είναι κενός. Αν ναι, επιστρέφεται μια κενή λίστα.</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l-GR" altLang="el-GR" sz="1200" b="0" i="0" u="none" strike="noStrike" cap="none" normalizeH="0" baseline="0" dirty="0">
                <a:ln>
                  <a:noFill/>
                </a:ln>
                <a:solidFill>
                  <a:srgbClr val="0D0D0D"/>
                </a:solidFill>
                <a:effectLst/>
                <a:latin typeface="Century Gothic" panose="020B0502020202020204" pitchFamily="34" charset="0"/>
              </a:rPr>
              <a:t>Υπολογισμός της διάστασης του χώρου (k) από το μήκος του διανύσματος </a:t>
            </a:r>
            <a:r>
              <a:rPr kumimoji="0" lang="el-GR" altLang="el-GR" sz="1200" b="1" i="0" u="none" strike="noStrike" cap="none" normalizeH="0" baseline="0" dirty="0" err="1">
                <a:ln>
                  <a:noFill/>
                </a:ln>
                <a:solidFill>
                  <a:srgbClr val="0D0D0D"/>
                </a:solidFill>
                <a:effectLst/>
                <a:latin typeface="Century Gothic" panose="020B0502020202020204" pitchFamily="34" charset="0"/>
              </a:rPr>
              <a:t>query_point</a:t>
            </a:r>
            <a:r>
              <a:rPr kumimoji="0" lang="el-GR" altLang="el-GR" sz="12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Επιλέγεται ο άξονας για τον διαχωρισμό των σημείων.</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Καθορίζεται εάν πρέπει να γίνει αναζήτηση στο αριστερό ή δεξιό </a:t>
            </a:r>
            <a:r>
              <a:rPr kumimoji="0" lang="el-GR" altLang="el-GR" sz="1200" b="0" i="0" u="none" strike="noStrike" cap="none" normalizeH="0" baseline="0" dirty="0" err="1">
                <a:ln>
                  <a:noFill/>
                </a:ln>
                <a:solidFill>
                  <a:srgbClr val="0D0D0D"/>
                </a:solidFill>
                <a:effectLst/>
                <a:latin typeface="Century Gothic" panose="020B0502020202020204" pitchFamily="34" charset="0"/>
              </a:rPr>
              <a:t>υποδέντρο</a:t>
            </a:r>
            <a:r>
              <a:rPr kumimoji="0" lang="el-GR" altLang="el-GR" sz="1200" b="0" i="0" u="none" strike="noStrike" cap="none" normalizeH="0" baseline="0" dirty="0">
                <a:ln>
                  <a:noFill/>
                </a:ln>
                <a:solidFill>
                  <a:srgbClr val="0D0D0D"/>
                </a:solidFill>
                <a:effectLst/>
                <a:latin typeface="Century Gothic" panose="020B0502020202020204" pitchFamily="34" charset="0"/>
              </a:rPr>
              <a:t>, βάσει του εύρους αναζήτησης και της θέσης του κόμβου στον άξονα.</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Αν υπάρχει αριστερό </a:t>
            </a:r>
            <a:r>
              <a:rPr kumimoji="0" lang="el-GR" altLang="el-GR" sz="1200" b="0" i="0" u="none" strike="noStrike" cap="none" normalizeH="0" baseline="0" dirty="0" err="1">
                <a:ln>
                  <a:noFill/>
                </a:ln>
                <a:solidFill>
                  <a:srgbClr val="0D0D0D"/>
                </a:solidFill>
                <a:effectLst/>
                <a:latin typeface="Century Gothic" panose="020B0502020202020204" pitchFamily="34" charset="0"/>
              </a:rPr>
              <a:t>υποδέντρο</a:t>
            </a:r>
            <a:r>
              <a:rPr kumimoji="0" lang="el-GR" altLang="el-GR" sz="1200" b="0" i="0" u="none" strike="noStrike" cap="none" normalizeH="0" baseline="0" dirty="0">
                <a:ln>
                  <a:noFill/>
                </a:ln>
                <a:solidFill>
                  <a:srgbClr val="0D0D0D"/>
                </a:solidFill>
                <a:effectLst/>
                <a:latin typeface="Century Gothic" panose="020B0502020202020204" pitchFamily="34" charset="0"/>
              </a:rPr>
              <a:t> και η αναζήτηση πρέπει να γίνει σε αυτό, καλείται αναδρομικά η </a:t>
            </a:r>
            <a:r>
              <a:rPr kumimoji="0" lang="el-GR" altLang="el-GR" sz="1200" b="1" i="0" u="none" strike="noStrike" cap="none" normalizeH="0" baseline="0" dirty="0" err="1">
                <a:ln>
                  <a:noFill/>
                </a:ln>
                <a:solidFill>
                  <a:srgbClr val="0D0D0D"/>
                </a:solidFill>
                <a:effectLst/>
                <a:latin typeface="Century Gothic" panose="020B0502020202020204" pitchFamily="34" charset="0"/>
              </a:rPr>
              <a:t>range_search</a:t>
            </a:r>
            <a:r>
              <a:rPr kumimoji="0" lang="el-GR" altLang="el-GR" sz="12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Γίνεται έλεγχος αν ο τρέχον κόμβος βρίσκεται εντός του εύρους αναζήτησης. Αν ναι, προστίθεται στη λίστα αποτελεσμάτων (</a:t>
            </a:r>
            <a:r>
              <a:rPr kumimoji="0" lang="el-GR" altLang="el-GR" sz="1200" b="1" i="0" u="none" strike="noStrike" cap="none" normalizeH="0" baseline="0" dirty="0" err="1">
                <a:ln>
                  <a:noFill/>
                </a:ln>
                <a:solidFill>
                  <a:srgbClr val="0D0D0D"/>
                </a:solidFill>
                <a:effectLst/>
                <a:latin typeface="Century Gothic" panose="020B0502020202020204" pitchFamily="34" charset="0"/>
              </a:rPr>
              <a:t>result</a:t>
            </a:r>
            <a:r>
              <a:rPr kumimoji="0" lang="el-GR" altLang="el-GR" sz="1200" b="0" i="0" u="none" strike="noStrike" cap="none" normalizeH="0" baseline="0" dirty="0">
                <a:ln>
                  <a:noFill/>
                </a:ln>
                <a:solidFill>
                  <a:srgbClr val="0D0D0D"/>
                </a:solidFill>
                <a:effectLst/>
                <a:latin typeface="Century Gothic" panose="020B0502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l-GR" altLang="el-GR" sz="1200" b="0" i="0" u="none" strike="noStrike" cap="none" normalizeH="0" baseline="0" dirty="0">
                <a:ln>
                  <a:noFill/>
                </a:ln>
                <a:solidFill>
                  <a:srgbClr val="0D0D0D"/>
                </a:solidFill>
                <a:effectLst/>
                <a:latin typeface="Century Gothic" panose="020B0502020202020204" pitchFamily="34" charset="0"/>
              </a:rPr>
              <a:t>Αν υπάρχει δεξί </a:t>
            </a:r>
            <a:r>
              <a:rPr kumimoji="0" lang="el-GR" altLang="el-GR" sz="1200" b="0" i="0" u="none" strike="noStrike" cap="none" normalizeH="0" baseline="0" dirty="0" err="1">
                <a:ln>
                  <a:noFill/>
                </a:ln>
                <a:solidFill>
                  <a:srgbClr val="0D0D0D"/>
                </a:solidFill>
                <a:effectLst/>
                <a:latin typeface="Century Gothic" panose="020B0502020202020204" pitchFamily="34" charset="0"/>
              </a:rPr>
              <a:t>υποδέντρο</a:t>
            </a:r>
            <a:r>
              <a:rPr kumimoji="0" lang="el-GR" altLang="el-GR" sz="1200" b="0" i="0" u="none" strike="noStrike" cap="none" normalizeH="0" baseline="0" dirty="0">
                <a:ln>
                  <a:noFill/>
                </a:ln>
                <a:solidFill>
                  <a:srgbClr val="0D0D0D"/>
                </a:solidFill>
                <a:effectLst/>
                <a:latin typeface="Century Gothic" panose="020B0502020202020204" pitchFamily="34" charset="0"/>
              </a:rPr>
              <a:t> και η αναζήτηση πρέπει να γίνει σε αυτό, καλείται αναδρομικά η </a:t>
            </a:r>
            <a:r>
              <a:rPr kumimoji="0" lang="el-GR" altLang="el-GR" sz="1200" b="1" i="0" u="none" strike="noStrike" cap="none" normalizeH="0" baseline="0" dirty="0" err="1">
                <a:ln>
                  <a:noFill/>
                </a:ln>
                <a:solidFill>
                  <a:srgbClr val="0D0D0D"/>
                </a:solidFill>
                <a:effectLst/>
                <a:latin typeface="Century Gothic" panose="020B0502020202020204" pitchFamily="34" charset="0"/>
              </a:rPr>
              <a:t>range_search</a:t>
            </a:r>
            <a:r>
              <a:rPr kumimoji="0" lang="el-GR" altLang="el-GR" sz="1200" b="0" i="0" u="none" strike="noStrike" cap="none" normalizeH="0" baseline="0" dirty="0">
                <a:ln>
                  <a:noFill/>
                </a:ln>
                <a:solidFill>
                  <a:srgbClr val="0D0D0D"/>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C419A98C-4F61-DD3C-EC63-5EA06686BF5C}"/>
              </a:ext>
            </a:extLst>
          </p:cNvPr>
          <p:cNvSpPr txBox="1"/>
          <p:nvPr/>
        </p:nvSpPr>
        <p:spPr>
          <a:xfrm>
            <a:off x="2635651" y="934934"/>
            <a:ext cx="8839200" cy="307777"/>
          </a:xfrm>
          <a:prstGeom prst="rect">
            <a:avLst/>
          </a:prstGeom>
          <a:noFill/>
        </p:spPr>
        <p:txBody>
          <a:bodyPr wrap="square">
            <a:spAutoFit/>
          </a:bodyPr>
          <a:lstStyle/>
          <a:p>
            <a:pPr algn="just"/>
            <a:r>
              <a:rPr lang="el-GR" sz="1400" b="1" dirty="0">
                <a:solidFill>
                  <a:schemeClr val="accent1">
                    <a:lumMod val="75000"/>
                  </a:schemeClr>
                </a:solidFill>
                <a:latin typeface="Century Gothic" panose="020B0502020202020204" pitchFamily="34" charset="0"/>
              </a:rPr>
              <a:t>Αναζήτηση</a:t>
            </a:r>
          </a:p>
        </p:txBody>
      </p:sp>
      <p:pic>
        <p:nvPicPr>
          <p:cNvPr id="18" name="Εικόνα 17" descr="Εικόνα που περιέχει σκίτσο/σχέδιο, διάγραμμα, τεχνικό σχέδιο, γραμμή&#10;&#10;Περιγραφή που δημιουργήθηκε αυτόματα">
            <a:extLst>
              <a:ext uri="{FF2B5EF4-FFF2-40B4-BE49-F238E27FC236}">
                <a16:creationId xmlns:a16="http://schemas.microsoft.com/office/drawing/2014/main" id="{1D485924-6721-AC65-938F-20D605714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323" y="3595869"/>
            <a:ext cx="4563745" cy="1691005"/>
          </a:xfrm>
          <a:prstGeom prst="rect">
            <a:avLst/>
          </a:prstGeom>
        </p:spPr>
      </p:pic>
    </p:spTree>
    <p:extLst>
      <p:ext uri="{BB962C8B-B14F-4D97-AF65-F5344CB8AC3E}">
        <p14:creationId xmlns:p14="http://schemas.microsoft.com/office/powerpoint/2010/main" val="402285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fade">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fade">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fade">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4" end="4"/>
                                            </p:txEl>
                                          </p:spTgt>
                                        </p:tgtEl>
                                        <p:attrNameLst>
                                          <p:attrName>style.visibility</p:attrName>
                                        </p:attrNameLst>
                                      </p:cBhvr>
                                      <p:to>
                                        <p:strVal val="visible"/>
                                      </p:to>
                                    </p:set>
                                    <p:animEffect transition="in" filter="fade">
                                      <p:cBhvr>
                                        <p:cTn id="32" dur="500"/>
                                        <p:tgtEl>
                                          <p:spTgt spid="1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animEffect transition="in" filter="fade">
                                      <p:cBhvr>
                                        <p:cTn id="37" dur="500"/>
                                        <p:tgtEl>
                                          <p:spTgt spid="1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
                                            <p:txEl>
                                              <p:pRg st="6" end="6"/>
                                            </p:txEl>
                                          </p:spTgt>
                                        </p:tgtEl>
                                        <p:attrNameLst>
                                          <p:attrName>style.visibility</p:attrName>
                                        </p:attrNameLst>
                                      </p:cBhvr>
                                      <p:to>
                                        <p:strVal val="visible"/>
                                      </p:to>
                                    </p:set>
                                    <p:animEffect transition="in" filter="fade">
                                      <p:cBhvr>
                                        <p:cTn id="42" dur="500"/>
                                        <p:tgtEl>
                                          <p:spTgt spid="1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xEl>
                                              <p:pRg st="7" end="7"/>
                                            </p:txEl>
                                          </p:spTgt>
                                        </p:tgtEl>
                                        <p:attrNameLst>
                                          <p:attrName>style.visibility</p:attrName>
                                        </p:attrNameLst>
                                      </p:cBhvr>
                                      <p:to>
                                        <p:strVal val="visible"/>
                                      </p:to>
                                    </p:set>
                                    <p:animEffect transition="in" filter="fade">
                                      <p:cBhvr>
                                        <p:cTn id="47" dur="500"/>
                                        <p:tgtEl>
                                          <p:spTgt spid="1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
                                            <p:txEl>
                                              <p:pRg st="8" end="8"/>
                                            </p:txEl>
                                          </p:spTgt>
                                        </p:tgtEl>
                                        <p:attrNameLst>
                                          <p:attrName>style.visibility</p:attrName>
                                        </p:attrNameLst>
                                      </p:cBhvr>
                                      <p:to>
                                        <p:strVal val="visible"/>
                                      </p:to>
                                    </p:set>
                                    <p:animEffect transition="in" filter="fade">
                                      <p:cBhvr>
                                        <p:cTn id="52"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93673-F46C-84E9-6EA4-5CBB0F17073A}"/>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6A622FE1-E6C5-FB72-BB6F-4E116793DFB4}"/>
              </a:ext>
            </a:extLst>
          </p:cNvPr>
          <p:cNvSpPr>
            <a:spLocks noGrp="1"/>
          </p:cNvSpPr>
          <p:nvPr>
            <p:ph type="sldNum" sz="quarter" idx="12"/>
          </p:nvPr>
        </p:nvSpPr>
        <p:spPr/>
        <p:txBody>
          <a:bodyPr/>
          <a:lstStyle/>
          <a:p>
            <a:pPr rtl="0"/>
            <a:fld id="{B5CEABB6-07DC-46E8-9B57-56EC44A396E5}" type="slidenum">
              <a:rPr lang="en-GB" noProof="0" smtClean="0"/>
              <a:t>13</a:t>
            </a:fld>
            <a:endParaRPr lang="en-GB" noProof="0"/>
          </a:p>
        </p:txBody>
      </p:sp>
      <p:sp>
        <p:nvSpPr>
          <p:cNvPr id="7" name="TextBox 6">
            <a:extLst>
              <a:ext uri="{FF2B5EF4-FFF2-40B4-BE49-F238E27FC236}">
                <a16:creationId xmlns:a16="http://schemas.microsoft.com/office/drawing/2014/main" id="{6C11B67F-8EEE-62AD-0C89-65AA12B41C46}"/>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bg1">
                    <a:lumMod val="75000"/>
                  </a:schemeClr>
                </a:solidFill>
                <a:latin typeface="Century Gothic" panose="020B0502020202020204" pitchFamily="34" charset="0"/>
              </a:rPr>
              <a:t>0. </a:t>
            </a:r>
            <a:r>
              <a:rPr lang="en-US" sz="1400" dirty="0">
                <a:solidFill>
                  <a:schemeClr val="bg1">
                    <a:lumMod val="75000"/>
                  </a:schemeClr>
                </a:solidFill>
                <a:latin typeface="Century Gothic" panose="020B0502020202020204" pitchFamily="34" charset="0"/>
              </a:rPr>
              <a:t>Web Crawler</a:t>
            </a:r>
          </a:p>
          <a:p>
            <a:pPr>
              <a:lnSpc>
                <a:spcPct val="200000"/>
              </a:lnSpc>
            </a:pPr>
            <a:r>
              <a:rPr lang="en-US" sz="1400" dirty="0">
                <a:solidFill>
                  <a:schemeClr val="bg1">
                    <a:lumMod val="75000"/>
                  </a:schemeClr>
                </a:solidFill>
                <a:latin typeface="Century Gothic" panose="020B0502020202020204" pitchFamily="34" charset="0"/>
              </a:rPr>
              <a:t>1. R-tree</a:t>
            </a:r>
          </a:p>
          <a:p>
            <a:pPr>
              <a:lnSpc>
                <a:spcPct val="200000"/>
              </a:lnSpc>
            </a:pPr>
            <a:r>
              <a:rPr lang="en-US" sz="1400" dirty="0">
                <a:solidFill>
                  <a:schemeClr val="bg1">
                    <a:lumMod val="75000"/>
                  </a:schemeClr>
                </a:solidFill>
                <a:latin typeface="Century Gothic" panose="020B0502020202020204" pitchFamily="34" charset="0"/>
              </a:rPr>
              <a:t>2. 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latin typeface="Century Gothic" panose="020B0502020202020204" pitchFamily="34" charset="0"/>
              </a:rPr>
              <a:t>5.</a:t>
            </a:r>
            <a:r>
              <a:rPr lang="el-GR" sz="1400" b="1" dirty="0">
                <a:latin typeface="Century Gothic" panose="020B0502020202020204" pitchFamily="34" charset="0"/>
              </a:rPr>
              <a:t> </a:t>
            </a:r>
            <a:r>
              <a:rPr lang="en-US" sz="1400" b="1" dirty="0">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415452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Θέση αριθμού διαφάνειας 10">
            <a:extLst>
              <a:ext uri="{FF2B5EF4-FFF2-40B4-BE49-F238E27FC236}">
                <a16:creationId xmlns:a16="http://schemas.microsoft.com/office/drawing/2014/main" id="{0A1AD4AD-9E3C-0573-CA48-F0127E8B4D8B}"/>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sp>
        <p:nvSpPr>
          <p:cNvPr id="12" name="Rectangle 1">
            <a:extLst>
              <a:ext uri="{FF2B5EF4-FFF2-40B4-BE49-F238E27FC236}">
                <a16:creationId xmlns:a16="http://schemas.microsoft.com/office/drawing/2014/main" id="{B7C8B2E9-3187-B9C2-9300-05F730BDAD50}"/>
              </a:ext>
            </a:extLst>
          </p:cNvPr>
          <p:cNvSpPr>
            <a:spLocks noChangeArrowheads="1"/>
          </p:cNvSpPr>
          <p:nvPr/>
        </p:nvSpPr>
        <p:spPr bwMode="auto">
          <a:xfrm>
            <a:off x="1228493" y="1680822"/>
            <a:ext cx="10402229" cy="28320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l-GR" altLang="el-GR" sz="1400" b="1" dirty="0">
                <a:latin typeface="Century Gothic" panose="020B0502020202020204" pitchFamily="34" charset="0"/>
              </a:rPr>
              <a:t>Ξεκινάμε με την </a:t>
            </a:r>
            <a:r>
              <a:rPr lang="el-GR" altLang="el-GR" sz="1400" b="1" dirty="0" err="1">
                <a:latin typeface="Century Gothic" panose="020B0502020202020204" pitchFamily="34" charset="0"/>
              </a:rPr>
              <a:t>προεπεξεργασία</a:t>
            </a:r>
            <a:r>
              <a:rPr lang="el-GR" altLang="el-GR" sz="1400" b="1" dirty="0">
                <a:latin typeface="Century Gothic" panose="020B0502020202020204" pitchFamily="34" charset="0"/>
              </a:rPr>
              <a:t> των κειμένων εκπαίδευσης…</a:t>
            </a:r>
            <a:endParaRPr lang="en-US" altLang="el-GR" sz="1400" b="1"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l-GR" sz="1400" b="1" dirty="0">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l-GR" sz="1400" b="1" dirty="0" err="1">
                <a:latin typeface="Century Gothic" panose="020B0502020202020204" pitchFamily="34" charset="0"/>
              </a:rPr>
              <a:t>p</a:t>
            </a:r>
            <a:r>
              <a:rPr kumimoji="0" lang="en-US" altLang="el-GR" sz="1400" b="1" i="0" u="none" strike="noStrike" cap="none" normalizeH="0" baseline="0" dirty="0" err="1">
                <a:ln>
                  <a:noFill/>
                </a:ln>
                <a:solidFill>
                  <a:schemeClr val="tx1"/>
                </a:solidFill>
                <a:effectLst/>
                <a:latin typeface="Century Gothic" panose="020B0502020202020204" pitchFamily="34" charset="0"/>
              </a:rPr>
              <a:t>reprocess_education</a:t>
            </a:r>
            <a:r>
              <a:rPr kumimoji="0" lang="en-US" altLang="el-GR" sz="1400" b="1" i="0" u="none" strike="noStrike" cap="none" normalizeH="0" baseline="0" dirty="0">
                <a:ln>
                  <a:noFill/>
                </a:ln>
                <a:solidFill>
                  <a:schemeClr val="tx1"/>
                </a:solidFill>
                <a:effectLst/>
                <a:latin typeface="Century Gothic" panose="020B0502020202020204" pitchFamily="34" charset="0"/>
              </a:rPr>
              <a:t>( ):</a:t>
            </a:r>
            <a:endParaRPr kumimoji="0" lang="el-GR" altLang="el-GR" sz="1400" b="1"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Αρχικά, φορτώνονται τα "</a:t>
            </a:r>
            <a:r>
              <a:rPr kumimoji="0" lang="el-GR" altLang="el-GR" sz="1400" b="0" i="0" u="none" strike="noStrike" cap="none" normalizeH="0" baseline="0" dirty="0" err="1">
                <a:ln>
                  <a:noFill/>
                </a:ln>
                <a:solidFill>
                  <a:srgbClr val="0D0D0D"/>
                </a:solidFill>
                <a:effectLst/>
                <a:latin typeface="Century Gothic" panose="020B0502020202020204" pitchFamily="34" charset="0"/>
              </a:rPr>
              <a:t>stop</a:t>
            </a:r>
            <a:r>
              <a:rPr kumimoji="0" lang="el-GR"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err="1">
                <a:ln>
                  <a:noFill/>
                </a:ln>
                <a:solidFill>
                  <a:srgbClr val="0D0D0D"/>
                </a:solidFill>
                <a:effectLst/>
                <a:latin typeface="Century Gothic" panose="020B0502020202020204" pitchFamily="34" charset="0"/>
              </a:rPr>
              <a:t>words</a:t>
            </a:r>
            <a:r>
              <a:rPr kumimoji="0" lang="el-GR" altLang="el-GR" sz="1400" b="0" i="0" u="none" strike="noStrike" cap="none" normalizeH="0" baseline="0" dirty="0">
                <a:ln>
                  <a:noFill/>
                </a:ln>
                <a:solidFill>
                  <a:srgbClr val="0D0D0D"/>
                </a:solidFill>
                <a:effectLst/>
                <a:latin typeface="Century Gothic" panose="020B0502020202020204" pitchFamily="34" charset="0"/>
              </a:rPr>
              <a:t>" (λέξεις-σύνδεσμοι που συχνά δεν προσφέρουν σημασιολογική αξία στο κείμενο) από τη βιβλιοθήκη </a:t>
            </a:r>
            <a:r>
              <a:rPr kumimoji="0" lang="el-GR" altLang="el-GR" sz="1400" b="1" i="0" u="none" strike="noStrike" cap="none" normalizeH="0" baseline="0" dirty="0" err="1">
                <a:ln>
                  <a:noFill/>
                </a:ln>
                <a:solidFill>
                  <a:srgbClr val="0D0D0D"/>
                </a:solidFill>
                <a:effectLst/>
                <a:latin typeface="Century Gothic" panose="020B0502020202020204" pitchFamily="34" charset="0"/>
              </a:rPr>
              <a:t>nltk</a:t>
            </a:r>
            <a:r>
              <a:rPr kumimoji="0" lang="el-GR" altLang="el-GR" sz="1400" b="0" i="0" u="none" strike="noStrike" cap="none" normalizeH="0" baseline="0" dirty="0">
                <a:ln>
                  <a:noFill/>
                </a:ln>
                <a:solidFill>
                  <a:srgbClr val="0D0D0D"/>
                </a:solidFill>
                <a:effectLst/>
                <a:latin typeface="Century Gothic" panose="020B0502020202020204" pitchFamily="34" charset="0"/>
              </a:rPr>
              <a:t>.</a:t>
            </a:r>
            <a:r>
              <a:rPr kumimoji="0" lang="en-US"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a:ln>
                  <a:noFill/>
                </a:ln>
                <a:solidFill>
                  <a:srgbClr val="0D0D0D"/>
                </a:solidFill>
                <a:effectLst/>
                <a:latin typeface="Century Gothic" panose="020B0502020202020204" pitchFamily="34" charset="0"/>
              </a:rPr>
              <a:t>Ακόμα, </a:t>
            </a:r>
            <a:r>
              <a:rPr lang="el-GR" altLang="el-GR" sz="1400" dirty="0">
                <a:solidFill>
                  <a:srgbClr val="0D0D0D"/>
                </a:solidFill>
                <a:latin typeface="Century Gothic" panose="020B0502020202020204" pitchFamily="34" charset="0"/>
              </a:rPr>
              <a:t>δ</a:t>
            </a:r>
            <a:r>
              <a:rPr kumimoji="0" lang="el-GR" altLang="el-GR" sz="1400" b="0" i="0" u="none" strike="noStrike" cap="none" normalizeH="0" baseline="0" dirty="0">
                <a:ln>
                  <a:noFill/>
                </a:ln>
                <a:solidFill>
                  <a:srgbClr val="0D0D0D"/>
                </a:solidFill>
                <a:effectLst/>
                <a:latin typeface="Century Gothic" panose="020B0502020202020204" pitchFamily="34" charset="0"/>
              </a:rPr>
              <a:t>ημιουργείται ένα αντικείμενο </a:t>
            </a:r>
            <a:r>
              <a:rPr kumimoji="0" lang="el-GR" altLang="el-GR" sz="1400" b="1" i="0" u="none" strike="noStrike" cap="none" normalizeH="0" baseline="0" dirty="0" err="1">
                <a:ln>
                  <a:noFill/>
                </a:ln>
                <a:solidFill>
                  <a:srgbClr val="0D0D0D"/>
                </a:solidFill>
                <a:effectLst/>
                <a:latin typeface="Century Gothic" panose="020B0502020202020204" pitchFamily="34" charset="0"/>
              </a:rPr>
              <a:t>PorterStemmer</a:t>
            </a:r>
            <a:r>
              <a:rPr kumimoji="0" lang="el-GR" altLang="el-GR" sz="1400" b="0" i="0" u="none" strike="noStrike" cap="none" normalizeH="0" baseline="0" dirty="0">
                <a:ln>
                  <a:noFill/>
                </a:ln>
                <a:solidFill>
                  <a:srgbClr val="0D0D0D"/>
                </a:solidFill>
                <a:effectLst/>
                <a:latin typeface="Century Gothic" panose="020B0502020202020204" pitchFamily="34" charset="0"/>
              </a:rPr>
              <a:t> για τη </a:t>
            </a:r>
            <a:r>
              <a:rPr kumimoji="0" lang="el-GR" altLang="el-GR" sz="1400" b="0" i="0" u="none" strike="noStrike" cap="none" normalizeH="0" baseline="0" dirty="0" err="1">
                <a:ln>
                  <a:noFill/>
                </a:ln>
                <a:solidFill>
                  <a:srgbClr val="0D0D0D"/>
                </a:solidFill>
                <a:effectLst/>
                <a:latin typeface="Century Gothic" panose="020B0502020202020204" pitchFamily="34" charset="0"/>
              </a:rPr>
              <a:t>στέμματιση</a:t>
            </a:r>
            <a:r>
              <a:rPr kumimoji="0" lang="el-GR" altLang="el-GR" sz="1400" b="0" i="0" u="none" strike="noStrike" cap="none" normalizeH="0" baseline="0" dirty="0">
                <a:ln>
                  <a:noFill/>
                </a:ln>
                <a:solidFill>
                  <a:srgbClr val="0D0D0D"/>
                </a:solidFill>
                <a:effectLst/>
                <a:latin typeface="Century Gothic" panose="020B0502020202020204" pitchFamily="34" charset="0"/>
              </a:rPr>
              <a:t> των λέξεων. Το αρχικό κείμενο μετατρέπεται σε πεζά γράμματα χρησιμοποιώντας τη μέθοδο </a:t>
            </a:r>
            <a:r>
              <a:rPr kumimoji="0" lang="el-GR" altLang="el-GR" sz="1400" b="1" i="0" u="none" strike="noStrike" cap="none" normalizeH="0" baseline="0" dirty="0" err="1">
                <a:ln>
                  <a:noFill/>
                </a:ln>
                <a:solidFill>
                  <a:srgbClr val="0D0D0D"/>
                </a:solidFill>
                <a:effectLst/>
                <a:latin typeface="Century Gothic" panose="020B0502020202020204" pitchFamily="34" charset="0"/>
              </a:rPr>
              <a:t>lower</a:t>
            </a:r>
            <a:r>
              <a:rPr kumimoji="0" lang="el-GR" altLang="el-GR" sz="1400" b="1"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a:ln>
                  <a:noFill/>
                </a:ln>
                <a:solidFill>
                  <a:srgbClr val="0D0D0D"/>
                </a:solidFill>
                <a:effectLst/>
                <a:latin typeface="Century Gothic" panose="020B0502020202020204" pitchFamily="34" charset="0"/>
              </a:rPr>
              <a:t>. Έπειτα, το κείμενο διαιρείται σε λέξεις χρησιμοποιώντας τη μέθοδο </a:t>
            </a:r>
            <a:r>
              <a:rPr kumimoji="0" lang="el-GR" altLang="el-GR" sz="1400" b="1" i="0" u="none" strike="noStrike" cap="none" normalizeH="0" baseline="0" dirty="0" err="1">
                <a:ln>
                  <a:noFill/>
                </a:ln>
                <a:solidFill>
                  <a:srgbClr val="0D0D0D"/>
                </a:solidFill>
                <a:effectLst/>
                <a:latin typeface="Century Gothic" panose="020B0502020202020204" pitchFamily="34" charset="0"/>
              </a:rPr>
              <a:t>split</a:t>
            </a:r>
            <a:r>
              <a:rPr kumimoji="0" lang="el-GR" altLang="el-GR" sz="1400" b="1"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a:ln>
                  <a:noFill/>
                </a:ln>
                <a:solidFill>
                  <a:srgbClr val="0D0D0D"/>
                </a:solidFill>
                <a:effectLst/>
                <a:latin typeface="Century Gothic" panose="020B0502020202020204" pitchFamily="34" charset="0"/>
              </a:rPr>
              <a:t>. Για κάθε λέξη στο κείμενο, ελέγχεται αν ανήκει στις "</a:t>
            </a:r>
            <a:r>
              <a:rPr kumimoji="0" lang="el-GR" altLang="el-GR" sz="1400" b="0" i="0" u="none" strike="noStrike" cap="none" normalizeH="0" baseline="0" dirty="0" err="1">
                <a:ln>
                  <a:noFill/>
                </a:ln>
                <a:solidFill>
                  <a:srgbClr val="0D0D0D"/>
                </a:solidFill>
                <a:effectLst/>
                <a:latin typeface="Century Gothic" panose="020B0502020202020204" pitchFamily="34" charset="0"/>
              </a:rPr>
              <a:t>stop</a:t>
            </a:r>
            <a:r>
              <a:rPr kumimoji="0" lang="el-GR"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err="1">
                <a:ln>
                  <a:noFill/>
                </a:ln>
                <a:solidFill>
                  <a:srgbClr val="0D0D0D"/>
                </a:solidFill>
                <a:effectLst/>
                <a:latin typeface="Century Gothic" panose="020B0502020202020204" pitchFamily="34" charset="0"/>
              </a:rPr>
              <a:t>words</a:t>
            </a:r>
            <a:r>
              <a:rPr kumimoji="0" lang="el-GR" altLang="el-GR" sz="1400" b="0" i="0" u="none" strike="noStrike" cap="none" normalizeH="0" baseline="0" dirty="0">
                <a:ln>
                  <a:noFill/>
                </a:ln>
                <a:solidFill>
                  <a:srgbClr val="0D0D0D"/>
                </a:solidFill>
                <a:effectLst/>
                <a:latin typeface="Century Gothic" panose="020B0502020202020204" pitchFamily="34" charset="0"/>
              </a:rPr>
              <a:t>" και αν όχι, γίνεται </a:t>
            </a:r>
            <a:r>
              <a:rPr kumimoji="0" lang="el-GR" altLang="el-GR" sz="1400" b="0" i="0" u="none" strike="noStrike" cap="none" normalizeH="0" baseline="0" dirty="0" err="1">
                <a:ln>
                  <a:noFill/>
                </a:ln>
                <a:solidFill>
                  <a:srgbClr val="0D0D0D"/>
                </a:solidFill>
                <a:effectLst/>
                <a:latin typeface="Century Gothic" panose="020B0502020202020204" pitchFamily="34" charset="0"/>
              </a:rPr>
              <a:t>στέμματιση</a:t>
            </a:r>
            <a:r>
              <a:rPr kumimoji="0" lang="el-GR" altLang="el-GR" sz="1400" b="0" i="0" u="none" strike="noStrike" cap="none" normalizeH="0" baseline="0" dirty="0">
                <a:ln>
                  <a:noFill/>
                </a:ln>
                <a:solidFill>
                  <a:srgbClr val="0D0D0D"/>
                </a:solidFill>
                <a:effectLst/>
                <a:latin typeface="Century Gothic" panose="020B0502020202020204" pitchFamily="34" charset="0"/>
              </a:rPr>
              <a:t> με τον </a:t>
            </a:r>
            <a:r>
              <a:rPr kumimoji="0" lang="el-GR" altLang="el-GR" sz="1400" b="1" i="0" u="none" strike="noStrike" cap="none" normalizeH="0" baseline="0" dirty="0" err="1">
                <a:ln>
                  <a:noFill/>
                </a:ln>
                <a:solidFill>
                  <a:srgbClr val="0D0D0D"/>
                </a:solidFill>
                <a:effectLst/>
                <a:latin typeface="Century Gothic" panose="020B0502020202020204" pitchFamily="34" charset="0"/>
              </a:rPr>
              <a:t>PorterStemmer</a:t>
            </a:r>
            <a:r>
              <a:rPr kumimoji="0" lang="el-GR" altLang="el-GR" sz="1400" b="0" i="0" u="none" strike="noStrike" cap="none" normalizeH="0" baseline="0" dirty="0">
                <a:ln>
                  <a:noFill/>
                </a:ln>
                <a:solidFill>
                  <a:srgbClr val="0D0D0D"/>
                </a:solidFill>
                <a:effectLst/>
                <a:latin typeface="Century Gothic" panose="020B0502020202020204" pitchFamily="34" charset="0"/>
              </a:rPr>
              <a:t>. Οι επεξεργασμένες λέξεις προστίθενται σε μια λίστα </a:t>
            </a:r>
            <a:r>
              <a:rPr kumimoji="0" lang="el-GR" altLang="el-GR" sz="1400" b="1" i="0" u="none" strike="noStrike" cap="none" normalizeH="0" baseline="0" dirty="0" err="1">
                <a:ln>
                  <a:noFill/>
                </a:ln>
                <a:solidFill>
                  <a:srgbClr val="0D0D0D"/>
                </a:solidFill>
                <a:effectLst/>
                <a:latin typeface="Century Gothic" panose="020B0502020202020204" pitchFamily="34" charset="0"/>
              </a:rPr>
              <a:t>processed_words</a:t>
            </a:r>
            <a:r>
              <a:rPr kumimoji="0" lang="el-GR" altLang="el-GR" sz="1400" b="0" i="0" u="none" strike="noStrike" cap="none" normalizeH="0" baseline="0" dirty="0">
                <a:ln>
                  <a:noFill/>
                </a:ln>
                <a:solidFill>
                  <a:srgbClr val="0D0D0D"/>
                </a:solidFill>
                <a:effectLst/>
                <a:latin typeface="Century Gothic" panose="020B0502020202020204" pitchFamily="34" charset="0"/>
              </a:rPr>
              <a:t>. Οι επεξεργασμένες λέξεις επιστρέφονται σαν ένα κείμενο που περιέχει τις λέξεις, συνδεδεμένες με κενό διάστημα, χρησιμοποιώντας τη μέθοδο </a:t>
            </a:r>
            <a:r>
              <a:rPr kumimoji="0" lang="el-GR" altLang="el-GR" sz="1400" b="1" i="0" u="none" strike="noStrike" cap="none" normalizeH="0" baseline="0" dirty="0" err="1">
                <a:ln>
                  <a:noFill/>
                </a:ln>
                <a:solidFill>
                  <a:srgbClr val="0D0D0D"/>
                </a:solidFill>
                <a:effectLst/>
                <a:latin typeface="Century Gothic" panose="020B0502020202020204" pitchFamily="34" charset="0"/>
              </a:rPr>
              <a:t>join</a:t>
            </a:r>
            <a:r>
              <a:rPr kumimoji="0" lang="el-GR" altLang="el-GR" sz="1400" b="1"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a:ln>
                  <a:noFill/>
                </a:ln>
                <a:solidFill>
                  <a:srgbClr val="0D0D0D"/>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320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fade">
                                      <p:cBhvr>
                                        <p:cTn id="13"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rtlCol="0"/>
          <a:lstStyle/>
          <a:p>
            <a:pPr rtl="0"/>
            <a:fld id="{19B51A1E-902D-48AF-9020-955120F399B6}" type="slidenum">
              <a:rPr lang="en-GB" smtClean="0"/>
              <a:pPr rtl="0"/>
              <a:t>15</a:t>
            </a:fld>
            <a:endParaRPr lang="en-GB" dirty="0"/>
          </a:p>
        </p:txBody>
      </p:sp>
      <p:sp>
        <p:nvSpPr>
          <p:cNvPr id="5" name="Rectangle 2">
            <a:extLst>
              <a:ext uri="{FF2B5EF4-FFF2-40B4-BE49-F238E27FC236}">
                <a16:creationId xmlns:a16="http://schemas.microsoft.com/office/drawing/2014/main" id="{D26BCF50-20CB-FEFF-5105-644AEB0F59B4}"/>
              </a:ext>
            </a:extLst>
          </p:cNvPr>
          <p:cNvSpPr>
            <a:spLocks noChangeArrowheads="1"/>
          </p:cNvSpPr>
          <p:nvPr/>
        </p:nvSpPr>
        <p:spPr bwMode="auto">
          <a:xfrm>
            <a:off x="5408873" y="479622"/>
            <a:ext cx="6618515" cy="34783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l-GR" sz="1400" b="1" dirty="0" err="1">
                <a:latin typeface="Century Gothic" panose="020B0502020202020204" pitchFamily="34" charset="0"/>
              </a:rPr>
              <a:t>s</a:t>
            </a:r>
            <a:r>
              <a:rPr kumimoji="0" lang="en-US" altLang="el-GR" sz="1400" b="1" i="0" u="none" strike="noStrike" cap="none" normalizeH="0" baseline="0" dirty="0" err="1">
                <a:ln>
                  <a:noFill/>
                </a:ln>
                <a:solidFill>
                  <a:schemeClr val="tx1"/>
                </a:solidFill>
                <a:effectLst/>
                <a:latin typeface="Century Gothic" panose="020B0502020202020204" pitchFamily="34" charset="0"/>
              </a:rPr>
              <a:t>hingle_education</a:t>
            </a:r>
            <a:r>
              <a:rPr kumimoji="0" lang="en-US" altLang="el-GR" sz="1400" b="1" i="0" u="none" strike="noStrike" cap="none" normalizeH="0" baseline="0" dirty="0">
                <a:ln>
                  <a:noFill/>
                </a:ln>
                <a:solidFill>
                  <a:schemeClr val="tx1"/>
                </a:solidFill>
                <a:effectLst/>
                <a:latin typeface="Century Gothic" panose="020B0502020202020204" pitchFamily="34" charset="0"/>
              </a:rPr>
              <a:t>( ):</a:t>
            </a:r>
            <a:r>
              <a:rPr kumimoji="0" lang="el-GR" altLang="el-GR" sz="1400" b="1" i="0" u="none" strike="noStrike" cap="none" normalizeH="0" baseline="0" dirty="0">
                <a:ln>
                  <a:noFill/>
                </a:ln>
                <a:solidFill>
                  <a:schemeClr val="tx1"/>
                </a:solidFill>
                <a:effectLst/>
                <a:latin typeface="Century Gothic" panose="020B0502020202020204" pitchFamily="34" charset="0"/>
              </a:rPr>
              <a:t> Χωρίζουμε τα κείμενα σε </a:t>
            </a:r>
            <a:r>
              <a:rPr kumimoji="0" lang="en-US" altLang="el-GR" sz="1400" b="1" i="0" u="none" strike="noStrike" cap="none" normalizeH="0" baseline="0" dirty="0">
                <a:ln>
                  <a:noFill/>
                </a:ln>
                <a:solidFill>
                  <a:schemeClr val="tx1"/>
                </a:solidFill>
                <a:effectLst/>
                <a:latin typeface="Century Gothic" panose="020B0502020202020204" pitchFamily="34" charset="0"/>
              </a:rPr>
              <a:t>shingles</a:t>
            </a:r>
            <a:endParaRPr kumimoji="0" lang="el-GR" altLang="el-GR" sz="1400" b="1" i="0" u="none" strike="noStrike" cap="none" normalizeH="0" baseline="0" dirty="0">
              <a:ln>
                <a:noFill/>
              </a:ln>
              <a:solidFill>
                <a:schemeClr val="tx1"/>
              </a:solidFill>
              <a:effectLst/>
              <a:latin typeface="Century Gothic" panose="020B0502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l-GR" altLang="el-GR" sz="1400" b="0" i="0" u="none" strike="noStrike" cap="none" normalizeH="0" baseline="0" dirty="0">
                <a:ln>
                  <a:noFill/>
                </a:ln>
                <a:solidFill>
                  <a:srgbClr val="0D0D0D"/>
                </a:solidFill>
                <a:effectLst/>
                <a:latin typeface="Century Gothic" panose="020B0502020202020204" pitchFamily="34" charset="0"/>
              </a:rPr>
              <a:t>Η συνάρτηση δέχεται ένα κείμενο (</a:t>
            </a:r>
            <a:r>
              <a:rPr kumimoji="0" lang="el-GR" altLang="el-GR" sz="1400" b="1" i="0" u="none" strike="noStrike" cap="none" normalizeH="0" baseline="0" dirty="0" err="1">
                <a:ln>
                  <a:noFill/>
                </a:ln>
                <a:solidFill>
                  <a:srgbClr val="0D0D0D"/>
                </a:solidFill>
                <a:effectLst/>
                <a:latin typeface="Century Gothic" panose="020B0502020202020204" pitchFamily="34" charset="0"/>
              </a:rPr>
              <a:t>text</a:t>
            </a:r>
            <a:r>
              <a:rPr kumimoji="0" lang="el-GR" altLang="el-GR" sz="1400" b="0" i="0" u="none" strike="noStrike" cap="none" normalizeH="0" baseline="0" dirty="0">
                <a:ln>
                  <a:noFill/>
                </a:ln>
                <a:solidFill>
                  <a:srgbClr val="0D0D0D"/>
                </a:solidFill>
                <a:effectLst/>
                <a:latin typeface="Century Gothic" panose="020B0502020202020204" pitchFamily="34" charset="0"/>
              </a:rPr>
              <a:t>) και ένα προκαθορισμένο μέγεθος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a:t>
            </a:r>
            <a:r>
              <a:rPr kumimoji="0" lang="el-GR"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1" i="0" u="none" strike="noStrike" cap="none" normalizeH="0" baseline="0" dirty="0">
                <a:ln>
                  <a:noFill/>
                </a:ln>
                <a:solidFill>
                  <a:srgbClr val="0D0D0D"/>
                </a:solidFill>
                <a:effectLst/>
                <a:latin typeface="Century Gothic" panose="020B0502020202020204" pitchFamily="34" charset="0"/>
              </a:rPr>
              <a:t>k</a:t>
            </a:r>
            <a:r>
              <a:rPr kumimoji="0" lang="el-GR" altLang="el-GR" sz="1400" b="0" i="0" u="none" strike="noStrike" cap="none" normalizeH="0" baseline="0" dirty="0">
                <a:ln>
                  <a:noFill/>
                </a:ln>
                <a:solidFill>
                  <a:srgbClr val="0D0D0D"/>
                </a:solidFill>
                <a:effectLst/>
                <a:latin typeface="Century Gothic" panose="020B0502020202020204" pitchFamily="34" charset="0"/>
              </a:rPr>
              <a:t>), το οποίο ορίζεται ως 2 αν δεν δοθεί άλλη τιμή. Έπειτα, δημιουργείται μια κενή λίστα </a:t>
            </a:r>
            <a:r>
              <a:rPr kumimoji="0" lang="el-GR" altLang="el-GR" sz="1400" b="1" i="0" u="none" strike="noStrike" cap="none" normalizeH="0" baseline="0" dirty="0" err="1">
                <a:ln>
                  <a:noFill/>
                </a:ln>
                <a:solidFill>
                  <a:srgbClr val="0D0D0D"/>
                </a:solidFill>
                <a:effectLst/>
                <a:latin typeface="Century Gothic" panose="020B0502020202020204" pitchFamily="34" charset="0"/>
              </a:rPr>
              <a:t>shingle_set</a:t>
            </a:r>
            <a:r>
              <a:rPr kumimoji="0" lang="el-GR" altLang="el-GR" sz="1400" b="0" i="0" u="none" strike="noStrike" cap="none" normalizeH="0" baseline="0" dirty="0">
                <a:ln>
                  <a:noFill/>
                </a:ln>
                <a:solidFill>
                  <a:srgbClr val="0D0D0D"/>
                </a:solidFill>
                <a:effectLst/>
                <a:latin typeface="Century Gothic" panose="020B0502020202020204" pitchFamily="34" charset="0"/>
              </a:rPr>
              <a:t> για την αποθήκευση των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kumimoji="0" lang="el-GR" altLang="el-GR" sz="1400" b="0" i="0" u="none" strike="noStrike" cap="none" normalizeH="0" baseline="0" dirty="0">
                <a:ln>
                  <a:noFill/>
                </a:ln>
                <a:solidFill>
                  <a:srgbClr val="0D0D0D"/>
                </a:solidFill>
                <a:effectLst/>
                <a:latin typeface="Century Gothic" panose="020B0502020202020204" pitchFamily="34" charset="0"/>
              </a:rPr>
              <a:t>. Ορίζεται ένας βρόχος </a:t>
            </a:r>
            <a:r>
              <a:rPr kumimoji="0" lang="el-GR" altLang="el-GR" sz="1400" b="1" i="0" u="none" strike="noStrike" cap="none" normalizeH="0" baseline="0" dirty="0">
                <a:ln>
                  <a:noFill/>
                </a:ln>
                <a:solidFill>
                  <a:srgbClr val="0D0D0D"/>
                </a:solidFill>
                <a:effectLst/>
                <a:latin typeface="Century Gothic" panose="020B0502020202020204" pitchFamily="34" charset="0"/>
              </a:rPr>
              <a:t>for</a:t>
            </a:r>
            <a:r>
              <a:rPr kumimoji="0" lang="el-GR" altLang="el-GR" sz="1400" b="0" i="0" u="none" strike="noStrike" cap="none" normalizeH="0" baseline="0" dirty="0">
                <a:ln>
                  <a:noFill/>
                </a:ln>
                <a:solidFill>
                  <a:srgbClr val="0D0D0D"/>
                </a:solidFill>
                <a:effectLst/>
                <a:latin typeface="Century Gothic" panose="020B0502020202020204" pitchFamily="34" charset="0"/>
              </a:rPr>
              <a:t> που επαναλαμβάνεται για κάθε θέση </a:t>
            </a:r>
            <a:r>
              <a:rPr kumimoji="0" lang="el-GR" altLang="el-GR" sz="1400" b="1" i="0" u="none" strike="noStrike" cap="none" normalizeH="0" baseline="0" dirty="0">
                <a:ln>
                  <a:noFill/>
                </a:ln>
                <a:solidFill>
                  <a:srgbClr val="0D0D0D"/>
                </a:solidFill>
                <a:effectLst/>
                <a:latin typeface="Century Gothic" panose="020B0502020202020204" pitchFamily="34" charset="0"/>
              </a:rPr>
              <a:t>i</a:t>
            </a:r>
            <a:r>
              <a:rPr kumimoji="0" lang="el-GR" altLang="el-GR" sz="1400" b="0" i="0" u="none" strike="noStrike" cap="none" normalizeH="0" baseline="0" dirty="0">
                <a:ln>
                  <a:noFill/>
                </a:ln>
                <a:solidFill>
                  <a:srgbClr val="0D0D0D"/>
                </a:solidFill>
                <a:effectLst/>
                <a:latin typeface="Century Gothic" panose="020B0502020202020204" pitchFamily="34" charset="0"/>
              </a:rPr>
              <a:t> στο κείμενο, έτσι ώστε να δημιουργηθούν όλα τα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lang="el-GR" altLang="el-GR" sz="1400" dirty="0">
                <a:solidFill>
                  <a:srgbClr val="0D0D0D"/>
                </a:solidFill>
                <a:latin typeface="Century Gothic" panose="020B0502020202020204" pitchFamily="34" charset="0"/>
              </a:rPr>
              <a:t> και σ</a:t>
            </a:r>
            <a:r>
              <a:rPr kumimoji="0" lang="el-GR" altLang="el-GR" sz="1400" b="0" i="0" u="none" strike="noStrike" cap="none" normalizeH="0" baseline="0" dirty="0">
                <a:ln>
                  <a:noFill/>
                </a:ln>
                <a:solidFill>
                  <a:srgbClr val="0D0D0D"/>
                </a:solidFill>
                <a:effectLst/>
                <a:latin typeface="Century Gothic" panose="020B0502020202020204" pitchFamily="34" charset="0"/>
              </a:rPr>
              <a:t>ε κάθε επανάληψη, λαμβάνονται </a:t>
            </a:r>
            <a:r>
              <a:rPr kumimoji="0" lang="el-GR" altLang="el-GR" sz="1400" b="1" i="0" u="none" strike="noStrike" cap="none" normalizeH="0" baseline="0" dirty="0">
                <a:ln>
                  <a:noFill/>
                </a:ln>
                <a:solidFill>
                  <a:srgbClr val="0D0D0D"/>
                </a:solidFill>
                <a:effectLst/>
                <a:latin typeface="Century Gothic" panose="020B0502020202020204" pitchFamily="34" charset="0"/>
              </a:rPr>
              <a:t>k</a:t>
            </a:r>
            <a:r>
              <a:rPr kumimoji="0" lang="el-GR" altLang="el-GR" sz="1400" b="0" i="0" u="none" strike="noStrike" cap="none" normalizeH="0" baseline="0" dirty="0">
                <a:ln>
                  <a:noFill/>
                </a:ln>
                <a:solidFill>
                  <a:srgbClr val="0D0D0D"/>
                </a:solidFill>
                <a:effectLst/>
                <a:latin typeface="Century Gothic" panose="020B0502020202020204" pitchFamily="34" charset="0"/>
              </a:rPr>
              <a:t> χαρακτήρες από το κείμενο, από τη θέση </a:t>
            </a:r>
            <a:r>
              <a:rPr kumimoji="0" lang="el-GR" altLang="el-GR" sz="1400" b="1" i="0" u="none" strike="noStrike" cap="none" normalizeH="0" baseline="0" dirty="0">
                <a:ln>
                  <a:noFill/>
                </a:ln>
                <a:solidFill>
                  <a:srgbClr val="0D0D0D"/>
                </a:solidFill>
                <a:effectLst/>
                <a:latin typeface="Century Gothic" panose="020B0502020202020204" pitchFamily="34" charset="0"/>
              </a:rPr>
              <a:t>i</a:t>
            </a:r>
            <a:r>
              <a:rPr kumimoji="0" lang="el-GR" altLang="el-GR" sz="1400" b="0" i="0" u="none" strike="noStrike" cap="none" normalizeH="0" baseline="0" dirty="0">
                <a:ln>
                  <a:noFill/>
                </a:ln>
                <a:solidFill>
                  <a:srgbClr val="0D0D0D"/>
                </a:solidFill>
                <a:effectLst/>
                <a:latin typeface="Century Gothic" panose="020B0502020202020204" pitchFamily="34" charset="0"/>
              </a:rPr>
              <a:t> μέχρι </a:t>
            </a:r>
            <a:r>
              <a:rPr kumimoji="0" lang="el-GR" altLang="el-GR" sz="1400" b="1" i="0" u="none" strike="noStrike" cap="none" normalizeH="0" baseline="0" dirty="0">
                <a:ln>
                  <a:noFill/>
                </a:ln>
                <a:solidFill>
                  <a:srgbClr val="0D0D0D"/>
                </a:solidFill>
                <a:effectLst/>
                <a:latin typeface="Century Gothic" panose="020B0502020202020204" pitchFamily="34" charset="0"/>
              </a:rPr>
              <a:t>i + k - 1</a:t>
            </a:r>
            <a:r>
              <a:rPr kumimoji="0" lang="el-GR" altLang="el-GR" sz="1400" b="0" i="0" u="none" strike="noStrike" cap="none" normalizeH="0" baseline="0" dirty="0">
                <a:ln>
                  <a:noFill/>
                </a:ln>
                <a:solidFill>
                  <a:srgbClr val="0D0D0D"/>
                </a:solidFill>
                <a:effectLst/>
                <a:latin typeface="Century Gothic" panose="020B0502020202020204" pitchFamily="34" charset="0"/>
              </a:rPr>
              <a:t>, και προστίθενται στη λίστα </a:t>
            </a:r>
            <a:r>
              <a:rPr kumimoji="0" lang="el-GR" altLang="el-GR" sz="1400" b="1" i="0" u="none" strike="noStrike" cap="none" normalizeH="0" baseline="0" dirty="0" err="1">
                <a:ln>
                  <a:noFill/>
                </a:ln>
                <a:solidFill>
                  <a:srgbClr val="0D0D0D"/>
                </a:solidFill>
                <a:effectLst/>
                <a:latin typeface="Century Gothic" panose="020B0502020202020204" pitchFamily="34" charset="0"/>
              </a:rPr>
              <a:t>shingle_set</a:t>
            </a:r>
            <a:r>
              <a:rPr kumimoji="0" lang="el-GR" altLang="el-GR" sz="1400" b="0" i="0" u="none" strike="noStrike" cap="none" normalizeH="0" baseline="0" dirty="0">
                <a:ln>
                  <a:noFill/>
                </a:ln>
                <a:solidFill>
                  <a:srgbClr val="0D0D0D"/>
                </a:solidFill>
                <a:effectLst/>
                <a:latin typeface="Century Gothic" panose="020B0502020202020204" pitchFamily="34" charset="0"/>
              </a:rPr>
              <a:t>. Τέλος, η λίστα με τα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kumimoji="0" lang="el-GR" altLang="el-GR" sz="1400" b="0" i="0" u="none" strike="noStrike" cap="none" normalizeH="0" baseline="0" dirty="0">
                <a:ln>
                  <a:noFill/>
                </a:ln>
                <a:solidFill>
                  <a:srgbClr val="0D0D0D"/>
                </a:solidFill>
                <a:effectLst/>
                <a:latin typeface="Century Gothic" panose="020B0502020202020204" pitchFamily="34" charset="0"/>
              </a:rPr>
              <a:t> μετατρέπεται σε σύνολο για να αφαιρεθούν τα διπλότυπα, και επιστρέφεται το σύνολο αυτό.</a:t>
            </a:r>
            <a:endParaRPr kumimoji="0" lang="en-US" altLang="el-GR" sz="1400" b="0" i="0" u="none" strike="noStrike" cap="none" normalizeH="0" baseline="0" dirty="0">
              <a:ln>
                <a:noFill/>
              </a:ln>
              <a:solidFill>
                <a:srgbClr val="0D0D0D"/>
              </a:solidFill>
              <a:effectLst/>
              <a:latin typeface="Century Gothic" panose="020B0502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l-GR" sz="1400" dirty="0">
              <a:solidFill>
                <a:srgbClr val="0D0D0D"/>
              </a:solidFill>
              <a:latin typeface="Century Gothic" panose="020B0502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l-GR" altLang="el-GR" sz="1400" b="1" i="0" u="none" strike="noStrike" cap="none" normalizeH="0" baseline="0" dirty="0">
              <a:ln>
                <a:noFill/>
              </a:ln>
              <a:solidFill>
                <a:srgbClr val="0D0D0D"/>
              </a:solidFill>
              <a:effectLst/>
              <a:latin typeface="Century Gothic" panose="020B0502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l-GR" altLang="el-GR" sz="1400" b="0" i="0" u="none" strike="noStrike" cap="none" normalizeH="0" baseline="0" dirty="0">
              <a:ln>
                <a:noFill/>
              </a:ln>
              <a:solidFill>
                <a:srgbClr val="0D0D0D"/>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41D388E-6660-F482-B786-D5315BEFF6EF}"/>
              </a:ext>
            </a:extLst>
          </p:cNvPr>
          <p:cNvSpPr>
            <a:spLocks noChangeArrowheads="1"/>
          </p:cNvSpPr>
          <p:nvPr/>
        </p:nvSpPr>
        <p:spPr bwMode="auto">
          <a:xfrm>
            <a:off x="3923900" y="3383687"/>
            <a:ext cx="8103488" cy="28320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lvl="1" algn="just" eaLnBrk="0" fontAlgn="base" hangingPunct="0">
              <a:spcBef>
                <a:spcPct val="0"/>
              </a:spcBef>
              <a:spcAft>
                <a:spcPct val="0"/>
              </a:spcAft>
            </a:pPr>
            <a:r>
              <a:rPr kumimoji="0" lang="en-US" altLang="el-GR" sz="1400" b="1" i="0" u="none" strike="noStrike" cap="none" normalizeH="0" baseline="0" dirty="0" err="1">
                <a:ln>
                  <a:noFill/>
                </a:ln>
                <a:solidFill>
                  <a:srgbClr val="0D0D0D"/>
                </a:solidFill>
                <a:effectLst/>
                <a:latin typeface="Century Gothic" panose="020B0502020202020204" pitchFamily="34" charset="0"/>
              </a:rPr>
              <a:t>minhash_education</a:t>
            </a:r>
            <a:r>
              <a:rPr kumimoji="0" lang="en-US" altLang="el-GR" sz="1400" b="1" i="0" u="none" strike="noStrike" cap="none" normalizeH="0" baseline="0" dirty="0">
                <a:ln>
                  <a:noFill/>
                </a:ln>
                <a:solidFill>
                  <a:srgbClr val="0D0D0D"/>
                </a:solidFill>
                <a:effectLst/>
                <a:latin typeface="Century Gothic" panose="020B0502020202020204" pitchFamily="34" charset="0"/>
              </a:rPr>
              <a:t>( ): </a:t>
            </a:r>
            <a:r>
              <a:rPr kumimoji="0" lang="el-GR" altLang="el-GR" sz="1400" b="1" i="0" u="none" strike="noStrike" cap="none" normalizeH="0" baseline="0" dirty="0">
                <a:ln>
                  <a:noFill/>
                </a:ln>
                <a:solidFill>
                  <a:srgbClr val="0D0D0D"/>
                </a:solidFill>
                <a:effectLst/>
                <a:latin typeface="Century Gothic" panose="020B0502020202020204" pitchFamily="34" charset="0"/>
              </a:rPr>
              <a:t>Αναθέτουμε μια υπογραφή σε κάθε </a:t>
            </a:r>
            <a:r>
              <a:rPr kumimoji="0" lang="en-US" altLang="el-GR" sz="1400" b="1" i="0" u="none" strike="noStrike" cap="none" normalizeH="0" baseline="0" dirty="0">
                <a:ln>
                  <a:noFill/>
                </a:ln>
                <a:solidFill>
                  <a:srgbClr val="0D0D0D"/>
                </a:solidFill>
                <a:effectLst/>
                <a:latin typeface="Century Gothic" panose="020B0502020202020204" pitchFamily="34" charset="0"/>
              </a:rPr>
              <a:t>shingle</a:t>
            </a:r>
          </a:p>
          <a:p>
            <a:pPr lvl="1" algn="just" eaLnBrk="0" fontAlgn="base" hangingPunct="0">
              <a:spcBef>
                <a:spcPct val="0"/>
              </a:spcBef>
              <a:spcAft>
                <a:spcPct val="0"/>
              </a:spcAft>
            </a:pPr>
            <a:r>
              <a:rPr kumimoji="0" lang="el-GR" altLang="el-GR" sz="1400" b="0" i="0" u="none" strike="noStrike" cap="none" normalizeH="0" baseline="0" dirty="0">
                <a:ln>
                  <a:noFill/>
                </a:ln>
                <a:solidFill>
                  <a:srgbClr val="0D0D0D"/>
                </a:solidFill>
                <a:effectLst/>
                <a:latin typeface="Century Gothic" panose="020B0502020202020204" pitchFamily="34" charset="0"/>
              </a:rPr>
              <a:t>Ορίζουμε τις βασικές παραμέτρους για τον υπολογισμό των </a:t>
            </a:r>
            <a:r>
              <a:rPr kumimoji="0" lang="el-GR" altLang="el-GR" sz="1400" b="0" i="0" u="none" strike="noStrike" cap="none" normalizeH="0" baseline="0" dirty="0" err="1">
                <a:ln>
                  <a:noFill/>
                </a:ln>
                <a:solidFill>
                  <a:srgbClr val="0D0D0D"/>
                </a:solidFill>
                <a:effectLst/>
                <a:latin typeface="Century Gothic" panose="020B0502020202020204" pitchFamily="34" charset="0"/>
              </a:rPr>
              <a:t>hash</a:t>
            </a:r>
            <a:r>
              <a:rPr kumimoji="0" lang="el-GR" altLang="el-GR" sz="1400" b="0" i="0" u="none" strike="noStrike" cap="none" normalizeH="0" baseline="0" dirty="0">
                <a:ln>
                  <a:noFill/>
                </a:ln>
                <a:solidFill>
                  <a:srgbClr val="0D0D0D"/>
                </a:solidFill>
                <a:effectLst/>
                <a:latin typeface="Century Gothic" panose="020B0502020202020204" pitchFamily="34" charset="0"/>
              </a:rPr>
              <a:t> τιμών, χρησιμοποιώντας το </a:t>
            </a:r>
            <a:r>
              <a:rPr kumimoji="0" lang="el-GR" altLang="el-GR" sz="1400" b="0" i="0" u="none" strike="noStrike" cap="none" normalizeH="0" baseline="0" dirty="0" err="1">
                <a:ln>
                  <a:noFill/>
                </a:ln>
                <a:solidFill>
                  <a:srgbClr val="0D0D0D"/>
                </a:solidFill>
                <a:effectLst/>
                <a:latin typeface="Century Gothic" panose="020B0502020202020204" pitchFamily="34" charset="0"/>
              </a:rPr>
              <a:t>modulo</a:t>
            </a:r>
            <a:r>
              <a:rPr kumimoji="0" lang="el-GR" altLang="el-GR" sz="1400" b="0" i="0" u="none" strike="noStrike" cap="none" normalizeH="0" baseline="0" dirty="0">
                <a:ln>
                  <a:noFill/>
                </a:ln>
                <a:solidFill>
                  <a:srgbClr val="0D0D0D"/>
                </a:solidFill>
                <a:effectLst/>
                <a:latin typeface="Century Gothic" panose="020B0502020202020204" pitchFamily="34" charset="0"/>
              </a:rPr>
              <a:t> για να περιορίσει τις τιμές σε ένα συγκεκριμένο εύρος.</a:t>
            </a:r>
            <a:r>
              <a:rPr kumimoji="0" lang="en-US"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a:ln>
                  <a:noFill/>
                </a:ln>
                <a:solidFill>
                  <a:srgbClr val="0D0D0D"/>
                </a:solidFill>
                <a:effectLst/>
                <a:latin typeface="Century Gothic" panose="020B0502020202020204" pitchFamily="34" charset="0"/>
              </a:rPr>
              <a:t>Γεννάμε τυχαίες τιμές για τα ζεύγη (a, b) που θα χρησιμοποιηθούν στις </a:t>
            </a:r>
            <a:r>
              <a:rPr kumimoji="0" lang="el-GR" altLang="el-GR" sz="1400" b="0" i="0" u="none" strike="noStrike" cap="none" normalizeH="0" baseline="0" dirty="0" err="1">
                <a:ln>
                  <a:noFill/>
                </a:ln>
                <a:solidFill>
                  <a:srgbClr val="0D0D0D"/>
                </a:solidFill>
                <a:effectLst/>
                <a:latin typeface="Century Gothic" panose="020B0502020202020204" pitchFamily="34" charset="0"/>
              </a:rPr>
              <a:t>hash</a:t>
            </a:r>
            <a:r>
              <a:rPr kumimoji="0" lang="el-GR" altLang="el-GR" sz="1400" b="0" i="0" u="none" strike="noStrike" cap="none" normalizeH="0" baseline="0" dirty="0">
                <a:ln>
                  <a:noFill/>
                </a:ln>
                <a:solidFill>
                  <a:srgbClr val="0D0D0D"/>
                </a:solidFill>
                <a:effectLst/>
                <a:latin typeface="Century Gothic" panose="020B0502020202020204" pitchFamily="34" charset="0"/>
              </a:rPr>
              <a:t> συναρτήσεις με τη </a:t>
            </a:r>
            <a:r>
              <a:rPr kumimoji="0" lang="el-GR" altLang="el-GR" sz="1400" b="1" i="0" u="none" strike="noStrike" cap="none" normalizeH="0" baseline="0" dirty="0" err="1">
                <a:ln>
                  <a:noFill/>
                </a:ln>
                <a:solidFill>
                  <a:srgbClr val="0D0D0D"/>
                </a:solidFill>
                <a:effectLst/>
                <a:latin typeface="Century Gothic" panose="020B0502020202020204" pitchFamily="34" charset="0"/>
              </a:rPr>
              <a:t>random.seed</a:t>
            </a:r>
            <a:r>
              <a:rPr kumimoji="0" lang="el-GR" altLang="el-GR" sz="1400" b="1" i="0" u="none" strike="noStrike" cap="none" normalizeH="0" baseline="0" dirty="0">
                <a:ln>
                  <a:noFill/>
                </a:ln>
                <a:solidFill>
                  <a:srgbClr val="0D0D0D"/>
                </a:solidFill>
                <a:effectLst/>
                <a:latin typeface="Century Gothic" panose="020B0502020202020204" pitchFamily="34" charset="0"/>
              </a:rPr>
              <a:t>(42)</a:t>
            </a:r>
            <a:r>
              <a:rPr kumimoji="0" lang="el-GR" altLang="el-GR" sz="1400" b="0" i="0" u="none" strike="noStrike" cap="none" normalizeH="0" baseline="0" dirty="0">
                <a:ln>
                  <a:noFill/>
                </a:ln>
                <a:solidFill>
                  <a:srgbClr val="0D0D0D"/>
                </a:solidFill>
                <a:effectLst/>
                <a:latin typeface="Century Gothic" panose="020B0502020202020204" pitchFamily="34" charset="0"/>
              </a:rPr>
              <a:t> να εξασφαλίζει ότι οι τυχαίες τιμές είναι </a:t>
            </a:r>
            <a:r>
              <a:rPr kumimoji="0" lang="el-GR" altLang="el-GR" sz="1400" b="0" i="0" u="none" strike="noStrike" cap="none" normalizeH="0" baseline="0" dirty="0" err="1">
                <a:ln>
                  <a:noFill/>
                </a:ln>
                <a:solidFill>
                  <a:srgbClr val="0D0D0D"/>
                </a:solidFill>
                <a:effectLst/>
                <a:latin typeface="Century Gothic" panose="020B0502020202020204" pitchFamily="34" charset="0"/>
              </a:rPr>
              <a:t>αναπαραγώγιμες</a:t>
            </a:r>
            <a:r>
              <a:rPr kumimoji="0" lang="el-GR" altLang="el-GR" sz="1400" b="0" i="0" u="none" strike="noStrike" cap="none" normalizeH="0" baseline="0" dirty="0">
                <a:ln>
                  <a:noFill/>
                </a:ln>
                <a:solidFill>
                  <a:srgbClr val="0D0D0D"/>
                </a:solidFill>
                <a:effectLst/>
                <a:latin typeface="Century Gothic" panose="020B0502020202020204" pitchFamily="34" charset="0"/>
              </a:rPr>
              <a:t> σε κάθε εκτέλεση.</a:t>
            </a:r>
            <a:r>
              <a:rPr lang="el-GR" altLang="el-GR" sz="1400" dirty="0">
                <a:solidFill>
                  <a:srgbClr val="0D0D0D"/>
                </a:solidFill>
                <a:latin typeface="Century Gothic" panose="020B0502020202020204" pitchFamily="34" charset="0"/>
              </a:rPr>
              <a:t> Έπειτα, χ</a:t>
            </a:r>
            <a:r>
              <a:rPr kumimoji="0" lang="el-GR" altLang="el-GR" sz="1400" b="0" i="0" u="none" strike="noStrike" cap="none" normalizeH="0" baseline="0" dirty="0">
                <a:ln>
                  <a:noFill/>
                </a:ln>
                <a:solidFill>
                  <a:srgbClr val="0D0D0D"/>
                </a:solidFill>
                <a:effectLst/>
                <a:latin typeface="Century Gothic" panose="020B0502020202020204" pitchFamily="34" charset="0"/>
              </a:rPr>
              <a:t>ρησιμοποιώντας τα τυχαία ζευγάρια (a, b), δημιουργείται μια λίστα με </a:t>
            </a:r>
            <a:r>
              <a:rPr kumimoji="0" lang="el-GR" altLang="el-GR" sz="1400" b="0" i="0" u="none" strike="noStrike" cap="none" normalizeH="0" baseline="0" dirty="0" err="1">
                <a:ln>
                  <a:noFill/>
                </a:ln>
                <a:solidFill>
                  <a:srgbClr val="0D0D0D"/>
                </a:solidFill>
                <a:effectLst/>
                <a:latin typeface="Century Gothic" panose="020B0502020202020204" pitchFamily="34" charset="0"/>
              </a:rPr>
              <a:t>hash</a:t>
            </a:r>
            <a:r>
              <a:rPr kumimoji="0" lang="el-GR"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err="1">
                <a:ln>
                  <a:noFill/>
                </a:ln>
                <a:solidFill>
                  <a:srgbClr val="0D0D0D"/>
                </a:solidFill>
                <a:effectLst/>
                <a:latin typeface="Century Gothic" panose="020B0502020202020204" pitchFamily="34" charset="0"/>
              </a:rPr>
              <a:t>functions</a:t>
            </a:r>
            <a:r>
              <a:rPr kumimoji="0" lang="el-GR" altLang="el-GR" sz="1400" b="0" i="0" u="none" strike="noStrike" cap="none" normalizeH="0" baseline="0" dirty="0">
                <a:ln>
                  <a:noFill/>
                </a:ln>
                <a:solidFill>
                  <a:srgbClr val="0D0D0D"/>
                </a:solidFill>
                <a:effectLst/>
                <a:latin typeface="Century Gothic" panose="020B0502020202020204" pitchFamily="34" charset="0"/>
              </a:rPr>
              <a:t>. Κάθε συνάρτηση κατακερματισμού εφαρμόζεται στα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kumimoji="0" lang="el-GR" altLang="el-GR" sz="1400" b="0" i="0" u="none" strike="noStrike" cap="none" normalizeH="0" baseline="0" dirty="0">
                <a:ln>
                  <a:noFill/>
                </a:ln>
                <a:solidFill>
                  <a:srgbClr val="0D0D0D"/>
                </a:solidFill>
                <a:effectLst/>
                <a:latin typeface="Century Gothic" panose="020B0502020202020204" pitchFamily="34" charset="0"/>
              </a:rPr>
              <a:t> με βάση τον τύπο </a:t>
            </a:r>
            <a:r>
              <a:rPr kumimoji="0" lang="el-GR" altLang="el-GR" sz="1400" b="1" i="0" u="none" strike="noStrike" cap="none" normalizeH="0" baseline="0" dirty="0">
                <a:ln>
                  <a:noFill/>
                </a:ln>
                <a:solidFill>
                  <a:srgbClr val="0D0D0D"/>
                </a:solidFill>
                <a:effectLst/>
                <a:latin typeface="Century Gothic" panose="020B0502020202020204" pitchFamily="34" charset="0"/>
              </a:rPr>
              <a:t>(a * </a:t>
            </a:r>
            <a:r>
              <a:rPr kumimoji="0" lang="el-GR" altLang="el-GR" sz="1400" b="1" i="0" u="none" strike="noStrike" cap="none" normalizeH="0" baseline="0" dirty="0" err="1">
                <a:ln>
                  <a:noFill/>
                </a:ln>
                <a:solidFill>
                  <a:srgbClr val="0D0D0D"/>
                </a:solidFill>
                <a:effectLst/>
                <a:latin typeface="Century Gothic" panose="020B0502020202020204" pitchFamily="34" charset="0"/>
              </a:rPr>
              <a:t>hash</a:t>
            </a:r>
            <a:r>
              <a:rPr kumimoji="0" lang="el-GR" altLang="el-GR" sz="1400" b="1" i="0" u="none" strike="noStrike" cap="none" normalizeH="0" baseline="0" dirty="0">
                <a:ln>
                  <a:noFill/>
                </a:ln>
                <a:solidFill>
                  <a:srgbClr val="0D0D0D"/>
                </a:solidFill>
                <a:effectLst/>
                <a:latin typeface="Century Gothic" panose="020B0502020202020204" pitchFamily="34" charset="0"/>
              </a:rPr>
              <a:t>(x) + b) % </a:t>
            </a:r>
            <a:r>
              <a:rPr kumimoji="0" lang="el-GR" altLang="el-GR" sz="1400" b="1" i="0" u="none" strike="noStrike" cap="none" normalizeH="0" baseline="0" dirty="0" err="1">
                <a:ln>
                  <a:noFill/>
                </a:ln>
                <a:solidFill>
                  <a:srgbClr val="0D0D0D"/>
                </a:solidFill>
                <a:effectLst/>
                <a:latin typeface="Century Gothic" panose="020B0502020202020204" pitchFamily="34" charset="0"/>
              </a:rPr>
              <a:t>modulo</a:t>
            </a:r>
            <a:r>
              <a:rPr kumimoji="0" lang="el-GR" altLang="el-GR" sz="1400" b="0" i="0" u="none" strike="noStrike" cap="none" normalizeH="0" baseline="0" dirty="0">
                <a:ln>
                  <a:noFill/>
                </a:ln>
                <a:solidFill>
                  <a:srgbClr val="0D0D0D"/>
                </a:solidFill>
                <a:effectLst/>
                <a:latin typeface="Century Gothic" panose="020B0502020202020204" pitchFamily="34" charset="0"/>
              </a:rPr>
              <a:t>, όπου </a:t>
            </a:r>
            <a:r>
              <a:rPr kumimoji="0" lang="el-GR" altLang="el-GR" sz="1400" b="1" i="0" u="none" strike="noStrike" cap="none" normalizeH="0" baseline="0" dirty="0">
                <a:ln>
                  <a:noFill/>
                </a:ln>
                <a:solidFill>
                  <a:srgbClr val="0D0D0D"/>
                </a:solidFill>
                <a:effectLst/>
                <a:latin typeface="Century Gothic" panose="020B0502020202020204" pitchFamily="34" charset="0"/>
              </a:rPr>
              <a:t>x</a:t>
            </a:r>
            <a:r>
              <a:rPr kumimoji="0" lang="el-GR" altLang="el-GR" sz="1400" b="0" i="0" u="none" strike="noStrike" cap="none" normalizeH="0" baseline="0" dirty="0">
                <a:ln>
                  <a:noFill/>
                </a:ln>
                <a:solidFill>
                  <a:srgbClr val="0D0D0D"/>
                </a:solidFill>
                <a:effectLst/>
                <a:latin typeface="Century Gothic" panose="020B0502020202020204" pitchFamily="34" charset="0"/>
              </a:rPr>
              <a:t> είναι το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a:t>
            </a:r>
            <a:r>
              <a:rPr kumimoji="0" lang="el-GR" altLang="el-GR" sz="1400" b="0" i="0" u="none" strike="noStrike" cap="none" normalizeH="0" baseline="0" dirty="0">
                <a:ln>
                  <a:noFill/>
                </a:ln>
                <a:solidFill>
                  <a:srgbClr val="0D0D0D"/>
                </a:solidFill>
                <a:effectLst/>
                <a:latin typeface="Century Gothic" panose="020B0502020202020204" pitchFamily="34" charset="0"/>
              </a:rPr>
              <a:t>.</a:t>
            </a:r>
            <a:r>
              <a:rPr lang="el-GR" altLang="el-GR" sz="1400" dirty="0">
                <a:solidFill>
                  <a:srgbClr val="0D0D0D"/>
                </a:solidFill>
                <a:latin typeface="Century Gothic" panose="020B0502020202020204" pitchFamily="34" charset="0"/>
              </a:rPr>
              <a:t> Τέλος, γ</a:t>
            </a:r>
            <a:r>
              <a:rPr kumimoji="0" lang="el-GR" altLang="el-GR" sz="1400" b="0" i="0" u="none" strike="noStrike" cap="none" normalizeH="0" baseline="0" dirty="0">
                <a:ln>
                  <a:noFill/>
                </a:ln>
                <a:solidFill>
                  <a:srgbClr val="0D0D0D"/>
                </a:solidFill>
                <a:effectLst/>
                <a:latin typeface="Century Gothic" panose="020B0502020202020204" pitchFamily="34" charset="0"/>
              </a:rPr>
              <a:t>ια κάθε </a:t>
            </a:r>
            <a:r>
              <a:rPr kumimoji="0" lang="el-GR" altLang="el-GR" sz="1400" b="0" i="0" u="none" strike="noStrike" cap="none" normalizeH="0" baseline="0" dirty="0" err="1">
                <a:ln>
                  <a:noFill/>
                </a:ln>
                <a:solidFill>
                  <a:srgbClr val="0D0D0D"/>
                </a:solidFill>
                <a:effectLst/>
                <a:latin typeface="Century Gothic" panose="020B0502020202020204" pitchFamily="34" charset="0"/>
              </a:rPr>
              <a:t>hash</a:t>
            </a:r>
            <a:r>
              <a:rPr kumimoji="0" lang="el-GR" altLang="el-GR" sz="1400" b="0" i="0" u="none" strike="noStrike" cap="none" normalizeH="0" baseline="0" dirty="0">
                <a:ln>
                  <a:noFill/>
                </a:ln>
                <a:solidFill>
                  <a:srgbClr val="0D0D0D"/>
                </a:solidFill>
                <a:effectLst/>
                <a:latin typeface="Century Gothic" panose="020B0502020202020204" pitchFamily="34" charset="0"/>
              </a:rPr>
              <a:t> </a:t>
            </a:r>
            <a:r>
              <a:rPr kumimoji="0" lang="el-GR" altLang="el-GR" sz="1400" b="0" i="0" u="none" strike="noStrike" cap="none" normalizeH="0" baseline="0" dirty="0" err="1">
                <a:ln>
                  <a:noFill/>
                </a:ln>
                <a:solidFill>
                  <a:srgbClr val="0D0D0D"/>
                </a:solidFill>
                <a:effectLst/>
                <a:latin typeface="Century Gothic" panose="020B0502020202020204" pitchFamily="34" charset="0"/>
              </a:rPr>
              <a:t>function</a:t>
            </a:r>
            <a:r>
              <a:rPr kumimoji="0" lang="el-GR" altLang="el-GR" sz="1400" b="0" i="0" u="none" strike="noStrike" cap="none" normalizeH="0" baseline="0" dirty="0">
                <a:ln>
                  <a:noFill/>
                </a:ln>
                <a:solidFill>
                  <a:srgbClr val="0D0D0D"/>
                </a:solidFill>
                <a:effectLst/>
                <a:latin typeface="Century Gothic" panose="020B0502020202020204" pitchFamily="34" charset="0"/>
              </a:rPr>
              <a:t>, υπολογίζουμε την ελάχιστη </a:t>
            </a:r>
            <a:r>
              <a:rPr kumimoji="0" lang="el-GR" altLang="el-GR" sz="1400" b="0" i="0" u="none" strike="noStrike" cap="none" normalizeH="0" baseline="0" dirty="0" err="1">
                <a:ln>
                  <a:noFill/>
                </a:ln>
                <a:solidFill>
                  <a:srgbClr val="0D0D0D"/>
                </a:solidFill>
                <a:effectLst/>
                <a:latin typeface="Century Gothic" panose="020B0502020202020204" pitchFamily="34" charset="0"/>
              </a:rPr>
              <a:t>hash</a:t>
            </a:r>
            <a:r>
              <a:rPr kumimoji="0" lang="el-GR" altLang="el-GR" sz="1400" b="0" i="0" u="none" strike="noStrike" cap="none" normalizeH="0" baseline="0" dirty="0">
                <a:ln>
                  <a:noFill/>
                </a:ln>
                <a:solidFill>
                  <a:srgbClr val="0D0D0D"/>
                </a:solidFill>
                <a:effectLst/>
                <a:latin typeface="Century Gothic" panose="020B0502020202020204" pitchFamily="34" charset="0"/>
              </a:rPr>
              <a:t> τιμή από όλα τα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kumimoji="0" lang="el-GR" altLang="el-GR" sz="1400" b="0" i="0" u="none" strike="noStrike" cap="none" normalizeH="0" baseline="0" dirty="0">
                <a:ln>
                  <a:noFill/>
                </a:ln>
                <a:solidFill>
                  <a:srgbClr val="0D0D0D"/>
                </a:solidFill>
                <a:effectLst/>
                <a:latin typeface="Century Gothic" panose="020B0502020202020204" pitchFamily="34" charset="0"/>
              </a:rPr>
              <a:t> του συνόλου. Αυτό δίνει μια λίστα από τις ελάχιστες τιμές, η οποία αποτελεί την υπογραφή του συνόλου των </a:t>
            </a:r>
            <a:r>
              <a:rPr kumimoji="0" lang="el-GR" altLang="el-GR" sz="1400" b="0" i="0" u="none" strike="noStrike" cap="none" normalizeH="0" baseline="0" dirty="0" err="1">
                <a:ln>
                  <a:noFill/>
                </a:ln>
                <a:solidFill>
                  <a:srgbClr val="0D0D0D"/>
                </a:solidFill>
                <a:effectLst/>
                <a:latin typeface="Century Gothic" panose="020B0502020202020204" pitchFamily="34" charset="0"/>
              </a:rPr>
              <a:t>shingles</a:t>
            </a:r>
            <a:r>
              <a:rPr kumimoji="0" lang="el-GR" altLang="el-GR" sz="1400" b="0" i="0" u="none" strike="noStrike" cap="none" normalizeH="0" baseline="0" dirty="0">
                <a:ln>
                  <a:noFill/>
                </a:ln>
                <a:solidFill>
                  <a:srgbClr val="0D0D0D"/>
                </a:solidFill>
                <a:effectLst/>
                <a:latin typeface="Century Gothic" panose="020B0502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Θέση αριθμού διαφάνειας 16">
            <a:extLst>
              <a:ext uri="{FF2B5EF4-FFF2-40B4-BE49-F238E27FC236}">
                <a16:creationId xmlns:a16="http://schemas.microsoft.com/office/drawing/2014/main" id="{0D320D79-F61F-695C-108B-7DC54D5EF5B2}"/>
              </a:ext>
            </a:extLst>
          </p:cNvPr>
          <p:cNvSpPr>
            <a:spLocks noGrp="1"/>
          </p:cNvSpPr>
          <p:nvPr>
            <p:ph type="sldNum" sz="quarter" idx="12"/>
          </p:nvPr>
        </p:nvSpPr>
        <p:spPr/>
        <p:txBody>
          <a:bodyPr/>
          <a:lstStyle/>
          <a:p>
            <a:pPr rtl="0"/>
            <a:fld id="{B5CEABB6-07DC-46E8-9B57-56EC44A396E5}" type="slidenum">
              <a:rPr lang="en-GB" noProof="0" smtClean="0"/>
              <a:t>16</a:t>
            </a:fld>
            <a:endParaRPr lang="en-GB" noProof="0"/>
          </a:p>
        </p:txBody>
      </p:sp>
      <p:sp>
        <p:nvSpPr>
          <p:cNvPr id="19" name="TextBox 18">
            <a:extLst>
              <a:ext uri="{FF2B5EF4-FFF2-40B4-BE49-F238E27FC236}">
                <a16:creationId xmlns:a16="http://schemas.microsoft.com/office/drawing/2014/main" id="{9B9566FC-F44E-0297-65EF-130DCE9261D5}"/>
              </a:ext>
            </a:extLst>
          </p:cNvPr>
          <p:cNvSpPr txBox="1"/>
          <p:nvPr/>
        </p:nvSpPr>
        <p:spPr>
          <a:xfrm>
            <a:off x="378877" y="973914"/>
            <a:ext cx="7654780" cy="4185761"/>
          </a:xfrm>
          <a:prstGeom prst="rect">
            <a:avLst/>
          </a:prstGeom>
          <a:noFill/>
        </p:spPr>
        <p:txBody>
          <a:bodyPr wrap="square">
            <a:spAutoFit/>
          </a:bodyPr>
          <a:lstStyle/>
          <a:p>
            <a:pPr algn="just"/>
            <a:r>
              <a:rPr lang="en-US" sz="1400" b="1" dirty="0" err="1">
                <a:latin typeface="Century Gothic" panose="020B0502020202020204" pitchFamily="34" charset="0"/>
              </a:rPr>
              <a:t>bucket_creator</a:t>
            </a:r>
            <a:r>
              <a:rPr lang="en-US" sz="1400" b="1" dirty="0">
                <a:latin typeface="Century Gothic" panose="020B0502020202020204" pitchFamily="34" charset="0"/>
              </a:rPr>
              <a:t>( ): </a:t>
            </a:r>
            <a:r>
              <a:rPr lang="el-GR" sz="1400" b="1" dirty="0">
                <a:latin typeface="Century Gothic" panose="020B0502020202020204" pitchFamily="34" charset="0"/>
              </a:rPr>
              <a:t>Δημιουργία κάδων για αποθήκευση υπογραφών</a:t>
            </a:r>
          </a:p>
          <a:p>
            <a:pPr algn="just"/>
            <a:r>
              <a:rPr lang="el-GR" sz="1400" dirty="0">
                <a:latin typeface="Century Gothic" panose="020B0502020202020204" pitchFamily="34" charset="0"/>
              </a:rPr>
              <a:t>Δ</a:t>
            </a:r>
            <a:r>
              <a:rPr lang="el-GR" sz="1400" b="0" i="0" dirty="0">
                <a:effectLst/>
                <a:latin typeface="Century Gothic" panose="020B0502020202020204" pitchFamily="34" charset="0"/>
              </a:rPr>
              <a:t>ημιουργ</a:t>
            </a:r>
            <a:r>
              <a:rPr lang="el-GR" sz="1400" dirty="0">
                <a:latin typeface="Century Gothic" panose="020B0502020202020204" pitchFamily="34" charset="0"/>
              </a:rPr>
              <a:t>ούμε</a:t>
            </a:r>
            <a:r>
              <a:rPr lang="el-GR" sz="1400" b="0" i="0" dirty="0">
                <a:effectLst/>
                <a:latin typeface="Century Gothic" panose="020B0502020202020204" pitchFamily="34" charset="0"/>
              </a:rPr>
              <a:t> μια κενή λίστα που θα περιέχει τους κάδους. Για κάθε </a:t>
            </a:r>
            <a:r>
              <a:rPr lang="el-GR" sz="1400" b="0" i="0" dirty="0" err="1">
                <a:effectLst/>
                <a:latin typeface="Century Gothic" panose="020B0502020202020204" pitchFamily="34" charset="0"/>
              </a:rPr>
              <a:t>band</a:t>
            </a:r>
            <a:r>
              <a:rPr lang="el-GR" sz="1400" b="0" i="0" dirty="0">
                <a:effectLst/>
                <a:latin typeface="Century Gothic" panose="020B0502020202020204" pitchFamily="34" charset="0"/>
              </a:rPr>
              <a:t> από το σύνολο των </a:t>
            </a:r>
            <a:r>
              <a:rPr lang="el-GR" sz="1400" b="0" i="0" dirty="0" err="1">
                <a:effectLst/>
                <a:latin typeface="Century Gothic" panose="020B0502020202020204" pitchFamily="34" charset="0"/>
              </a:rPr>
              <a:t>bands</a:t>
            </a:r>
            <a:r>
              <a:rPr lang="el-GR" sz="1400" dirty="0">
                <a:latin typeface="Century Gothic" panose="020B0502020202020204" pitchFamily="34" charset="0"/>
              </a:rPr>
              <a:t> υ</a:t>
            </a:r>
            <a:r>
              <a:rPr lang="el-GR" sz="1400" b="0" i="0" dirty="0">
                <a:effectLst/>
                <a:latin typeface="Century Gothic" panose="020B0502020202020204" pitchFamily="34" charset="0"/>
              </a:rPr>
              <a:t>πολογίζουμε την αρχή και το τέλος της συνάφειας του κάθε </a:t>
            </a:r>
            <a:r>
              <a:rPr lang="el-GR" sz="1400" b="0" i="0" dirty="0" err="1">
                <a:effectLst/>
                <a:latin typeface="Century Gothic" panose="020B0502020202020204" pitchFamily="34" charset="0"/>
              </a:rPr>
              <a:t>band</a:t>
            </a:r>
            <a:r>
              <a:rPr lang="el-GR" sz="1400" b="0" i="0" dirty="0">
                <a:effectLst/>
                <a:latin typeface="Century Gothic" panose="020B0502020202020204" pitchFamily="34" charset="0"/>
              </a:rPr>
              <a:t> με βάση τον αριθμό των γραμμών (</a:t>
            </a:r>
            <a:r>
              <a:rPr lang="el-GR" sz="1400" b="0" i="0" dirty="0" err="1">
                <a:effectLst/>
                <a:latin typeface="Century Gothic" panose="020B0502020202020204" pitchFamily="34" charset="0"/>
              </a:rPr>
              <a:t>rows</a:t>
            </a:r>
            <a:r>
              <a:rPr lang="el-GR" sz="1400" b="0" i="0" dirty="0">
                <a:effectLst/>
                <a:latin typeface="Century Gothic" panose="020B0502020202020204" pitchFamily="34" charset="0"/>
              </a:rPr>
              <a:t>) σε κάθε </a:t>
            </a:r>
            <a:r>
              <a:rPr lang="el-GR" sz="1400" b="0" i="0" dirty="0" err="1">
                <a:effectLst/>
                <a:latin typeface="Century Gothic" panose="020B0502020202020204" pitchFamily="34" charset="0"/>
              </a:rPr>
              <a:t>band</a:t>
            </a:r>
            <a:r>
              <a:rPr lang="el-GR" sz="1400" b="0" i="0" dirty="0">
                <a:effectLst/>
                <a:latin typeface="Century Gothic" panose="020B0502020202020204" pitchFamily="34" charset="0"/>
              </a:rPr>
              <a:t>. Έπειτα, χρησιμοποιούμε τη συνάρτηση </a:t>
            </a:r>
            <a:r>
              <a:rPr lang="el-GR" sz="1400" b="0" i="0" dirty="0" err="1">
                <a:effectLst/>
                <a:latin typeface="Century Gothic" panose="020B0502020202020204" pitchFamily="34" charset="0"/>
              </a:rPr>
              <a:t>hash</a:t>
            </a:r>
            <a:r>
              <a:rPr lang="el-GR" sz="1400" b="0" i="0" dirty="0">
                <a:effectLst/>
                <a:latin typeface="Century Gothic" panose="020B0502020202020204" pitchFamily="34" charset="0"/>
              </a:rPr>
              <a:t> για να δημιουργήσ</a:t>
            </a:r>
            <a:r>
              <a:rPr lang="el-GR" sz="1400" dirty="0">
                <a:latin typeface="Century Gothic" panose="020B0502020202020204" pitchFamily="34" charset="0"/>
              </a:rPr>
              <a:t>ουμε</a:t>
            </a:r>
            <a:r>
              <a:rPr lang="el-GR" sz="1400" b="0" i="0" dirty="0">
                <a:effectLst/>
                <a:latin typeface="Century Gothic" panose="020B0502020202020204" pitchFamily="34" charset="0"/>
              </a:rPr>
              <a:t> έναν κωδικό για το σύνολο των υπογραφών που ανήκουν στο συγκεκριμένο </a:t>
            </a:r>
            <a:r>
              <a:rPr lang="el-GR" sz="1400" b="0" i="0" dirty="0" err="1">
                <a:effectLst/>
                <a:latin typeface="Century Gothic" panose="020B0502020202020204" pitchFamily="34" charset="0"/>
              </a:rPr>
              <a:t>band</a:t>
            </a:r>
            <a:r>
              <a:rPr lang="el-GR" sz="1400" b="0" i="0" dirty="0">
                <a:effectLst/>
                <a:latin typeface="Century Gothic" panose="020B0502020202020204" pitchFamily="34" charset="0"/>
              </a:rPr>
              <a:t>. </a:t>
            </a:r>
            <a:r>
              <a:rPr lang="el-GR" sz="1400" b="0" i="0" dirty="0" err="1">
                <a:effectLst/>
                <a:latin typeface="Century Gothic" panose="020B0502020202020204" pitchFamily="34" charset="0"/>
              </a:rPr>
              <a:t>Τελος</a:t>
            </a:r>
            <a:r>
              <a:rPr lang="el-GR" sz="1400" b="0" i="0" dirty="0">
                <a:effectLst/>
                <a:latin typeface="Century Gothic" panose="020B0502020202020204" pitchFamily="34" charset="0"/>
              </a:rPr>
              <a:t>, αποθηκεύουμε τον κωδικό (</a:t>
            </a:r>
            <a:r>
              <a:rPr lang="el-GR" sz="1400" b="0" i="0" dirty="0" err="1">
                <a:effectLst/>
                <a:latin typeface="Century Gothic" panose="020B0502020202020204" pitchFamily="34" charset="0"/>
              </a:rPr>
              <a:t>hash</a:t>
            </a:r>
            <a:r>
              <a:rPr lang="el-GR" sz="1400" b="0" i="0" dirty="0">
                <a:effectLst/>
                <a:latin typeface="Century Gothic" panose="020B0502020202020204" pitchFamily="34" charset="0"/>
              </a:rPr>
              <a:t> </a:t>
            </a:r>
            <a:r>
              <a:rPr lang="el-GR" sz="1400" b="0" i="0" dirty="0" err="1">
                <a:effectLst/>
                <a:latin typeface="Century Gothic" panose="020B0502020202020204" pitchFamily="34" charset="0"/>
              </a:rPr>
              <a:t>value</a:t>
            </a:r>
            <a:r>
              <a:rPr lang="el-GR" sz="1400" b="0" i="0" dirty="0">
                <a:effectLst/>
                <a:latin typeface="Century Gothic" panose="020B0502020202020204" pitchFamily="34" charset="0"/>
              </a:rPr>
              <a:t>) του </a:t>
            </a:r>
            <a:r>
              <a:rPr lang="el-GR" sz="1400" b="0" i="0" dirty="0" err="1">
                <a:effectLst/>
                <a:latin typeface="Century Gothic" panose="020B0502020202020204" pitchFamily="34" charset="0"/>
              </a:rPr>
              <a:t>bucket</a:t>
            </a:r>
            <a:r>
              <a:rPr lang="el-GR" sz="1400" b="0" i="0" dirty="0">
                <a:effectLst/>
                <a:latin typeface="Century Gothic" panose="020B0502020202020204" pitchFamily="34" charset="0"/>
              </a:rPr>
              <a:t> στη λίστα </a:t>
            </a:r>
            <a:r>
              <a:rPr lang="el-GR" sz="1400" b="0" i="0" dirty="0" err="1">
                <a:effectLst/>
                <a:latin typeface="Century Gothic" panose="020B0502020202020204" pitchFamily="34" charset="0"/>
              </a:rPr>
              <a:t>buckets</a:t>
            </a:r>
            <a:r>
              <a:rPr lang="el-GR" sz="1400" dirty="0">
                <a:latin typeface="Century Gothic" panose="020B0502020202020204" pitchFamily="34" charset="0"/>
              </a:rPr>
              <a:t> και ε</a:t>
            </a:r>
            <a:r>
              <a:rPr lang="el-GR" sz="1400" b="0" i="0" dirty="0">
                <a:effectLst/>
                <a:latin typeface="Century Gothic" panose="020B0502020202020204" pitchFamily="34" charset="0"/>
              </a:rPr>
              <a:t>πιστρέφουμε τη λίστα με τους κάδους που έχουν δημιουργηθεί. Κάθε κάδος περιέχει έναν μοναδικό κωδικό που αντιστοιχεί στο σύνολο των υπογραφών που ανήκουν σε ένα συγκεκριμένο </a:t>
            </a:r>
            <a:r>
              <a:rPr lang="el-GR" sz="1400" b="0" i="0" dirty="0" err="1">
                <a:effectLst/>
                <a:latin typeface="Century Gothic" panose="020B0502020202020204" pitchFamily="34" charset="0"/>
              </a:rPr>
              <a:t>band</a:t>
            </a:r>
            <a:r>
              <a:rPr lang="el-GR" sz="1400" b="0" i="0" dirty="0">
                <a:effectLst/>
                <a:latin typeface="Century Gothic" panose="020B0502020202020204" pitchFamily="34" charset="0"/>
              </a:rPr>
              <a:t>.</a:t>
            </a:r>
            <a:endParaRPr lang="en-US" sz="1400" b="0" i="0" dirty="0">
              <a:effectLst/>
              <a:latin typeface="Century Gothic" panose="020B0502020202020204" pitchFamily="34" charset="0"/>
            </a:endParaRPr>
          </a:p>
          <a:p>
            <a:pPr algn="just"/>
            <a:endParaRPr lang="el-GR" sz="1400" b="0" i="0" dirty="0">
              <a:effectLst/>
              <a:latin typeface="Century Gothic" panose="020B0502020202020204" pitchFamily="34" charset="0"/>
            </a:endParaRPr>
          </a:p>
          <a:p>
            <a:pPr algn="just"/>
            <a:endParaRPr lang="el-GR" sz="1400" dirty="0">
              <a:latin typeface="Century Gothic" panose="020B0502020202020204" pitchFamily="34" charset="0"/>
            </a:endParaRPr>
          </a:p>
          <a:p>
            <a:pPr algn="just"/>
            <a:r>
              <a:rPr lang="el-GR" sz="1400" b="1" i="0" dirty="0">
                <a:solidFill>
                  <a:srgbClr val="0D0D0D"/>
                </a:solidFill>
                <a:effectLst/>
                <a:latin typeface="Century Gothic" panose="020B0502020202020204" pitchFamily="34" charset="0"/>
              </a:rPr>
              <a:t>Η υπογραφή που παράγεται από τη συνάρτηση </a:t>
            </a:r>
            <a:r>
              <a:rPr lang="en-US" sz="1400" b="1" i="0" dirty="0">
                <a:solidFill>
                  <a:srgbClr val="0D0D0D"/>
                </a:solidFill>
                <a:effectLst/>
                <a:latin typeface="Century Gothic" panose="020B0502020202020204" pitchFamily="34" charset="0"/>
              </a:rPr>
              <a:t>m</a:t>
            </a:r>
            <a:r>
              <a:rPr lang="el-GR" sz="1400" b="1" i="0" dirty="0">
                <a:solidFill>
                  <a:srgbClr val="0D0D0D"/>
                </a:solidFill>
                <a:effectLst/>
                <a:latin typeface="Century Gothic" panose="020B0502020202020204" pitchFamily="34" charset="0"/>
              </a:rPr>
              <a:t>in</a:t>
            </a:r>
            <a:r>
              <a:rPr lang="en-US" sz="1400" b="1" i="0" dirty="0">
                <a:solidFill>
                  <a:srgbClr val="0D0D0D"/>
                </a:solidFill>
                <a:effectLst/>
                <a:latin typeface="Century Gothic" panose="020B0502020202020204" pitchFamily="34" charset="0"/>
              </a:rPr>
              <a:t>h</a:t>
            </a:r>
            <a:r>
              <a:rPr lang="el-GR" sz="1400" b="1" i="0" dirty="0" err="1">
                <a:solidFill>
                  <a:srgbClr val="0D0D0D"/>
                </a:solidFill>
                <a:effectLst/>
                <a:latin typeface="Century Gothic" panose="020B0502020202020204" pitchFamily="34" charset="0"/>
              </a:rPr>
              <a:t>ash</a:t>
            </a:r>
            <a:r>
              <a:rPr lang="en-US" sz="1400" b="1" i="0" dirty="0">
                <a:solidFill>
                  <a:srgbClr val="0D0D0D"/>
                </a:solidFill>
                <a:effectLst/>
                <a:latin typeface="Century Gothic" panose="020B0502020202020204" pitchFamily="34" charset="0"/>
              </a:rPr>
              <a:t>_education( )</a:t>
            </a:r>
            <a:r>
              <a:rPr lang="el-GR" sz="1400" b="1" i="0" dirty="0">
                <a:solidFill>
                  <a:srgbClr val="0D0D0D"/>
                </a:solidFill>
                <a:effectLst/>
                <a:latin typeface="Century Gothic" panose="020B0502020202020204" pitchFamily="34" charset="0"/>
              </a:rPr>
              <a:t> είναι ένας συμπαγής τρόπος αναπαράστασης του αρχικού συνόλου δεδομένων, που επιτρέπει την αποδοτική εκτίμηση της ομοιότητας μεταξύ δύο συνόλων υπολογίζοντας την ομοιότητα </a:t>
            </a:r>
            <a:r>
              <a:rPr lang="el-GR" sz="1400" b="1" i="0" dirty="0" err="1">
                <a:solidFill>
                  <a:srgbClr val="0D0D0D"/>
                </a:solidFill>
                <a:effectLst/>
                <a:latin typeface="Century Gothic" panose="020B0502020202020204" pitchFamily="34" charset="0"/>
              </a:rPr>
              <a:t>Jaccard</a:t>
            </a:r>
            <a:r>
              <a:rPr lang="en-US" sz="1400" b="1" dirty="0">
                <a:solidFill>
                  <a:srgbClr val="0D0D0D"/>
                </a:solidFill>
                <a:latin typeface="Century Gothic" panose="020B0502020202020204" pitchFamily="34" charset="0"/>
              </a:rPr>
              <a:t>, </a:t>
            </a:r>
            <a:r>
              <a:rPr lang="el-GR" sz="1400" b="1" i="0" dirty="0">
                <a:solidFill>
                  <a:srgbClr val="0D0D0D"/>
                </a:solidFill>
                <a:effectLst/>
                <a:latin typeface="Century Gothic" panose="020B0502020202020204" pitchFamily="34" charset="0"/>
              </a:rPr>
              <a:t>χωρίς την ανάγκη για πλήρη σύγκριση των συνόλων </a:t>
            </a:r>
            <a:r>
              <a:rPr lang="el-GR" sz="1400" b="1" i="0" dirty="0" err="1">
                <a:solidFill>
                  <a:srgbClr val="0D0D0D"/>
                </a:solidFill>
                <a:effectLst/>
                <a:latin typeface="Century Gothic" panose="020B0502020202020204" pitchFamily="34" charset="0"/>
              </a:rPr>
              <a:t>shingles</a:t>
            </a:r>
            <a:r>
              <a:rPr lang="el-GR" sz="1400" b="0" i="0" dirty="0">
                <a:solidFill>
                  <a:srgbClr val="0D0D0D"/>
                </a:solidFill>
                <a:effectLst/>
                <a:latin typeface="Söhne"/>
              </a:rPr>
              <a:t>…</a:t>
            </a:r>
            <a:endParaRPr lang="en-US" sz="1400" b="0" i="0" dirty="0">
              <a:solidFill>
                <a:srgbClr val="0D0D0D"/>
              </a:solidFill>
              <a:effectLst/>
              <a:latin typeface="Söhne"/>
            </a:endParaRPr>
          </a:p>
          <a:p>
            <a:pPr algn="just"/>
            <a:endParaRPr lang="en-US" sz="1400" dirty="0">
              <a:solidFill>
                <a:srgbClr val="0D0D0D"/>
              </a:solidFill>
              <a:latin typeface="Söhne"/>
            </a:endParaRPr>
          </a:p>
          <a:p>
            <a:pPr algn="just"/>
            <a:r>
              <a:rPr lang="en-US" sz="1400" b="1" dirty="0" err="1">
                <a:solidFill>
                  <a:srgbClr val="0D0D0D"/>
                </a:solidFill>
                <a:latin typeface="Century Gothic" panose="020B0502020202020204" pitchFamily="34" charset="0"/>
              </a:rPr>
              <a:t>jaccard</a:t>
            </a:r>
            <a:r>
              <a:rPr lang="en-US" sz="1400" b="1" dirty="0">
                <a:solidFill>
                  <a:srgbClr val="0D0D0D"/>
                </a:solidFill>
                <a:latin typeface="Century Gothic" panose="020B0502020202020204" pitchFamily="34" charset="0"/>
              </a:rPr>
              <a:t>( ):</a:t>
            </a:r>
          </a:p>
          <a:p>
            <a:pPr algn="just"/>
            <a:r>
              <a:rPr lang="en-US" sz="1400" dirty="0">
                <a:solidFill>
                  <a:srgbClr val="0D0D0D"/>
                </a:solidFill>
                <a:latin typeface="Century Gothic" panose="020B0502020202020204" pitchFamily="34" charset="0"/>
              </a:rPr>
              <a:t>X</a:t>
            </a:r>
            <a:r>
              <a:rPr lang="el-GR" sz="1400" b="0" i="0" dirty="0" err="1">
                <a:solidFill>
                  <a:srgbClr val="0D0D0D"/>
                </a:solidFill>
                <a:effectLst/>
                <a:latin typeface="Century Gothic" panose="020B0502020202020204" pitchFamily="34" charset="0"/>
              </a:rPr>
              <a:t>ρησιμοποιείται</a:t>
            </a:r>
            <a:r>
              <a:rPr lang="el-GR" sz="1400" b="0" i="0" dirty="0">
                <a:solidFill>
                  <a:srgbClr val="0D0D0D"/>
                </a:solidFill>
                <a:effectLst/>
                <a:latin typeface="Century Gothic" panose="020B0502020202020204" pitchFamily="34" charset="0"/>
              </a:rPr>
              <a:t> για να μετρήσει πόσο επικαλύπτονται δύο σύνολα και ορίζεται ως το μέγεθος της τομής των δύο συνόλων διαιρεμένο με το μέγεθος της ένωσής τους.</a:t>
            </a:r>
            <a:endParaRPr lang="el-GR" sz="1400" b="0" i="0" dirty="0">
              <a:effectLst/>
              <a:latin typeface="Century Gothic" panose="020B0502020202020204" pitchFamily="34" charset="0"/>
            </a:endParaRPr>
          </a:p>
        </p:txBody>
      </p:sp>
      <p:pic>
        <p:nvPicPr>
          <p:cNvPr id="20" name="Εικόνα 19" descr="Εικόνα που περιέχει κείμενο, στιγμιότυπο οθόνης, γραμματοσειρά, διάγραμμα&#10;&#10;Περιγραφή που δημιουργήθηκε αυτόματα">
            <a:extLst>
              <a:ext uri="{FF2B5EF4-FFF2-40B4-BE49-F238E27FC236}">
                <a16:creationId xmlns:a16="http://schemas.microsoft.com/office/drawing/2014/main" id="{B016213A-C110-AE35-92D8-DF1B19F242F7}"/>
              </a:ext>
            </a:extLst>
          </p:cNvPr>
          <p:cNvPicPr>
            <a:picLocks noChangeAspect="1"/>
          </p:cNvPicPr>
          <p:nvPr/>
        </p:nvPicPr>
        <p:blipFill>
          <a:blip r:embed="rId2"/>
          <a:stretch>
            <a:fillRect/>
          </a:stretch>
        </p:blipFill>
        <p:spPr>
          <a:xfrm>
            <a:off x="8373238" y="1962482"/>
            <a:ext cx="3217923" cy="2715322"/>
          </a:xfrm>
          <a:prstGeom prst="rect">
            <a:avLst/>
          </a:prstGeom>
        </p:spPr>
      </p:pic>
    </p:spTree>
    <p:extLst>
      <p:ext uri="{BB962C8B-B14F-4D97-AF65-F5344CB8AC3E}">
        <p14:creationId xmlns:p14="http://schemas.microsoft.com/office/powerpoint/2010/main" val="309953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1" end="1"/>
                                            </p:txEl>
                                          </p:spTgt>
                                        </p:tgtEl>
                                        <p:attrNameLst>
                                          <p:attrName>style.visibility</p:attrName>
                                        </p:attrNameLst>
                                      </p:cBhvr>
                                      <p:to>
                                        <p:strVal val="visible"/>
                                      </p:to>
                                    </p:set>
                                    <p:animEffect transition="in" filter="fade">
                                      <p:cBhvr>
                                        <p:cTn id="10" dur="500"/>
                                        <p:tgtEl>
                                          <p:spTgt spid="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xEl>
                                              <p:pRg st="4" end="4"/>
                                            </p:txEl>
                                          </p:spTgt>
                                        </p:tgtEl>
                                        <p:attrNameLst>
                                          <p:attrName>style.visibility</p:attrName>
                                        </p:attrNameLst>
                                      </p:cBhvr>
                                      <p:to>
                                        <p:strVal val="visible"/>
                                      </p:to>
                                    </p:set>
                                    <p:animEffect transition="in" filter="fade">
                                      <p:cBhvr>
                                        <p:cTn id="20" dur="500"/>
                                        <p:tgtEl>
                                          <p:spTgt spid="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xEl>
                                              <p:pRg st="6" end="6"/>
                                            </p:txEl>
                                          </p:spTgt>
                                        </p:tgtEl>
                                        <p:attrNameLst>
                                          <p:attrName>style.visibility</p:attrName>
                                        </p:attrNameLst>
                                      </p:cBhvr>
                                      <p:to>
                                        <p:strVal val="visible"/>
                                      </p:to>
                                    </p:set>
                                    <p:animEffect transition="in" filter="fade">
                                      <p:cBhvr>
                                        <p:cTn id="25" dur="500"/>
                                        <p:tgtEl>
                                          <p:spTgt spid="19">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xEl>
                                              <p:pRg st="7" end="7"/>
                                            </p:txEl>
                                          </p:spTgt>
                                        </p:tgtEl>
                                        <p:attrNameLst>
                                          <p:attrName>style.visibility</p:attrName>
                                        </p:attrNameLst>
                                      </p:cBhvr>
                                      <p:to>
                                        <p:strVal val="visible"/>
                                      </p:to>
                                    </p:set>
                                    <p:animEffect transition="in" filter="fade">
                                      <p:cBhvr>
                                        <p:cTn id="28" dur="500"/>
                                        <p:tgtEl>
                                          <p:spTgt spid="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E168-C80A-5838-1ECE-42F22ECD0B76}"/>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E759871F-B409-4672-749E-D2767B3B03A0}"/>
              </a:ext>
            </a:extLst>
          </p:cNvPr>
          <p:cNvSpPr>
            <a:spLocks noGrp="1"/>
          </p:cNvSpPr>
          <p:nvPr>
            <p:ph type="sldNum" sz="quarter" idx="12"/>
          </p:nvPr>
        </p:nvSpPr>
        <p:spPr/>
        <p:txBody>
          <a:bodyPr/>
          <a:lstStyle/>
          <a:p>
            <a:pPr rtl="0"/>
            <a:fld id="{B5CEABB6-07DC-46E8-9B57-56EC44A396E5}" type="slidenum">
              <a:rPr lang="en-GB" noProof="0" smtClean="0"/>
              <a:t>17</a:t>
            </a:fld>
            <a:endParaRPr lang="en-GB" noProof="0"/>
          </a:p>
        </p:txBody>
      </p:sp>
      <p:sp>
        <p:nvSpPr>
          <p:cNvPr id="7" name="TextBox 6">
            <a:extLst>
              <a:ext uri="{FF2B5EF4-FFF2-40B4-BE49-F238E27FC236}">
                <a16:creationId xmlns:a16="http://schemas.microsoft.com/office/drawing/2014/main" id="{ADF4F12C-0860-B90E-FFC1-B948E6F8198F}"/>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bg1">
                    <a:lumMod val="75000"/>
                  </a:schemeClr>
                </a:solidFill>
                <a:latin typeface="Century Gothic" panose="020B0502020202020204" pitchFamily="34" charset="0"/>
              </a:rPr>
              <a:t>0. </a:t>
            </a:r>
            <a:r>
              <a:rPr lang="en-US" sz="1400" dirty="0">
                <a:solidFill>
                  <a:schemeClr val="bg1">
                    <a:lumMod val="75000"/>
                  </a:schemeClr>
                </a:solidFill>
                <a:latin typeface="Century Gothic" panose="020B0502020202020204" pitchFamily="34" charset="0"/>
              </a:rPr>
              <a:t>Web Crawler</a:t>
            </a:r>
          </a:p>
          <a:p>
            <a:pPr>
              <a:lnSpc>
                <a:spcPct val="200000"/>
              </a:lnSpc>
            </a:pPr>
            <a:r>
              <a:rPr lang="en-US" sz="1400" dirty="0">
                <a:solidFill>
                  <a:schemeClr val="bg1">
                    <a:lumMod val="75000"/>
                  </a:schemeClr>
                </a:solidFill>
                <a:latin typeface="Century Gothic" panose="020B0502020202020204" pitchFamily="34" charset="0"/>
              </a:rPr>
              <a:t>1. R-tree</a:t>
            </a:r>
          </a:p>
          <a:p>
            <a:pPr>
              <a:lnSpc>
                <a:spcPct val="200000"/>
              </a:lnSpc>
            </a:pPr>
            <a:r>
              <a:rPr lang="en-US" sz="1400" dirty="0">
                <a:solidFill>
                  <a:schemeClr val="bg1">
                    <a:lumMod val="75000"/>
                  </a:schemeClr>
                </a:solidFill>
                <a:latin typeface="Century Gothic" panose="020B0502020202020204" pitchFamily="34" charset="0"/>
              </a:rPr>
              <a:t>2. 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latin typeface="Century Gothic" panose="020B0502020202020204" pitchFamily="34" charset="0"/>
              </a:rPr>
              <a:t>6.</a:t>
            </a:r>
            <a:r>
              <a:rPr lang="el-GR" sz="1400" b="1" dirty="0">
                <a:latin typeface="Century Gothic" panose="020B0502020202020204" pitchFamily="34" charset="0"/>
              </a:rPr>
              <a:t> Αποτελέσματα</a:t>
            </a:r>
            <a:endParaRPr lang="en-GR" sz="1400" b="1" dirty="0">
              <a:latin typeface="Century Gothic" panose="020B0502020202020204" pitchFamily="34" charset="0"/>
            </a:endParaRPr>
          </a:p>
        </p:txBody>
      </p:sp>
    </p:spTree>
    <p:extLst>
      <p:ext uri="{BB962C8B-B14F-4D97-AF65-F5344CB8AC3E}">
        <p14:creationId xmlns:p14="http://schemas.microsoft.com/office/powerpoint/2010/main" val="2241171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Θέση κειμένου 2">
                <a:extLst>
                  <a:ext uri="{FF2B5EF4-FFF2-40B4-BE49-F238E27FC236}">
                    <a16:creationId xmlns:a16="http://schemas.microsoft.com/office/drawing/2014/main" id="{5D86C0EB-9F7B-F089-E796-26A324FDFA28}"/>
                  </a:ext>
                </a:extLst>
              </p:cNvPr>
              <p:cNvSpPr>
                <a:spLocks noGrp="1"/>
              </p:cNvSpPr>
              <p:nvPr>
                <p:ph type="body" idx="1"/>
              </p:nvPr>
            </p:nvSpPr>
            <p:spPr>
              <a:xfrm>
                <a:off x="116888" y="299492"/>
                <a:ext cx="7394255" cy="5888901"/>
              </a:xfrm>
            </p:spPr>
            <p:txBody>
              <a:bodyPr/>
              <a:lstStyle/>
              <a:p>
                <a:pPr algn="just"/>
                <a:r>
                  <a:rPr lang="el-GR" dirty="0">
                    <a:latin typeface="Century Gothic" panose="020B0502020202020204" pitchFamily="34" charset="0"/>
                  </a:rPr>
                  <a:t>Γενικά, αναμένουμε οι χρόνοι αναζήτησης σε κάθε δέντρο να ακολουθούν τις πιο κάτω χρονικές πολυπλοκότητες:</a:t>
                </a:r>
              </a:p>
              <a:p>
                <a:endParaRPr lang="el-GR" dirty="0">
                  <a:latin typeface="Century Gothic" panose="020B0502020202020204" pitchFamily="34" charset="0"/>
                </a:endParaRPr>
              </a:p>
              <a:p>
                <a:endParaRPr lang="el-GR" dirty="0">
                  <a:latin typeface="Century Gothic" panose="020B0502020202020204" pitchFamily="34" charset="0"/>
                </a:endParaRPr>
              </a:p>
              <a:p>
                <a:endParaRPr lang="el-GR" dirty="0">
                  <a:latin typeface="Century Gothic" panose="020B0502020202020204" pitchFamily="34" charset="0"/>
                </a:endParaRPr>
              </a:p>
              <a:p>
                <a:endParaRPr lang="el-GR" dirty="0">
                  <a:latin typeface="Century Gothic" panose="020B0502020202020204" pitchFamily="34" charset="0"/>
                </a:endParaRPr>
              </a:p>
              <a:p>
                <a:endParaRPr lang="el-GR" dirty="0">
                  <a:latin typeface="Century Gothic" panose="020B0502020202020204" pitchFamily="34" charset="0"/>
                </a:endParaRPr>
              </a:p>
              <a:p>
                <a:endParaRPr lang="el-GR" dirty="0">
                  <a:latin typeface="Century Gothic" panose="020B0502020202020204" pitchFamily="34" charset="0"/>
                </a:endParaRPr>
              </a:p>
              <a:p>
                <a:r>
                  <a:rPr lang="el-GR" dirty="0">
                    <a:latin typeface="Century Gothic" panose="020B0502020202020204" pitchFamily="34" charset="0"/>
                  </a:rPr>
                  <a:t>όπου: </a:t>
                </a:r>
                <a:r>
                  <a:rPr lang="en-US" dirty="0">
                    <a:latin typeface="Century Gothic" panose="020B0502020202020204" pitchFamily="34" charset="0"/>
                  </a:rPr>
                  <a:t>N </a:t>
                </a:r>
                <a:r>
                  <a:rPr lang="el-GR" dirty="0">
                    <a:latin typeface="Century Gothic" panose="020B0502020202020204" pitchFamily="34" charset="0"/>
                  </a:rPr>
                  <a:t>είναι</a:t>
                </a:r>
                <a:r>
                  <a:rPr lang="en-US" dirty="0">
                    <a:latin typeface="Century Gothic" panose="020B0502020202020204" pitchFamily="34" charset="0"/>
                  </a:rPr>
                  <a:t> </a:t>
                </a:r>
                <a:r>
                  <a:rPr lang="el-GR" dirty="0">
                    <a:latin typeface="Century Gothic" panose="020B0502020202020204" pitchFamily="34" charset="0"/>
                  </a:rPr>
                  <a:t>το πλήθος διαστάσεων, δηλαδή θα είναι </a:t>
                </a:r>
                <a:r>
                  <a:rPr lang="en-US" dirty="0"/>
                  <a:t>O(</a:t>
                </a:r>
                <a14:m>
                  <m:oMath xmlns:m="http://schemas.openxmlformats.org/officeDocument/2006/math">
                    <m:sSub>
                      <m:sSubPr>
                        <m:ctrlPr>
                          <a:rPr lang="el-GR" sz="1400" i="1" kern="1200" smtClean="0">
                            <a:solidFill>
                              <a:schemeClr val="dk1"/>
                            </a:solidFill>
                            <a:effectLst/>
                            <a:latin typeface="Cambria Math" panose="02040503050406030204" pitchFamily="18" charset="0"/>
                            <a:ea typeface="+mn-ea"/>
                            <a:cs typeface="+mn-cs"/>
                          </a:rPr>
                        </m:ctrlPr>
                      </m:sSubPr>
                      <m:e>
                        <m:r>
                          <m:rPr>
                            <m:sty m:val="p"/>
                          </m:rPr>
                          <a:rPr lang="el-GR" sz="1400" kern="1200">
                            <a:solidFill>
                              <a:schemeClr val="dk1"/>
                            </a:solidFill>
                            <a:effectLst/>
                            <a:latin typeface="Cambria Math" panose="02040503050406030204" pitchFamily="18" charset="0"/>
                            <a:ea typeface="+mn-ea"/>
                            <a:cs typeface="+mn-cs"/>
                          </a:rPr>
                          <m:t>log</m:t>
                        </m:r>
                      </m:e>
                      <m:sub>
                        <m:r>
                          <a:rPr lang="el-GR" sz="1400" b="0" i="1" kern="1200" smtClean="0">
                            <a:solidFill>
                              <a:schemeClr val="dk1"/>
                            </a:solidFill>
                            <a:effectLst/>
                            <a:latin typeface="Cambria Math" panose="02040503050406030204" pitchFamily="18" charset="0"/>
                            <a:ea typeface="+mn-ea"/>
                            <a:cs typeface="+mn-cs"/>
                          </a:rPr>
                          <m:t>8</m:t>
                        </m:r>
                      </m:sub>
                    </m:sSub>
                    <m:r>
                      <a:rPr lang="el-GR" sz="1400" kern="1200">
                        <a:solidFill>
                          <a:schemeClr val="dk1"/>
                        </a:solidFill>
                        <a:effectLst/>
                        <a:latin typeface="Cambria Math" panose="02040503050406030204" pitchFamily="18" charset="0"/>
                        <a:ea typeface="+mn-ea"/>
                        <a:cs typeface="+mn-cs"/>
                      </a:rPr>
                      <m:t>(</m:t>
                    </m:r>
                    <m:r>
                      <m:rPr>
                        <m:sty m:val="p"/>
                      </m:rPr>
                      <a:rPr lang="el-GR" sz="1400" kern="1200">
                        <a:solidFill>
                          <a:schemeClr val="dk1"/>
                        </a:solidFill>
                        <a:effectLst/>
                        <a:latin typeface="Cambria Math" panose="02040503050406030204" pitchFamily="18" charset="0"/>
                        <a:ea typeface="+mn-ea"/>
                        <a:cs typeface="+mn-cs"/>
                      </a:rPr>
                      <m:t>n</m:t>
                    </m:r>
                    <m:r>
                      <a:rPr lang="en-US" sz="1400" b="0" i="0" kern="1200" smtClean="0">
                        <a:solidFill>
                          <a:schemeClr val="dk1"/>
                        </a:solidFill>
                        <a:effectLst/>
                        <a:latin typeface="Cambria Math" panose="02040503050406030204" pitchFamily="18" charset="0"/>
                        <a:ea typeface="+mn-ea"/>
                        <a:cs typeface="+mn-cs"/>
                      </a:rPr>
                      <m:t>))</m:t>
                    </m:r>
                  </m:oMath>
                </a14:m>
                <a:r>
                  <a:rPr lang="el-GR" dirty="0">
                    <a:latin typeface="Century Gothic" panose="020B0502020202020204" pitchFamily="34" charset="0"/>
                  </a:rPr>
                  <a:t> για το </a:t>
                </a:r>
                <a:r>
                  <a:rPr lang="en-US" dirty="0">
                    <a:latin typeface="Century Gothic" panose="020B0502020202020204" pitchFamily="34" charset="0"/>
                  </a:rPr>
                  <a:t>Octree,</a:t>
                </a:r>
              </a:p>
              <a:p>
                <a:r>
                  <a:rPr lang="en-US" dirty="0">
                    <a:latin typeface="Century Gothic" panose="020B0502020202020204" pitchFamily="34" charset="0"/>
                  </a:rPr>
                  <a:t>           </a:t>
                </a:r>
                <a:r>
                  <a:rPr lang="el-GR" dirty="0">
                    <a:latin typeface="Century Gothic" panose="020B0502020202020204" pitchFamily="34" charset="0"/>
                  </a:rPr>
                  <a:t>Μ το μέγιστο πλήθος καταχωρίσεων σε κάθε σελίδα του </a:t>
                </a:r>
                <a:r>
                  <a:rPr lang="en-US" dirty="0">
                    <a:latin typeface="Century Gothic" panose="020B0502020202020204" pitchFamily="34" charset="0"/>
                  </a:rPr>
                  <a:t>R-tree,</a:t>
                </a:r>
              </a:p>
              <a:p>
                <a:r>
                  <a:rPr lang="en-US" dirty="0">
                    <a:latin typeface="Century Gothic" panose="020B0502020202020204" pitchFamily="34" charset="0"/>
                  </a:rPr>
                  <a:t>           k </a:t>
                </a:r>
                <a:r>
                  <a:rPr lang="el-GR" dirty="0">
                    <a:latin typeface="Century Gothic" panose="020B0502020202020204" pitchFamily="34" charset="0"/>
                  </a:rPr>
                  <a:t>το πλήθος των κόμβων που επιστρέφει η αναζήτηση στο </a:t>
                </a:r>
                <a:r>
                  <a:rPr lang="en-US" dirty="0">
                    <a:latin typeface="Century Gothic" panose="020B0502020202020204" pitchFamily="34" charset="0"/>
                  </a:rPr>
                  <a:t>Range tree.</a:t>
                </a:r>
              </a:p>
              <a:p>
                <a:endParaRPr lang="el-GR" dirty="0">
                  <a:latin typeface="Century Gothic" panose="020B0502020202020204" pitchFamily="34" charset="0"/>
                </a:endParaRPr>
              </a:p>
              <a:p>
                <a:pPr marL="285750" indent="-285750" algn="just">
                  <a:buFont typeface="Wingdings" panose="05000000000000000000" pitchFamily="2" charset="2"/>
                  <a:buChar char="à"/>
                </a:pPr>
                <a:r>
                  <a:rPr lang="el-GR" dirty="0">
                    <a:latin typeface="Century Gothic" panose="020B0502020202020204" pitchFamily="34" charset="0"/>
                    <a:sym typeface="Wingdings" panose="05000000000000000000" pitchFamily="2" charset="2"/>
                  </a:rPr>
                  <a:t>Γενικά για</a:t>
                </a:r>
                <a:r>
                  <a:rPr lang="en-US" dirty="0">
                    <a:latin typeface="Century Gothic" panose="020B0502020202020204" pitchFamily="34" charset="0"/>
                    <a:sym typeface="Wingdings" panose="05000000000000000000" pitchFamily="2" charset="2"/>
                  </a:rPr>
                  <a:t> </a:t>
                </a:r>
                <a:r>
                  <a:rPr lang="el-GR" b="0" i="0" dirty="0">
                    <a:solidFill>
                      <a:srgbClr val="0D0D0D"/>
                    </a:solidFill>
                    <a:effectLst/>
                    <a:latin typeface="Century Gothic" panose="020B0502020202020204" pitchFamily="34" charset="0"/>
                  </a:rPr>
                  <a:t>αναζήτηση εύρους σε </a:t>
                </a:r>
                <a:r>
                  <a:rPr lang="en-US" b="0" i="0" dirty="0">
                    <a:solidFill>
                      <a:srgbClr val="0D0D0D"/>
                    </a:solidFill>
                    <a:effectLst/>
                    <a:latin typeface="Century Gothic" panose="020B0502020202020204" pitchFamily="34" charset="0"/>
                  </a:rPr>
                  <a:t>3D</a:t>
                </a:r>
                <a:r>
                  <a:rPr lang="el-GR" b="0" i="0" dirty="0">
                    <a:solidFill>
                      <a:srgbClr val="0D0D0D"/>
                    </a:solidFill>
                    <a:effectLst/>
                    <a:latin typeface="Century Gothic" panose="020B0502020202020204" pitchFamily="34" charset="0"/>
                  </a:rPr>
                  <a:t> χώρο, τα </a:t>
                </a:r>
                <a:r>
                  <a:rPr lang="el-GR" b="0" i="0" dirty="0" err="1">
                    <a:solidFill>
                      <a:srgbClr val="0D0D0D"/>
                    </a:solidFill>
                    <a:effectLst/>
                    <a:latin typeface="Century Gothic" panose="020B0502020202020204" pitchFamily="34" charset="0"/>
                  </a:rPr>
                  <a:t>Octrees</a:t>
                </a:r>
                <a:r>
                  <a:rPr lang="el-GR" b="0" i="0" dirty="0">
                    <a:solidFill>
                      <a:srgbClr val="0D0D0D"/>
                    </a:solidFill>
                    <a:effectLst/>
                    <a:latin typeface="Century Gothic" panose="020B0502020202020204" pitchFamily="34" charset="0"/>
                  </a:rPr>
                  <a:t> είναι μια αρκετά αποτελεσματική επιλογή. </a:t>
                </a:r>
              </a:p>
              <a:p>
                <a:pPr marL="285750" indent="-285750" algn="just">
                  <a:buFont typeface="Wingdings" panose="05000000000000000000" pitchFamily="2" charset="2"/>
                  <a:buChar char="à"/>
                </a:pPr>
                <a:r>
                  <a:rPr lang="el-GR" b="0" i="0" dirty="0">
                    <a:solidFill>
                      <a:srgbClr val="0D0D0D"/>
                    </a:solidFill>
                    <a:effectLst/>
                    <a:latin typeface="Century Gothic" panose="020B0502020202020204" pitchFamily="34" charset="0"/>
                  </a:rPr>
                  <a:t>Επιπλέον, ανάλογα με την πολυπλοκότητα της αναζήτησης και τα χαρακτηριστικά των δεδομένων</a:t>
                </a:r>
                <a:r>
                  <a:rPr lang="en-US" dirty="0">
                    <a:solidFill>
                      <a:srgbClr val="0D0D0D"/>
                    </a:solidFill>
                    <a:latin typeface="Century Gothic" panose="020B0502020202020204" pitchFamily="34" charset="0"/>
                  </a:rPr>
                  <a:t> </a:t>
                </a:r>
                <a:r>
                  <a:rPr lang="el-GR" dirty="0">
                    <a:solidFill>
                      <a:srgbClr val="0D0D0D"/>
                    </a:solidFill>
                    <a:latin typeface="Century Gothic" panose="020B0502020202020204" pitchFamily="34" charset="0"/>
                  </a:rPr>
                  <a:t>καλή επιλογή αποτελούν και </a:t>
                </a:r>
                <a:r>
                  <a:rPr lang="el-GR" b="0" i="0" dirty="0">
                    <a:solidFill>
                      <a:srgbClr val="0D0D0D"/>
                    </a:solidFill>
                    <a:effectLst/>
                    <a:latin typeface="Century Gothic" panose="020B0502020202020204" pitchFamily="34" charset="0"/>
                  </a:rPr>
                  <a:t>τα </a:t>
                </a:r>
                <a:r>
                  <a:rPr lang="en-US" b="0" i="0" dirty="0" err="1">
                    <a:solidFill>
                      <a:srgbClr val="0D0D0D"/>
                    </a:solidFill>
                    <a:effectLst/>
                    <a:latin typeface="Century Gothic" panose="020B0502020202020204" pitchFamily="34" charset="0"/>
                  </a:rPr>
                  <a:t>kd</a:t>
                </a:r>
                <a:r>
                  <a:rPr lang="el-GR" b="0" i="0" dirty="0">
                    <a:solidFill>
                      <a:srgbClr val="0D0D0D"/>
                    </a:solidFill>
                    <a:effectLst/>
                    <a:latin typeface="Century Gothic" panose="020B0502020202020204" pitchFamily="34" charset="0"/>
                  </a:rPr>
                  <a:t>-</a:t>
                </a:r>
                <a:r>
                  <a:rPr lang="en-US" dirty="0">
                    <a:solidFill>
                      <a:srgbClr val="0D0D0D"/>
                    </a:solidFill>
                    <a:latin typeface="Century Gothic" panose="020B0502020202020204" pitchFamily="34" charset="0"/>
                  </a:rPr>
                  <a:t>t</a:t>
                </a:r>
                <a:r>
                  <a:rPr lang="el-GR" b="0" i="0" dirty="0" err="1">
                    <a:solidFill>
                      <a:srgbClr val="0D0D0D"/>
                    </a:solidFill>
                    <a:effectLst/>
                    <a:latin typeface="Century Gothic" panose="020B0502020202020204" pitchFamily="34" charset="0"/>
                  </a:rPr>
                  <a:t>rees</a:t>
                </a:r>
                <a:r>
                  <a:rPr lang="el-GR" b="0" i="0" dirty="0">
                    <a:solidFill>
                      <a:srgbClr val="0D0D0D"/>
                    </a:solidFill>
                    <a:effectLst/>
                    <a:latin typeface="Century Gothic" panose="020B0502020202020204" pitchFamily="34" charset="0"/>
                  </a:rPr>
                  <a:t>. </a:t>
                </a:r>
                <a:endParaRPr lang="en-US" b="0" i="0" dirty="0">
                  <a:solidFill>
                    <a:srgbClr val="0D0D0D"/>
                  </a:solidFill>
                  <a:effectLst/>
                  <a:latin typeface="Century Gothic" panose="020B0502020202020204" pitchFamily="34" charset="0"/>
                </a:endParaRPr>
              </a:p>
              <a:p>
                <a:pPr marL="285750" indent="-285750" algn="just">
                  <a:buFont typeface="Wingdings" panose="05000000000000000000" pitchFamily="2" charset="2"/>
                  <a:buChar char="à"/>
                </a:pPr>
                <a:r>
                  <a:rPr lang="el-GR" b="0" i="0" dirty="0">
                    <a:solidFill>
                      <a:srgbClr val="0D0D0D"/>
                    </a:solidFill>
                    <a:effectLst/>
                    <a:latin typeface="Century Gothic" panose="020B0502020202020204" pitchFamily="34" charset="0"/>
                  </a:rPr>
                  <a:t>Η επιλογή της κατάλληλης δομής δεδομένων εξαρτάται συνήθως από το είδος των ερωτημάτων και τα χαρακτηριστικά των δεδομένων μας.</a:t>
                </a:r>
                <a:endParaRPr lang="el-GR" dirty="0">
                  <a:latin typeface="Century Gothic" panose="020B0502020202020204" pitchFamily="34" charset="0"/>
                </a:endParaRPr>
              </a:p>
            </p:txBody>
          </p:sp>
        </mc:Choice>
        <mc:Fallback xmlns="">
          <p:sp>
            <p:nvSpPr>
              <p:cNvPr id="3" name="Θέση κειμένου 2">
                <a:extLst>
                  <a:ext uri="{FF2B5EF4-FFF2-40B4-BE49-F238E27FC236}">
                    <a16:creationId xmlns:a16="http://schemas.microsoft.com/office/drawing/2014/main" id="{5D86C0EB-9F7B-F089-E796-26A324FDFA28}"/>
                  </a:ext>
                </a:extLst>
              </p:cNvPr>
              <p:cNvSpPr>
                <a:spLocks noGrp="1" noRot="1" noChangeAspect="1" noMove="1" noResize="1" noEditPoints="1" noAdjustHandles="1" noChangeArrowheads="1" noChangeShapeType="1" noTextEdit="1"/>
              </p:cNvSpPr>
              <p:nvPr>
                <p:ph type="body" idx="1"/>
              </p:nvPr>
            </p:nvSpPr>
            <p:spPr>
              <a:xfrm>
                <a:off x="116888" y="299492"/>
                <a:ext cx="7394255" cy="5888901"/>
              </a:xfrm>
              <a:blipFill>
                <a:blip r:embed="rId2"/>
                <a:stretch>
                  <a:fillRect l="-247" t="-207" r="-247"/>
                </a:stretch>
              </a:blipFill>
            </p:spPr>
            <p:txBody>
              <a:bodyPr/>
              <a:lstStyle/>
              <a:p>
                <a:r>
                  <a:rPr lang="el-GR">
                    <a:noFill/>
                  </a:rPr>
                  <a:t> </a:t>
                </a:r>
              </a:p>
            </p:txBody>
          </p:sp>
        </mc:Fallback>
      </mc:AlternateContent>
      <p:sp>
        <p:nvSpPr>
          <p:cNvPr id="6" name="Θέση αριθμού διαφάνειας 5">
            <a:extLst>
              <a:ext uri="{FF2B5EF4-FFF2-40B4-BE49-F238E27FC236}">
                <a16:creationId xmlns:a16="http://schemas.microsoft.com/office/drawing/2014/main" id="{FE43BEDB-1E95-B8CB-1B3D-87007B730981}"/>
              </a:ext>
            </a:extLst>
          </p:cNvPr>
          <p:cNvSpPr>
            <a:spLocks noGrp="1"/>
          </p:cNvSpPr>
          <p:nvPr>
            <p:ph type="sldNum" sz="quarter" idx="12"/>
          </p:nvPr>
        </p:nvSpPr>
        <p:spPr/>
        <p:txBody>
          <a:bodyPr/>
          <a:lstStyle/>
          <a:p>
            <a:pPr rtl="0"/>
            <a:fld id="{B5CEABB6-07DC-46E8-9B57-56EC44A396E5}" type="slidenum">
              <a:rPr lang="en-GB" noProof="0" smtClean="0"/>
              <a:t>18</a:t>
            </a:fld>
            <a:endParaRPr lang="en-GB" noProof="0"/>
          </a:p>
        </p:txBody>
      </p:sp>
      <mc:AlternateContent xmlns:mc="http://schemas.openxmlformats.org/markup-compatibility/2006" xmlns:a14="http://schemas.microsoft.com/office/drawing/2010/main">
        <mc:Choice Requires="a14">
          <p:graphicFrame>
            <p:nvGraphicFramePr>
              <p:cNvPr id="8" name="Πίνακας 7">
                <a:extLst>
                  <a:ext uri="{FF2B5EF4-FFF2-40B4-BE49-F238E27FC236}">
                    <a16:creationId xmlns:a16="http://schemas.microsoft.com/office/drawing/2014/main" id="{CCA30D02-2C7A-AA67-C343-67B0364880DD}"/>
                  </a:ext>
                </a:extLst>
              </p:cNvPr>
              <p:cNvGraphicFramePr>
                <a:graphicFrameLocks noGrp="1"/>
              </p:cNvGraphicFramePr>
              <p:nvPr>
                <p:extLst>
                  <p:ext uri="{D42A27DB-BD31-4B8C-83A1-F6EECF244321}">
                    <p14:modId xmlns:p14="http://schemas.microsoft.com/office/powerpoint/2010/main" val="1454549140"/>
                  </p:ext>
                </p:extLst>
              </p:nvPr>
            </p:nvGraphicFramePr>
            <p:xfrm>
              <a:off x="1400990" y="894446"/>
              <a:ext cx="4826049" cy="1859534"/>
            </p:xfrm>
            <a:graphic>
              <a:graphicData uri="http://schemas.openxmlformats.org/drawingml/2006/table">
                <a:tbl>
                  <a:tblPr firstRow="1" bandRow="1">
                    <a:tableStyleId>{5C22544A-7EE6-4342-B048-85BDC9FD1C3A}</a:tableStyleId>
                  </a:tblPr>
                  <a:tblGrid>
                    <a:gridCol w="1608683">
                      <a:extLst>
                        <a:ext uri="{9D8B030D-6E8A-4147-A177-3AD203B41FA5}">
                          <a16:colId xmlns:a16="http://schemas.microsoft.com/office/drawing/2014/main" val="314987361"/>
                        </a:ext>
                      </a:extLst>
                    </a:gridCol>
                    <a:gridCol w="1608683">
                      <a:extLst>
                        <a:ext uri="{9D8B030D-6E8A-4147-A177-3AD203B41FA5}">
                          <a16:colId xmlns:a16="http://schemas.microsoft.com/office/drawing/2014/main" val="2003240301"/>
                        </a:ext>
                      </a:extLst>
                    </a:gridCol>
                    <a:gridCol w="1608683">
                      <a:extLst>
                        <a:ext uri="{9D8B030D-6E8A-4147-A177-3AD203B41FA5}">
                          <a16:colId xmlns:a16="http://schemas.microsoft.com/office/drawing/2014/main" val="771205472"/>
                        </a:ext>
                      </a:extLst>
                    </a:gridCol>
                  </a:tblGrid>
                  <a:tr h="370840">
                    <a:tc>
                      <a:txBody>
                        <a:bodyPr/>
                        <a:lstStyle/>
                        <a:p>
                          <a:pPr algn="ctr"/>
                          <a:endParaRPr lang="el-GR" sz="1400" dirty="0">
                            <a:solidFill>
                              <a:schemeClr val="tx1"/>
                            </a:solidFill>
                          </a:endParaRPr>
                        </a:p>
                      </a:txBody>
                      <a:tcPr/>
                    </a:tc>
                    <a:tc>
                      <a:txBody>
                        <a:bodyPr/>
                        <a:lstStyle/>
                        <a:p>
                          <a:pPr algn="ctr"/>
                          <a:r>
                            <a:rPr lang="en-US" sz="1400" dirty="0">
                              <a:solidFill>
                                <a:schemeClr val="tx1"/>
                              </a:solidFill>
                            </a:rPr>
                            <a:t>Average Case</a:t>
                          </a:r>
                          <a:endParaRPr lang="el-GR" sz="1400" dirty="0">
                            <a:solidFill>
                              <a:schemeClr val="tx1"/>
                            </a:solidFill>
                          </a:endParaRPr>
                        </a:p>
                      </a:txBody>
                      <a:tcPr/>
                    </a:tc>
                    <a:tc>
                      <a:txBody>
                        <a:bodyPr/>
                        <a:lstStyle/>
                        <a:p>
                          <a:pPr algn="ctr"/>
                          <a:r>
                            <a:rPr lang="en-US" sz="1400" dirty="0">
                              <a:solidFill>
                                <a:schemeClr val="tx1"/>
                              </a:solidFill>
                            </a:rPr>
                            <a:t>Worst Case</a:t>
                          </a:r>
                          <a:endParaRPr lang="el-GR" sz="1400" dirty="0">
                            <a:solidFill>
                              <a:schemeClr val="tx1"/>
                            </a:solidFill>
                          </a:endParaRPr>
                        </a:p>
                      </a:txBody>
                      <a:tcPr/>
                    </a:tc>
                    <a:extLst>
                      <a:ext uri="{0D108BD9-81ED-4DB2-BD59-A6C34878D82A}">
                        <a16:rowId xmlns:a16="http://schemas.microsoft.com/office/drawing/2014/main" val="258861225"/>
                      </a:ext>
                    </a:extLst>
                  </a:tr>
                  <a:tr h="370840">
                    <a:tc>
                      <a:txBody>
                        <a:bodyPr/>
                        <a:lstStyle/>
                        <a:p>
                          <a:r>
                            <a:rPr lang="en-US" dirty="0" err="1"/>
                            <a:t>kd</a:t>
                          </a:r>
                          <a:r>
                            <a:rPr lang="en-US" dirty="0"/>
                            <a:t>-tree</a:t>
                          </a:r>
                          <a:endParaRPr lang="el-GR" dirty="0"/>
                        </a:p>
                      </a:txBody>
                      <a:tcPr/>
                    </a:tc>
                    <a:tc>
                      <a:txBody>
                        <a:bodyPr/>
                        <a:lstStyle/>
                        <a:p>
                          <a:pPr algn="ctr"/>
                          <a:r>
                            <a:rPr lang="en-US" dirty="0"/>
                            <a:t>O(</a:t>
                          </a:r>
                          <a14:m>
                            <m:oMath xmlns:m="http://schemas.openxmlformats.org/officeDocument/2006/math">
                              <m:sSub>
                                <m:sSubPr>
                                  <m:ctrlPr>
                                    <a:rPr lang="el-GR" sz="1800" i="1" kern="1200" smtClean="0">
                                      <a:solidFill>
                                        <a:schemeClr val="dk1"/>
                                      </a:solidFill>
                                      <a:effectLst/>
                                      <a:latin typeface="Cambria Math" panose="02040503050406030204" pitchFamily="18" charset="0"/>
                                      <a:ea typeface="+mn-ea"/>
                                      <a:cs typeface="+mn-cs"/>
                                    </a:rPr>
                                  </m:ctrlPr>
                                </m:sSubPr>
                                <m:e>
                                  <m:r>
                                    <m:rPr>
                                      <m:sty m:val="p"/>
                                    </m:rPr>
                                    <a:rPr lang="el-GR" sz="1800" kern="1200">
                                      <a:solidFill>
                                        <a:schemeClr val="dk1"/>
                                      </a:solidFill>
                                      <a:effectLst/>
                                      <a:latin typeface="Cambria Math" panose="02040503050406030204" pitchFamily="18" charset="0"/>
                                      <a:ea typeface="+mn-ea"/>
                                      <a:cs typeface="+mn-cs"/>
                                    </a:rPr>
                                    <m:t>log</m:t>
                                  </m:r>
                                </m:e>
                                <m:sub>
                                  <m:r>
                                    <a:rPr lang="en-US" sz="1800" b="0" i="1" kern="1200" smtClean="0">
                                      <a:solidFill>
                                        <a:schemeClr val="dk1"/>
                                      </a:solidFill>
                                      <a:effectLst/>
                                      <a:latin typeface="Cambria Math" panose="02040503050406030204" pitchFamily="18" charset="0"/>
                                      <a:ea typeface="+mn-ea"/>
                                      <a:cs typeface="+mn-cs"/>
                                    </a:rPr>
                                    <m:t>2</m:t>
                                  </m:r>
                                </m:sub>
                              </m:sSub>
                              <m:r>
                                <a:rPr lang="el-GR" sz="1800" kern="1200">
                                  <a:solidFill>
                                    <a:schemeClr val="dk1"/>
                                  </a:solidFill>
                                  <a:effectLst/>
                                  <a:latin typeface="Cambria Math" panose="02040503050406030204" pitchFamily="18" charset="0"/>
                                  <a:ea typeface="+mn-ea"/>
                                  <a:cs typeface="+mn-cs"/>
                                </a:rPr>
                                <m:t>(</m:t>
                              </m:r>
                              <m:r>
                                <m:rPr>
                                  <m:sty m:val="p"/>
                                </m:rPr>
                                <a:rPr lang="el-GR" sz="1800" kern="1200">
                                  <a:solidFill>
                                    <a:schemeClr val="dk1"/>
                                  </a:solidFill>
                                  <a:effectLst/>
                                  <a:latin typeface="Cambria Math" panose="02040503050406030204" pitchFamily="18" charset="0"/>
                                  <a:ea typeface="+mn-ea"/>
                                  <a:cs typeface="+mn-cs"/>
                                </a:rPr>
                                <m:t>n</m:t>
                              </m:r>
                              <m:r>
                                <a:rPr lang="en-US" sz="1800" b="0" i="0" kern="1200" smtClean="0">
                                  <a:solidFill>
                                    <a:schemeClr val="dk1"/>
                                  </a:solidFill>
                                  <a:effectLst/>
                                  <a:latin typeface="Cambria Math" panose="02040503050406030204" pitchFamily="18" charset="0"/>
                                  <a:ea typeface="+mn-ea"/>
                                  <a:cs typeface="+mn-cs"/>
                                </a:rPr>
                                <m:t>))</m:t>
                              </m:r>
                            </m:oMath>
                          </a14:m>
                          <a:endParaRPr lang="el-GR" dirty="0"/>
                        </a:p>
                      </a:txBody>
                      <a:tcPr/>
                    </a:tc>
                    <a:tc>
                      <a:txBody>
                        <a:bodyPr/>
                        <a:lstStyle/>
                        <a:p>
                          <a:pPr algn="ctr"/>
                          <a:r>
                            <a:rPr lang="en-US" dirty="0"/>
                            <a:t>O(n)</a:t>
                          </a:r>
                          <a:endParaRPr lang="el-GR" dirty="0"/>
                        </a:p>
                      </a:txBody>
                      <a:tcPr/>
                    </a:tc>
                    <a:extLst>
                      <a:ext uri="{0D108BD9-81ED-4DB2-BD59-A6C34878D82A}">
                        <a16:rowId xmlns:a16="http://schemas.microsoft.com/office/drawing/2014/main" val="2247018421"/>
                      </a:ext>
                    </a:extLst>
                  </a:tr>
                  <a:tr h="370840">
                    <a:tc>
                      <a:txBody>
                        <a:bodyPr/>
                        <a:lstStyle/>
                        <a:p>
                          <a:r>
                            <a:rPr lang="en-US" dirty="0"/>
                            <a:t>Octree</a:t>
                          </a:r>
                          <a:endParaRPr lang="el-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a:t>
                          </a:r>
                          <a14:m>
                            <m:oMath xmlns:m="http://schemas.openxmlformats.org/officeDocument/2006/math">
                              <m:sSub>
                                <m:sSubPr>
                                  <m:ctrlPr>
                                    <a:rPr lang="el-GR" sz="1800" i="1" kern="1200" smtClean="0">
                                      <a:solidFill>
                                        <a:schemeClr val="dk1"/>
                                      </a:solidFill>
                                      <a:effectLst/>
                                      <a:latin typeface="Cambria Math" panose="02040503050406030204" pitchFamily="18" charset="0"/>
                                      <a:ea typeface="+mn-ea"/>
                                      <a:cs typeface="+mn-cs"/>
                                    </a:rPr>
                                  </m:ctrlPr>
                                </m:sSubPr>
                                <m:e>
                                  <m:r>
                                    <m:rPr>
                                      <m:sty m:val="p"/>
                                    </m:rPr>
                                    <a:rPr lang="el-GR" sz="1800" kern="1200">
                                      <a:solidFill>
                                        <a:schemeClr val="dk1"/>
                                      </a:solidFill>
                                      <a:effectLst/>
                                      <a:latin typeface="Cambria Math" panose="02040503050406030204" pitchFamily="18" charset="0"/>
                                      <a:ea typeface="+mn-ea"/>
                                      <a:cs typeface="+mn-cs"/>
                                    </a:rPr>
                                    <m:t>log</m:t>
                                  </m:r>
                                </m:e>
                                <m:sub>
                                  <m:sSup>
                                    <m:sSupPr>
                                      <m:ctrlPr>
                                        <a:rPr lang="el-GR" sz="1800" i="1" kern="1200">
                                          <a:solidFill>
                                            <a:schemeClr val="dk1"/>
                                          </a:solidFill>
                                          <a:effectLst/>
                                          <a:latin typeface="Cambria Math" panose="02040503050406030204" pitchFamily="18" charset="0"/>
                                          <a:ea typeface="+mn-ea"/>
                                          <a:cs typeface="+mn-cs"/>
                                        </a:rPr>
                                      </m:ctrlPr>
                                    </m:sSupPr>
                                    <m:e>
                                      <m:r>
                                        <a:rPr lang="el-GR" sz="1800" kern="1200">
                                          <a:solidFill>
                                            <a:schemeClr val="dk1"/>
                                          </a:solidFill>
                                          <a:effectLst/>
                                          <a:latin typeface="Cambria Math" panose="02040503050406030204" pitchFamily="18" charset="0"/>
                                          <a:ea typeface="+mn-ea"/>
                                          <a:cs typeface="+mn-cs"/>
                                        </a:rPr>
                                        <m:t>2</m:t>
                                      </m:r>
                                    </m:e>
                                    <m:sup>
                                      <m:r>
                                        <m:rPr>
                                          <m:sty m:val="p"/>
                                        </m:rPr>
                                        <a:rPr lang="el-GR" sz="1800" kern="1200">
                                          <a:solidFill>
                                            <a:schemeClr val="dk1"/>
                                          </a:solidFill>
                                          <a:effectLst/>
                                          <a:latin typeface="Cambria Math" panose="02040503050406030204" pitchFamily="18" charset="0"/>
                                          <a:ea typeface="+mn-ea"/>
                                          <a:cs typeface="+mn-cs"/>
                                        </a:rPr>
                                        <m:t>N</m:t>
                                      </m:r>
                                    </m:sup>
                                  </m:sSup>
                                </m:sub>
                              </m:sSub>
                              <m:r>
                                <a:rPr lang="el-GR" sz="1800" kern="1200">
                                  <a:solidFill>
                                    <a:schemeClr val="dk1"/>
                                  </a:solidFill>
                                  <a:effectLst/>
                                  <a:latin typeface="Cambria Math" panose="02040503050406030204" pitchFamily="18" charset="0"/>
                                  <a:ea typeface="+mn-ea"/>
                                  <a:cs typeface="+mn-cs"/>
                                </a:rPr>
                                <m:t>(</m:t>
                              </m:r>
                              <m:r>
                                <m:rPr>
                                  <m:sty m:val="p"/>
                                </m:rPr>
                                <a:rPr lang="el-GR" sz="1800" kern="1200">
                                  <a:solidFill>
                                    <a:schemeClr val="dk1"/>
                                  </a:solidFill>
                                  <a:effectLst/>
                                  <a:latin typeface="Cambria Math" panose="02040503050406030204" pitchFamily="18" charset="0"/>
                                  <a:ea typeface="+mn-ea"/>
                                  <a:cs typeface="+mn-cs"/>
                                </a:rPr>
                                <m:t>n</m:t>
                              </m:r>
                              <m:r>
                                <a:rPr lang="en-US" sz="1800" b="0" i="0" kern="1200" smtClean="0">
                                  <a:solidFill>
                                    <a:schemeClr val="dk1"/>
                                  </a:solidFill>
                                  <a:effectLst/>
                                  <a:latin typeface="Cambria Math" panose="02040503050406030204" pitchFamily="18" charset="0"/>
                                  <a:ea typeface="+mn-ea"/>
                                  <a:cs typeface="+mn-cs"/>
                                </a:rPr>
                                <m:t>))</m:t>
                              </m:r>
                            </m:oMath>
                          </a14:m>
                          <a:endParaRPr lang="el-GR"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2882199758"/>
                      </a:ext>
                    </a:extLst>
                  </a:tr>
                  <a:tr h="370840">
                    <a:tc>
                      <a:txBody>
                        <a:bodyPr/>
                        <a:lstStyle/>
                        <a:p>
                          <a:r>
                            <a:rPr lang="en-US" dirty="0"/>
                            <a:t>Range tree</a:t>
                          </a:r>
                          <a:endParaRPr lang="el-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a:t>
                          </a:r>
                          <a14:m>
                            <m:oMath xmlns:m="http://schemas.openxmlformats.org/officeDocument/2006/math">
                              <m:sSub>
                                <m:sSubPr>
                                  <m:ctrlPr>
                                    <a:rPr lang="el-GR" sz="1800" i="1" kern="1200" smtClean="0">
                                      <a:solidFill>
                                        <a:schemeClr val="dk1"/>
                                      </a:solidFill>
                                      <a:effectLst/>
                                      <a:latin typeface="Cambria Math" panose="02040503050406030204" pitchFamily="18" charset="0"/>
                                      <a:ea typeface="+mn-ea"/>
                                      <a:cs typeface="+mn-cs"/>
                                    </a:rPr>
                                  </m:ctrlPr>
                                </m:sSubPr>
                                <m:e>
                                  <m:r>
                                    <m:rPr>
                                      <m:sty m:val="p"/>
                                    </m:rPr>
                                    <a:rPr lang="el-GR" sz="1800" i="0" kern="1200">
                                      <a:solidFill>
                                        <a:schemeClr val="dk1"/>
                                      </a:solidFill>
                                      <a:effectLst/>
                                      <a:latin typeface="Cambria Math" panose="02040503050406030204" pitchFamily="18" charset="0"/>
                                      <a:ea typeface="+mn-ea"/>
                                      <a:cs typeface="+mn-cs"/>
                                    </a:rPr>
                                    <m:t>log</m:t>
                                  </m:r>
                                </m:e>
                                <m:sub>
                                  <m:r>
                                    <m:rPr>
                                      <m:sty m:val="p"/>
                                    </m:rPr>
                                    <a:rPr lang="en-US" sz="1800" b="0" i="0" kern="1200" smtClean="0">
                                      <a:solidFill>
                                        <a:schemeClr val="dk1"/>
                                      </a:solidFill>
                                      <a:effectLst/>
                                      <a:latin typeface="Cambria Math" panose="02040503050406030204" pitchFamily="18" charset="0"/>
                                      <a:ea typeface="+mn-ea"/>
                                      <a:cs typeface="+mn-cs"/>
                                    </a:rPr>
                                    <m:t>M</m:t>
                                  </m:r>
                                </m:sub>
                              </m:sSub>
                              <m:r>
                                <a:rPr lang="el-GR" sz="1800" kern="1200">
                                  <a:solidFill>
                                    <a:schemeClr val="dk1"/>
                                  </a:solidFill>
                                  <a:effectLst/>
                                  <a:latin typeface="Cambria Math" panose="02040503050406030204" pitchFamily="18" charset="0"/>
                                  <a:ea typeface="+mn-ea"/>
                                  <a:cs typeface="+mn-cs"/>
                                </a:rPr>
                                <m:t>(</m:t>
                              </m:r>
                              <m:r>
                                <m:rPr>
                                  <m:sty m:val="p"/>
                                </m:rPr>
                                <a:rPr lang="el-GR" sz="1800" kern="1200">
                                  <a:solidFill>
                                    <a:schemeClr val="dk1"/>
                                  </a:solidFill>
                                  <a:effectLst/>
                                  <a:latin typeface="Cambria Math" panose="02040503050406030204" pitchFamily="18" charset="0"/>
                                  <a:ea typeface="+mn-ea"/>
                                  <a:cs typeface="+mn-cs"/>
                                </a:rPr>
                                <m:t>n</m:t>
                              </m:r>
                              <m:r>
                                <a:rPr lang="en-US" sz="1800" b="0" i="0" kern="1200" smtClean="0">
                                  <a:solidFill>
                                    <a:schemeClr val="dk1"/>
                                  </a:solidFill>
                                  <a:effectLst/>
                                  <a:latin typeface="Cambria Math" panose="02040503050406030204" pitchFamily="18" charset="0"/>
                                  <a:ea typeface="+mn-ea"/>
                                  <a:cs typeface="+mn-cs"/>
                                </a:rPr>
                                <m:t>))</m:t>
                              </m:r>
                            </m:oMath>
                          </a14:m>
                          <a:endParaRPr lang="el-GR"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1940292405"/>
                      </a:ext>
                    </a:extLst>
                  </a:tr>
                  <a:tr h="370840">
                    <a:tc>
                      <a:txBody>
                        <a:bodyPr/>
                        <a:lstStyle/>
                        <a:p>
                          <a:r>
                            <a:rPr lang="en-US" dirty="0"/>
                            <a:t>R-tree</a:t>
                          </a:r>
                          <a:endParaRPr lang="el-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a:t>
                          </a:r>
                          <a14:m>
                            <m:oMath xmlns:m="http://schemas.openxmlformats.org/officeDocument/2006/math">
                              <m:sSub>
                                <m:sSubPr>
                                  <m:ctrlPr>
                                    <a:rPr lang="el-GR" sz="1800" i="1" kern="1200" smtClean="0">
                                      <a:solidFill>
                                        <a:schemeClr val="dk1"/>
                                      </a:solidFill>
                                      <a:effectLst/>
                                      <a:latin typeface="Cambria Math" panose="02040503050406030204" pitchFamily="18" charset="0"/>
                                      <a:ea typeface="+mn-ea"/>
                                      <a:cs typeface="+mn-cs"/>
                                    </a:rPr>
                                  </m:ctrlPr>
                                </m:sSubPr>
                                <m:e>
                                  <m:r>
                                    <m:rPr>
                                      <m:sty m:val="p"/>
                                    </m:rPr>
                                    <a:rPr lang="el-GR" sz="1800" kern="1200">
                                      <a:solidFill>
                                        <a:schemeClr val="dk1"/>
                                      </a:solidFill>
                                      <a:effectLst/>
                                      <a:latin typeface="Cambria Math" panose="02040503050406030204" pitchFamily="18" charset="0"/>
                                      <a:ea typeface="+mn-ea"/>
                                      <a:cs typeface="+mn-cs"/>
                                    </a:rPr>
                                    <m:t>log</m:t>
                                  </m:r>
                                </m:e>
                                <m:sub>
                                  <m:r>
                                    <a:rPr lang="en-US" sz="1800" b="0" i="1" kern="1200" smtClean="0">
                                      <a:solidFill>
                                        <a:schemeClr val="dk1"/>
                                      </a:solidFill>
                                      <a:effectLst/>
                                      <a:latin typeface="Cambria Math" panose="02040503050406030204" pitchFamily="18" charset="0"/>
                                      <a:ea typeface="+mn-ea"/>
                                      <a:cs typeface="+mn-cs"/>
                                    </a:rPr>
                                    <m:t>2</m:t>
                                  </m:r>
                                </m:sub>
                              </m:sSub>
                              <m:r>
                                <a:rPr lang="el-GR" sz="1800" kern="1200">
                                  <a:solidFill>
                                    <a:schemeClr val="dk1"/>
                                  </a:solidFill>
                                  <a:effectLst/>
                                  <a:latin typeface="Cambria Math" panose="02040503050406030204" pitchFamily="18" charset="0"/>
                                  <a:ea typeface="+mn-ea"/>
                                  <a:cs typeface="+mn-cs"/>
                                </a:rPr>
                                <m:t>(</m:t>
                              </m:r>
                              <m:r>
                                <m:rPr>
                                  <m:sty m:val="p"/>
                                </m:rPr>
                                <a:rPr lang="el-GR" sz="1800" kern="1200">
                                  <a:solidFill>
                                    <a:schemeClr val="dk1"/>
                                  </a:solidFill>
                                  <a:effectLst/>
                                  <a:latin typeface="Cambria Math" panose="02040503050406030204" pitchFamily="18" charset="0"/>
                                  <a:ea typeface="+mn-ea"/>
                                  <a:cs typeface="+mn-cs"/>
                                </a:rPr>
                                <m:t>n</m:t>
                              </m:r>
                              <m:r>
                                <a:rPr lang="en-US" sz="1800" b="0" i="0" kern="1200" smtClean="0">
                                  <a:solidFill>
                                    <a:schemeClr val="dk1"/>
                                  </a:solidFill>
                                  <a:effectLst/>
                                  <a:latin typeface="Cambria Math" panose="02040503050406030204" pitchFamily="18" charset="0"/>
                                  <a:ea typeface="+mn-ea"/>
                                  <a:cs typeface="+mn-cs"/>
                                </a:rPr>
                                <m:t>)</m:t>
                              </m:r>
                            </m:oMath>
                          </a14:m>
                          <a:r>
                            <a:rPr lang="en-US" dirty="0"/>
                            <a:t> + k)</a:t>
                          </a:r>
                          <a:endParaRPr lang="el-G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3687763743"/>
                      </a:ext>
                    </a:extLst>
                  </a:tr>
                </a:tbl>
              </a:graphicData>
            </a:graphic>
          </p:graphicFrame>
        </mc:Choice>
        <mc:Fallback xmlns="">
          <p:graphicFrame>
            <p:nvGraphicFramePr>
              <p:cNvPr id="8" name="Πίνακας 7">
                <a:extLst>
                  <a:ext uri="{FF2B5EF4-FFF2-40B4-BE49-F238E27FC236}">
                    <a16:creationId xmlns:a16="http://schemas.microsoft.com/office/drawing/2014/main" id="{CCA30D02-2C7A-AA67-C343-67B0364880DD}"/>
                  </a:ext>
                </a:extLst>
              </p:cNvPr>
              <p:cNvGraphicFramePr>
                <a:graphicFrameLocks noGrp="1"/>
              </p:cNvGraphicFramePr>
              <p:nvPr>
                <p:extLst>
                  <p:ext uri="{D42A27DB-BD31-4B8C-83A1-F6EECF244321}">
                    <p14:modId xmlns:p14="http://schemas.microsoft.com/office/powerpoint/2010/main" val="1454549140"/>
                  </p:ext>
                </p:extLst>
              </p:nvPr>
            </p:nvGraphicFramePr>
            <p:xfrm>
              <a:off x="1400990" y="894446"/>
              <a:ext cx="4826049" cy="1859534"/>
            </p:xfrm>
            <a:graphic>
              <a:graphicData uri="http://schemas.openxmlformats.org/drawingml/2006/table">
                <a:tbl>
                  <a:tblPr firstRow="1" bandRow="1">
                    <a:tableStyleId>{5C22544A-7EE6-4342-B048-85BDC9FD1C3A}</a:tableStyleId>
                  </a:tblPr>
                  <a:tblGrid>
                    <a:gridCol w="1608683">
                      <a:extLst>
                        <a:ext uri="{9D8B030D-6E8A-4147-A177-3AD203B41FA5}">
                          <a16:colId xmlns:a16="http://schemas.microsoft.com/office/drawing/2014/main" val="314987361"/>
                        </a:ext>
                      </a:extLst>
                    </a:gridCol>
                    <a:gridCol w="1608683">
                      <a:extLst>
                        <a:ext uri="{9D8B030D-6E8A-4147-A177-3AD203B41FA5}">
                          <a16:colId xmlns:a16="http://schemas.microsoft.com/office/drawing/2014/main" val="2003240301"/>
                        </a:ext>
                      </a:extLst>
                    </a:gridCol>
                    <a:gridCol w="1608683">
                      <a:extLst>
                        <a:ext uri="{9D8B030D-6E8A-4147-A177-3AD203B41FA5}">
                          <a16:colId xmlns:a16="http://schemas.microsoft.com/office/drawing/2014/main" val="771205472"/>
                        </a:ext>
                      </a:extLst>
                    </a:gridCol>
                  </a:tblGrid>
                  <a:tr h="370840">
                    <a:tc>
                      <a:txBody>
                        <a:bodyPr/>
                        <a:lstStyle/>
                        <a:p>
                          <a:pPr algn="ctr"/>
                          <a:endParaRPr lang="el-GR" sz="1400" dirty="0">
                            <a:solidFill>
                              <a:schemeClr val="tx1"/>
                            </a:solidFill>
                          </a:endParaRPr>
                        </a:p>
                      </a:txBody>
                      <a:tcPr/>
                    </a:tc>
                    <a:tc>
                      <a:txBody>
                        <a:bodyPr/>
                        <a:lstStyle/>
                        <a:p>
                          <a:pPr algn="ctr"/>
                          <a:r>
                            <a:rPr lang="en-US" sz="1400" dirty="0">
                              <a:solidFill>
                                <a:schemeClr val="tx1"/>
                              </a:solidFill>
                            </a:rPr>
                            <a:t>Average Case</a:t>
                          </a:r>
                          <a:endParaRPr lang="el-GR" sz="1400" dirty="0">
                            <a:solidFill>
                              <a:schemeClr val="tx1"/>
                            </a:solidFill>
                          </a:endParaRPr>
                        </a:p>
                      </a:txBody>
                      <a:tcPr/>
                    </a:tc>
                    <a:tc>
                      <a:txBody>
                        <a:bodyPr/>
                        <a:lstStyle/>
                        <a:p>
                          <a:pPr algn="ctr"/>
                          <a:r>
                            <a:rPr lang="en-US" sz="1400" dirty="0">
                              <a:solidFill>
                                <a:schemeClr val="tx1"/>
                              </a:solidFill>
                            </a:rPr>
                            <a:t>Worst Case</a:t>
                          </a:r>
                          <a:endParaRPr lang="el-GR" sz="1400" dirty="0">
                            <a:solidFill>
                              <a:schemeClr val="tx1"/>
                            </a:solidFill>
                          </a:endParaRPr>
                        </a:p>
                      </a:txBody>
                      <a:tcPr/>
                    </a:tc>
                    <a:extLst>
                      <a:ext uri="{0D108BD9-81ED-4DB2-BD59-A6C34878D82A}">
                        <a16:rowId xmlns:a16="http://schemas.microsoft.com/office/drawing/2014/main" val="258861225"/>
                      </a:ext>
                    </a:extLst>
                  </a:tr>
                  <a:tr h="370840">
                    <a:tc>
                      <a:txBody>
                        <a:bodyPr/>
                        <a:lstStyle/>
                        <a:p>
                          <a:r>
                            <a:rPr lang="en-US" dirty="0" err="1"/>
                            <a:t>kd</a:t>
                          </a:r>
                          <a:r>
                            <a:rPr lang="en-US" dirty="0"/>
                            <a:t>-tree</a:t>
                          </a:r>
                          <a:endParaRPr lang="el-GR" dirty="0"/>
                        </a:p>
                      </a:txBody>
                      <a:tcPr/>
                    </a:tc>
                    <a:tc>
                      <a:txBody>
                        <a:bodyPr/>
                        <a:lstStyle/>
                        <a:p>
                          <a:endParaRPr lang="el-GR"/>
                        </a:p>
                      </a:txBody>
                      <a:tcPr>
                        <a:blipFill>
                          <a:blip r:embed="rId3"/>
                          <a:stretch>
                            <a:fillRect l="-100000" t="-101639" r="-101132" b="-326230"/>
                          </a:stretch>
                        </a:blipFill>
                      </a:tcPr>
                    </a:tc>
                    <a:tc>
                      <a:txBody>
                        <a:bodyPr/>
                        <a:lstStyle/>
                        <a:p>
                          <a:pPr algn="ctr"/>
                          <a:r>
                            <a:rPr lang="en-US" dirty="0"/>
                            <a:t>O(n)</a:t>
                          </a:r>
                          <a:endParaRPr lang="el-GR" dirty="0"/>
                        </a:p>
                      </a:txBody>
                      <a:tcPr/>
                    </a:tc>
                    <a:extLst>
                      <a:ext uri="{0D108BD9-81ED-4DB2-BD59-A6C34878D82A}">
                        <a16:rowId xmlns:a16="http://schemas.microsoft.com/office/drawing/2014/main" val="2247018421"/>
                      </a:ext>
                    </a:extLst>
                  </a:tr>
                  <a:tr h="376174">
                    <a:tc>
                      <a:txBody>
                        <a:bodyPr/>
                        <a:lstStyle/>
                        <a:p>
                          <a:r>
                            <a:rPr lang="en-US" dirty="0"/>
                            <a:t>Octree</a:t>
                          </a:r>
                          <a:endParaRPr lang="el-GR" dirty="0"/>
                        </a:p>
                      </a:txBody>
                      <a:tcPr/>
                    </a:tc>
                    <a:tc>
                      <a:txBody>
                        <a:bodyPr/>
                        <a:lstStyle/>
                        <a:p>
                          <a:endParaRPr lang="el-GR"/>
                        </a:p>
                      </a:txBody>
                      <a:tcPr>
                        <a:blipFill>
                          <a:blip r:embed="rId3"/>
                          <a:stretch>
                            <a:fillRect l="-100000" t="-198387" r="-101132" b="-22096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2882199758"/>
                      </a:ext>
                    </a:extLst>
                  </a:tr>
                  <a:tr h="370840">
                    <a:tc>
                      <a:txBody>
                        <a:bodyPr/>
                        <a:lstStyle/>
                        <a:p>
                          <a:r>
                            <a:rPr lang="en-US" dirty="0"/>
                            <a:t>Range tree</a:t>
                          </a:r>
                          <a:endParaRPr lang="el-GR" dirty="0"/>
                        </a:p>
                      </a:txBody>
                      <a:tcPr/>
                    </a:tc>
                    <a:tc>
                      <a:txBody>
                        <a:bodyPr/>
                        <a:lstStyle/>
                        <a:p>
                          <a:endParaRPr lang="el-GR"/>
                        </a:p>
                      </a:txBody>
                      <a:tcPr>
                        <a:blipFill>
                          <a:blip r:embed="rId3"/>
                          <a:stretch>
                            <a:fillRect l="-100000" t="-303279" r="-101132" b="-1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1940292405"/>
                      </a:ext>
                    </a:extLst>
                  </a:tr>
                  <a:tr h="370840">
                    <a:tc>
                      <a:txBody>
                        <a:bodyPr/>
                        <a:lstStyle/>
                        <a:p>
                          <a:r>
                            <a:rPr lang="en-US" dirty="0"/>
                            <a:t>R-tree</a:t>
                          </a:r>
                          <a:endParaRPr lang="el-GR" dirty="0"/>
                        </a:p>
                      </a:txBody>
                      <a:tcPr/>
                    </a:tc>
                    <a:tc>
                      <a:txBody>
                        <a:bodyPr/>
                        <a:lstStyle/>
                        <a:p>
                          <a:endParaRPr lang="el-GR"/>
                        </a:p>
                      </a:txBody>
                      <a:tcPr>
                        <a:blipFill>
                          <a:blip r:embed="rId3"/>
                          <a:stretch>
                            <a:fillRect l="-100000" t="-403279" r="-101132" b="-2459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O(n)</a:t>
                          </a:r>
                          <a:endParaRPr lang="el-GR" dirty="0"/>
                        </a:p>
                      </a:txBody>
                      <a:tcPr/>
                    </a:tc>
                    <a:extLst>
                      <a:ext uri="{0D108BD9-81ED-4DB2-BD59-A6C34878D82A}">
                        <a16:rowId xmlns:a16="http://schemas.microsoft.com/office/drawing/2014/main" val="3687763743"/>
                      </a:ext>
                    </a:extLst>
                  </a:tr>
                </a:tbl>
              </a:graphicData>
            </a:graphic>
          </p:graphicFrame>
        </mc:Fallback>
      </mc:AlternateContent>
    </p:spTree>
    <p:extLst>
      <p:ext uri="{BB962C8B-B14F-4D97-AF65-F5344CB8AC3E}">
        <p14:creationId xmlns:p14="http://schemas.microsoft.com/office/powerpoint/2010/main" val="218014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4FA08372-C638-3F79-8446-65778A0511EF}"/>
              </a:ext>
            </a:extLst>
          </p:cNvPr>
          <p:cNvSpPr>
            <a:spLocks noGrp="1"/>
          </p:cNvSpPr>
          <p:nvPr>
            <p:ph type="sldNum" sz="quarter" idx="12"/>
          </p:nvPr>
        </p:nvSpPr>
        <p:spPr/>
        <p:txBody>
          <a:bodyPr/>
          <a:lstStyle/>
          <a:p>
            <a:pPr rtl="0"/>
            <a:fld id="{B5CEABB6-07DC-46E8-9B57-56EC44A396E5}" type="slidenum">
              <a:rPr lang="en-GB" noProof="0" smtClean="0"/>
              <a:t>19</a:t>
            </a:fld>
            <a:endParaRPr lang="en-GB" noProof="0"/>
          </a:p>
        </p:txBody>
      </p:sp>
      <p:sp>
        <p:nvSpPr>
          <p:cNvPr id="7" name="Θέση κειμένου 2">
            <a:extLst>
              <a:ext uri="{FF2B5EF4-FFF2-40B4-BE49-F238E27FC236}">
                <a16:creationId xmlns:a16="http://schemas.microsoft.com/office/drawing/2014/main" id="{3C78A754-7D90-26D4-9D5B-7544B295808C}"/>
              </a:ext>
            </a:extLst>
          </p:cNvPr>
          <p:cNvSpPr txBox="1">
            <a:spLocks/>
          </p:cNvSpPr>
          <p:nvPr/>
        </p:nvSpPr>
        <p:spPr>
          <a:xfrm>
            <a:off x="254046" y="320945"/>
            <a:ext cx="7855811"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l-GR" dirty="0"/>
          </a:p>
        </p:txBody>
      </p:sp>
      <p:sp>
        <p:nvSpPr>
          <p:cNvPr id="8" name="Θέση κειμένου 2">
            <a:extLst>
              <a:ext uri="{FF2B5EF4-FFF2-40B4-BE49-F238E27FC236}">
                <a16:creationId xmlns:a16="http://schemas.microsoft.com/office/drawing/2014/main" id="{9346CA44-1575-EF00-8258-22204DC4F4FE}"/>
              </a:ext>
            </a:extLst>
          </p:cNvPr>
          <p:cNvSpPr txBox="1">
            <a:spLocks/>
          </p:cNvSpPr>
          <p:nvPr/>
        </p:nvSpPr>
        <p:spPr>
          <a:xfrm>
            <a:off x="90760" y="320945"/>
            <a:ext cx="64330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latin typeface="Century Gothic" panose="020B0502020202020204" pitchFamily="34" charset="0"/>
              </a:rPr>
              <a:t>Εκτελούμε πειραματικά τα εξής 10 ερωτήματα και παίρνουμε τα εξής αποτελέσματα:</a:t>
            </a:r>
          </a:p>
          <a:p>
            <a:pPr marL="285750" indent="-285750" algn="just">
              <a:buFont typeface="Arial" panose="020B0604020202020204" pitchFamily="34" charset="0"/>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C</a:t>
            </a:r>
            <a:r>
              <a:rPr lang="el-GR" b="1" dirty="0">
                <a:solidFill>
                  <a:schemeClr val="tx1"/>
                </a:solidFill>
                <a:latin typeface="Century Gothic" panose="020B0502020202020204" pitchFamily="34" charset="0"/>
              </a:rPr>
              <a:t>, Τ], να έχουν αποσπάσει &gt;</a:t>
            </a:r>
            <a:r>
              <a:rPr lang="en-US" b="1" dirty="0">
                <a:solidFill>
                  <a:schemeClr val="tx1"/>
                </a:solidFill>
                <a:latin typeface="Century Gothic" panose="020B0502020202020204" pitchFamily="34" charset="0"/>
              </a:rPr>
              <a:t>4</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a:t>
            </a:r>
            <a:r>
              <a:rPr lang="en-US" b="1" dirty="0">
                <a:solidFill>
                  <a:schemeClr val="tx1"/>
                </a:solidFill>
                <a:latin typeface="Century Gothic" panose="020B0502020202020204" pitchFamily="34" charset="0"/>
              </a:rPr>
              <a:t> </a:t>
            </a:r>
            <a:r>
              <a:rPr lang="el-GR" b="1" dirty="0">
                <a:solidFill>
                  <a:schemeClr val="tx1"/>
                </a:solidFill>
                <a:latin typeface="Century Gothic" panose="020B0502020202020204" pitchFamily="34" charset="0"/>
              </a:rPr>
              <a:t>[</a:t>
            </a:r>
            <a:r>
              <a:rPr lang="en-US" b="1" dirty="0">
                <a:solidFill>
                  <a:schemeClr val="tx1"/>
                </a:solidFill>
                <a:latin typeface="Century Gothic" panose="020B0502020202020204" pitchFamily="34" charset="0"/>
              </a:rPr>
              <a:t>4</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58</a:t>
            </a:r>
            <a:r>
              <a:rPr lang="el-GR" b="1" dirty="0">
                <a:solidFill>
                  <a:schemeClr val="tx1"/>
                </a:solidFill>
                <a:latin typeface="Century Gothic" panose="020B0502020202020204" pitchFamily="34" charset="0"/>
              </a:rPr>
              <a:t>] και να έχουν ποσοστό ομοιότητας εκπαίδευσης &gt;2</a:t>
            </a:r>
            <a:r>
              <a:rPr lang="en-US" b="1" dirty="0">
                <a:solidFill>
                  <a:schemeClr val="tx1"/>
                </a:solidFill>
                <a:latin typeface="Century Gothic" panose="020B0502020202020204" pitchFamily="34" charset="0"/>
              </a:rPr>
              <a:t>5</a:t>
            </a:r>
            <a:r>
              <a:rPr lang="el-GR" b="1" dirty="0">
                <a:solidFill>
                  <a:schemeClr val="tx1"/>
                </a:solidFill>
                <a:latin typeface="Century Gothic" panose="020B0502020202020204" pitchFamily="34" charset="0"/>
              </a:rPr>
              <a:t>%. </a:t>
            </a:r>
          </a:p>
          <a:p>
            <a:pPr algn="ctr"/>
            <a:r>
              <a:rPr lang="en-US" dirty="0">
                <a:latin typeface="Century Gothic" panose="020B0502020202020204" pitchFamily="34" charset="0"/>
              </a:rPr>
              <a:t>Surname: Diffie, #Awards: 4, #DBLP_Record: 43</a:t>
            </a:r>
          </a:p>
          <a:p>
            <a:pPr algn="ctr"/>
            <a:r>
              <a:rPr lang="en-US" dirty="0">
                <a:latin typeface="Century Gothic" panose="020B0502020202020204" pitchFamily="34" charset="0"/>
              </a:rPr>
              <a:t>Surname: Joseph, #Awards: 4, #DBLP_Record: 44</a:t>
            </a:r>
          </a:p>
          <a:p>
            <a:pPr algn="ctr"/>
            <a:r>
              <a:rPr lang="en-US" dirty="0">
                <a:latin typeface="Century Gothic" panose="020B0502020202020204" pitchFamily="34" charset="0"/>
              </a:rPr>
              <a:t>Surname: Ritchie, #Awards: 4, #DBLP_Record: 16</a:t>
            </a:r>
          </a:p>
          <a:p>
            <a:pPr algn="ctr"/>
            <a:r>
              <a:rPr lang="en-US" dirty="0">
                <a:latin typeface="Century Gothic" panose="020B0502020202020204" pitchFamily="34" charset="0"/>
              </a:rPr>
              <a:t>Surname: Thompson, #Awards: 7, #DBLP_Record: 38</a:t>
            </a:r>
          </a:p>
          <a:p>
            <a:pPr algn="ctr"/>
            <a:r>
              <a:rPr lang="en-US" dirty="0">
                <a:latin typeface="Century Gothic" panose="020B0502020202020204" pitchFamily="34" charset="0"/>
              </a:rPr>
              <a:t>Surname: Huffman, #Awards: 5, #DBLP_Record: 8</a:t>
            </a:r>
          </a:p>
          <a:p>
            <a:pPr algn="ctr"/>
            <a:r>
              <a:rPr lang="en-US" dirty="0">
                <a:latin typeface="Century Gothic" panose="020B0502020202020204" pitchFamily="34" charset="0"/>
              </a:rPr>
              <a:t>Surname: Hansen, #Awards: 6, #DBLP_Record: 55</a:t>
            </a:r>
          </a:p>
          <a:p>
            <a:pPr algn="ctr"/>
            <a:r>
              <a:rPr lang="en-US" dirty="0">
                <a:latin typeface="Century Gothic" panose="020B0502020202020204" pitchFamily="34" charset="0"/>
              </a:rPr>
              <a:t>Surname: Rossum, #Awards: 5, #DBLP_Record: 14  </a:t>
            </a:r>
            <a:endParaRPr lang="el-GR" dirty="0">
              <a:latin typeface="Century Gothic" panose="020B0502020202020204" pitchFamily="34" charset="0"/>
            </a:endParaRPr>
          </a:p>
        </p:txBody>
      </p:sp>
    </p:spTree>
    <p:extLst>
      <p:ext uri="{BB962C8B-B14F-4D97-AF65-F5344CB8AC3E}">
        <p14:creationId xmlns:p14="http://schemas.microsoft.com/office/powerpoint/2010/main" val="301091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fade">
                                      <p:cBhvr>
                                        <p:cTn id="26" dur="500"/>
                                        <p:tgtEl>
                                          <p:spTgt spid="8">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fade">
                                      <p:cBhvr>
                                        <p:cTn id="29" dur="500"/>
                                        <p:tgtEl>
                                          <p:spTgt spid="8">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fade">
                                      <p:cBhvr>
                                        <p:cTn id="32" dur="500"/>
                                        <p:tgtEl>
                                          <p:spTgt spid="8">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547460" y="1034872"/>
            <a:ext cx="4746171" cy="6124665"/>
          </a:xfrm>
        </p:spPr>
        <p:txBody>
          <a:bodyPr rtlCol="0">
            <a:normAutofit/>
          </a:bodyPr>
          <a:lstStyle/>
          <a:p>
            <a:pPr algn="just"/>
            <a:endParaRPr lang="el-GR" dirty="0">
              <a:solidFill>
                <a:srgbClr val="000000"/>
              </a:solidFill>
              <a:effectLst/>
              <a:latin typeface="Century Gothic" panose="020B0502020202020204" pitchFamily="34" charset="0"/>
            </a:endParaRPr>
          </a:p>
          <a:p>
            <a:pPr rtl="0"/>
            <a:endParaRPr lang="en-GB"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a:t>2</a:t>
            </a:fld>
            <a:endParaRPr lang="en-GB"/>
          </a:p>
        </p:txBody>
      </p:sp>
      <p:sp>
        <p:nvSpPr>
          <p:cNvPr id="7" name="TextBox 6">
            <a:extLst>
              <a:ext uri="{FF2B5EF4-FFF2-40B4-BE49-F238E27FC236}">
                <a16:creationId xmlns:a16="http://schemas.microsoft.com/office/drawing/2014/main" id="{6ABCF904-A6AC-70AA-9F8A-4BB053EF1ABC}"/>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latin typeface="Century Gothic" panose="020B0502020202020204" pitchFamily="34" charset="0"/>
              </a:rPr>
              <a:t>0. Web Crawler</a:t>
            </a:r>
          </a:p>
          <a:p>
            <a:pPr>
              <a:lnSpc>
                <a:spcPct val="200000"/>
              </a:lnSpc>
            </a:pPr>
            <a:r>
              <a:rPr lang="en-US" sz="1400" b="1" dirty="0">
                <a:solidFill>
                  <a:schemeClr val="bg1">
                    <a:lumMod val="75000"/>
                  </a:schemeClr>
                </a:solidFill>
                <a:latin typeface="Century Gothic" panose="020B0502020202020204" pitchFamily="34" charset="0"/>
              </a:rPr>
              <a:t>1.</a:t>
            </a:r>
            <a:r>
              <a:rPr lang="en-US" sz="1400" dirty="0">
                <a:solidFill>
                  <a:schemeClr val="bg1">
                    <a:lumMod val="75000"/>
                  </a:schemeClr>
                </a:solidFill>
                <a:latin typeface="Century Gothic" panose="020B0502020202020204" pitchFamily="34" charset="0"/>
              </a:rPr>
              <a:t> R-tree</a:t>
            </a:r>
          </a:p>
          <a:p>
            <a:pPr>
              <a:lnSpc>
                <a:spcPct val="200000"/>
              </a:lnSpc>
            </a:pPr>
            <a:r>
              <a:rPr lang="en-US" sz="1400" b="1" dirty="0">
                <a:solidFill>
                  <a:schemeClr val="bg1">
                    <a:lumMod val="75000"/>
                  </a:schemeClr>
                </a:solidFill>
                <a:latin typeface="Century Gothic" panose="020B0502020202020204" pitchFamily="34" charset="0"/>
              </a:rPr>
              <a:t>2. </a:t>
            </a:r>
            <a:r>
              <a:rPr lang="en-US" sz="1400" dirty="0">
                <a:solidFill>
                  <a:schemeClr val="bg1">
                    <a:lumMod val="75000"/>
                  </a:schemeClr>
                </a:solidFill>
                <a:latin typeface="Century Gothic" panose="020B0502020202020204" pitchFamily="34" charset="0"/>
              </a:rPr>
              <a:t>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κειμένου 2">
            <a:extLst>
              <a:ext uri="{FF2B5EF4-FFF2-40B4-BE49-F238E27FC236}">
                <a16:creationId xmlns:a16="http://schemas.microsoft.com/office/drawing/2014/main" id="{BC1CE001-37EA-8408-2A9C-240600AC767E}"/>
              </a:ext>
            </a:extLst>
          </p:cNvPr>
          <p:cNvSpPr txBox="1">
            <a:spLocks/>
          </p:cNvSpPr>
          <p:nvPr/>
        </p:nvSpPr>
        <p:spPr>
          <a:xfrm>
            <a:off x="4027714" y="217984"/>
            <a:ext cx="8164285" cy="6552929"/>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K</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V</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1</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a:t>
            </a:r>
            <a:r>
              <a:rPr lang="en-US" b="1" dirty="0">
                <a:solidFill>
                  <a:schemeClr val="tx1"/>
                </a:solidFill>
                <a:latin typeface="Century Gothic" panose="020B0502020202020204" pitchFamily="34" charset="0"/>
              </a:rPr>
              <a:t> </a:t>
            </a:r>
            <a:r>
              <a:rPr lang="el-GR" b="1" dirty="0">
                <a:solidFill>
                  <a:schemeClr val="tx1"/>
                </a:solidFill>
                <a:latin typeface="Century Gothic" panose="020B0502020202020204" pitchFamily="34" charset="0"/>
              </a:rPr>
              <a:t>[</a:t>
            </a:r>
            <a:r>
              <a:rPr lang="en-US" b="1" dirty="0">
                <a:solidFill>
                  <a:schemeClr val="tx1"/>
                </a:solidFill>
                <a:latin typeface="Century Gothic" panose="020B0502020202020204" pitchFamily="34" charset="0"/>
              </a:rPr>
              <a:t>5</a:t>
            </a:r>
            <a:r>
              <a:rPr lang="el-GR" b="1" dirty="0">
                <a:solidFill>
                  <a:schemeClr val="tx1"/>
                </a:solidFill>
                <a:latin typeface="Century Gothic" panose="020B0502020202020204" pitchFamily="34" charset="0"/>
              </a:rPr>
              <a:t>, 1</a:t>
            </a:r>
            <a:r>
              <a:rPr lang="en-US" b="1" dirty="0">
                <a:solidFill>
                  <a:schemeClr val="tx1"/>
                </a:solidFill>
                <a:latin typeface="Century Gothic" panose="020B0502020202020204" pitchFamily="34" charset="0"/>
              </a:rPr>
              <a:t>45</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3</a:t>
            </a:r>
            <a:r>
              <a:rPr lang="el-GR" b="1" dirty="0">
                <a:solidFill>
                  <a:schemeClr val="tx1"/>
                </a:solidFill>
                <a:latin typeface="Century Gothic" panose="020B0502020202020204" pitchFamily="34" charset="0"/>
              </a:rPr>
              <a:t>0%. </a:t>
            </a:r>
          </a:p>
          <a:p>
            <a:pPr algn="ctr"/>
            <a:r>
              <a:rPr lang="en-US" dirty="0">
                <a:latin typeface="Century Gothic" panose="020B0502020202020204" pitchFamily="34" charset="0"/>
              </a:rPr>
              <a:t>Surname: </a:t>
            </a:r>
            <a:r>
              <a:rPr lang="en-US" dirty="0" err="1">
                <a:latin typeface="Century Gothic" panose="020B0502020202020204" pitchFamily="34" charset="0"/>
              </a:rPr>
              <a:t>Lattner</a:t>
            </a:r>
            <a:r>
              <a:rPr lang="en-US" dirty="0">
                <a:latin typeface="Century Gothic" panose="020B0502020202020204" pitchFamily="34" charset="0"/>
              </a:rPr>
              <a:t>, #Awards: 2, #DBLP_Record: 14</a:t>
            </a:r>
          </a:p>
          <a:p>
            <a:pPr algn="ctr"/>
            <a:r>
              <a:rPr lang="en-US" dirty="0">
                <a:latin typeface="Century Gothic" panose="020B0502020202020204" pitchFamily="34" charset="0"/>
              </a:rPr>
              <a:t>Surname: </a:t>
            </a:r>
            <a:r>
              <a:rPr lang="en-US" dirty="0" err="1">
                <a:latin typeface="Century Gothic" panose="020B0502020202020204" pitchFamily="34" charset="0"/>
              </a:rPr>
              <a:t>Rulifson</a:t>
            </a:r>
            <a:r>
              <a:rPr lang="en-US" dirty="0">
                <a:latin typeface="Century Gothic" panose="020B0502020202020204" pitchFamily="34" charset="0"/>
              </a:rPr>
              <a:t>, #Awards: 1, #DBLP_Record: 6</a:t>
            </a:r>
          </a:p>
          <a:p>
            <a:pPr algn="ctr"/>
            <a:r>
              <a:rPr lang="en-US" dirty="0">
                <a:latin typeface="Century Gothic" panose="020B0502020202020204" pitchFamily="34" charset="0"/>
              </a:rPr>
              <a:t>Surname: Rossum, #Awards: 5, #DBLP_Record: 14</a:t>
            </a:r>
          </a:p>
          <a:p>
            <a:pPr algn="ctr"/>
            <a:r>
              <a:rPr lang="en-US" dirty="0">
                <a:latin typeface="Century Gothic" panose="020B0502020202020204" pitchFamily="34" charset="0"/>
              </a:rPr>
              <a:t>Surname: </a:t>
            </a:r>
            <a:r>
              <a:rPr lang="en-US" dirty="0" err="1">
                <a:latin typeface="Century Gothic" panose="020B0502020202020204" pitchFamily="34" charset="0"/>
              </a:rPr>
              <a:t>Leiserson</a:t>
            </a:r>
            <a:r>
              <a:rPr lang="en-US" dirty="0">
                <a:latin typeface="Century Gothic" panose="020B0502020202020204" pitchFamily="34" charset="0"/>
              </a:rPr>
              <a:t>, #Awards: 8, #DBLP_Record: 136</a:t>
            </a:r>
          </a:p>
          <a:p>
            <a:pPr algn="ctr"/>
            <a:r>
              <a:rPr lang="en-US" dirty="0">
                <a:latin typeface="Century Gothic" panose="020B0502020202020204" pitchFamily="34" charset="0"/>
              </a:rPr>
              <a:t>Surname: Lederberg, #Awards: 3, #DBLP_Record: 6</a:t>
            </a:r>
          </a:p>
          <a:p>
            <a:pPr algn="ctr"/>
            <a:r>
              <a:rPr lang="en-US" dirty="0">
                <a:latin typeface="Century Gothic" panose="020B0502020202020204" pitchFamily="34" charset="0"/>
              </a:rPr>
              <a:t>Surname: Saif, #Awards: 1, #DBLP_Record: 37</a:t>
            </a:r>
          </a:p>
          <a:p>
            <a:pPr algn="ctr"/>
            <a:r>
              <a:rPr lang="en-US" dirty="0">
                <a:latin typeface="Century Gothic" panose="020B0502020202020204" pitchFamily="34" charset="0"/>
              </a:rPr>
              <a:t>Surname: Ritchie, #Awards: 4, #DBLP_Record: 16</a:t>
            </a:r>
          </a:p>
          <a:p>
            <a:pPr algn="ctr"/>
            <a:r>
              <a:rPr lang="en-US" dirty="0">
                <a:latin typeface="Century Gothic" panose="020B0502020202020204" pitchFamily="34" charset="0"/>
              </a:rPr>
              <a:t>Surname: </a:t>
            </a:r>
            <a:r>
              <a:rPr lang="en-US" dirty="0" err="1">
                <a:latin typeface="Century Gothic" panose="020B0502020202020204" pitchFamily="34" charset="0"/>
              </a:rPr>
              <a:t>Schoenebeck</a:t>
            </a:r>
            <a:r>
              <a:rPr lang="en-US" dirty="0">
                <a:latin typeface="Century Gothic" panose="020B0502020202020204" pitchFamily="34" charset="0"/>
              </a:rPr>
              <a:t>, #Awards: 6, #DBLP_Record: 78</a:t>
            </a:r>
          </a:p>
          <a:p>
            <a:pPr algn="ctr"/>
            <a:r>
              <a:rPr lang="en-US" dirty="0">
                <a:latin typeface="Century Gothic" panose="020B0502020202020204" pitchFamily="34" charset="0"/>
              </a:rPr>
              <a:t>Surname: Kurtz, #Awards: 3, #DBLP_Record: 6</a:t>
            </a:r>
          </a:p>
          <a:p>
            <a:pPr algn="ctr"/>
            <a:r>
              <a:rPr lang="en-US" dirty="0">
                <a:latin typeface="Century Gothic" panose="020B0502020202020204" pitchFamily="34" charset="0"/>
              </a:rPr>
              <a:t>Surname: </a:t>
            </a:r>
            <a:r>
              <a:rPr lang="en-US" dirty="0" err="1">
                <a:latin typeface="Century Gothic" panose="020B0502020202020204" pitchFamily="34" charset="0"/>
              </a:rPr>
              <a:t>Sadrzadeh</a:t>
            </a:r>
            <a:r>
              <a:rPr lang="en-US" dirty="0">
                <a:latin typeface="Century Gothic" panose="020B0502020202020204" pitchFamily="34" charset="0"/>
              </a:rPr>
              <a:t>, #Awards: 2, #DBLP_Record: 120</a:t>
            </a:r>
          </a:p>
          <a:p>
            <a:pPr algn="ctr"/>
            <a:r>
              <a:rPr lang="en-US" dirty="0">
                <a:latin typeface="Century Gothic" panose="020B0502020202020204" pitchFamily="34" charset="0"/>
              </a:rPr>
              <a:t>Surname: </a:t>
            </a:r>
            <a:r>
              <a:rPr lang="en-US" dirty="0" err="1">
                <a:latin typeface="Century Gothic" panose="020B0502020202020204" pitchFamily="34" charset="0"/>
              </a:rPr>
              <a:t>Vapnik</a:t>
            </a:r>
            <a:r>
              <a:rPr lang="en-US" dirty="0">
                <a:latin typeface="Century Gothic" panose="020B0502020202020204" pitchFamily="34" charset="0"/>
              </a:rPr>
              <a:t>, #Awards: 1, #DBLP_Record: 84</a:t>
            </a:r>
          </a:p>
          <a:p>
            <a:pPr algn="ctr"/>
            <a:r>
              <a:rPr lang="en-US" dirty="0">
                <a:latin typeface="Century Gothic" panose="020B0502020202020204" pitchFamily="34" charset="0"/>
              </a:rPr>
              <a:t>Surname: Thompson, #Awards: 7, #DBLP_Record: 38</a:t>
            </a:r>
          </a:p>
          <a:p>
            <a:pPr algn="ctr"/>
            <a:r>
              <a:rPr lang="en-US" dirty="0">
                <a:latin typeface="Century Gothic" panose="020B0502020202020204" pitchFamily="34" charset="0"/>
              </a:rPr>
              <a:t>Surname: Kirstein, #Awards: 2, #DBLP_Record: 54</a:t>
            </a:r>
          </a:p>
          <a:p>
            <a:pPr algn="ctr"/>
            <a:r>
              <a:rPr lang="en-US" dirty="0">
                <a:latin typeface="Century Gothic" panose="020B0502020202020204" pitchFamily="34" charset="0"/>
              </a:rPr>
              <a:t>Surname: </a:t>
            </a:r>
            <a:r>
              <a:rPr lang="en-US" dirty="0" err="1">
                <a:latin typeface="Century Gothic" panose="020B0502020202020204" pitchFamily="34" charset="0"/>
              </a:rPr>
              <a:t>Kellis</a:t>
            </a:r>
            <a:r>
              <a:rPr lang="en-US" dirty="0">
                <a:latin typeface="Century Gothic" panose="020B0502020202020204" pitchFamily="34" charset="0"/>
              </a:rPr>
              <a:t>, #Awards: 1, #DBLP_Record: 47</a:t>
            </a:r>
          </a:p>
          <a:p>
            <a:pPr algn="ctr"/>
            <a:r>
              <a:rPr lang="en-US" dirty="0">
                <a:latin typeface="Century Gothic" panose="020B0502020202020204" pitchFamily="34" charset="0"/>
              </a:rPr>
              <a:t>Surname: Neumann, #Awards: 0, #DBLP_Record: 0</a:t>
            </a:r>
          </a:p>
          <a:p>
            <a:pPr algn="ctr"/>
            <a:r>
              <a:rPr lang="en-US" dirty="0">
                <a:latin typeface="Century Gothic" panose="020B0502020202020204" pitchFamily="34" charset="0"/>
              </a:rPr>
              <a:t>Surname: Minsky, #Awards: 2, #DBLP_Record: 33</a:t>
            </a:r>
          </a:p>
          <a:p>
            <a:pPr algn="ctr"/>
            <a:r>
              <a:rPr lang="en-US" dirty="0">
                <a:latin typeface="Century Gothic" panose="020B0502020202020204" pitchFamily="34" charset="0"/>
              </a:rPr>
              <a:t>Surname: Raman, #Awards: 2, #DBLP_Record: 5</a:t>
            </a:r>
          </a:p>
          <a:p>
            <a:pPr algn="ctr"/>
            <a:r>
              <a:rPr lang="en-US" dirty="0">
                <a:latin typeface="Century Gothic" panose="020B0502020202020204" pitchFamily="34" charset="0"/>
              </a:rPr>
              <a:t>Surname: </a:t>
            </a:r>
            <a:r>
              <a:rPr lang="en-US" dirty="0" err="1">
                <a:latin typeface="Century Gothic" panose="020B0502020202020204" pitchFamily="34" charset="0"/>
              </a:rPr>
              <a:t>Kayal</a:t>
            </a:r>
            <a:r>
              <a:rPr lang="en-US" dirty="0">
                <a:latin typeface="Century Gothic" panose="020B0502020202020204" pitchFamily="34" charset="0"/>
              </a:rPr>
              <a:t>, #Awards: 3, #DBLP_Record: 80</a:t>
            </a:r>
          </a:p>
          <a:p>
            <a:pPr algn="ctr"/>
            <a:r>
              <a:rPr lang="en-US" dirty="0">
                <a:latin typeface="Century Gothic" panose="020B0502020202020204" pitchFamily="34" charset="0"/>
              </a:rPr>
              <a:t>Surname: Rabin, #Awards: 3, #DBLP_Record: 67</a:t>
            </a:r>
          </a:p>
          <a:p>
            <a:pPr algn="ctr"/>
            <a:r>
              <a:rPr lang="en-US" dirty="0">
                <a:latin typeface="Century Gothic" panose="020B0502020202020204" pitchFamily="34" charset="0"/>
              </a:rPr>
              <a:t>Surname: Milner, #Awards: 3, #DBLP_Record: 107</a:t>
            </a:r>
          </a:p>
          <a:p>
            <a:pPr algn="ctr"/>
            <a:r>
              <a:rPr lang="en-US" dirty="0">
                <a:latin typeface="Century Gothic" panose="020B0502020202020204" pitchFamily="34" charset="0"/>
              </a:rPr>
              <a:t>Surname: Kowalski, #Awards: 1, #DBLP_Record: 10</a:t>
            </a:r>
            <a:endParaRPr lang="el-GR" dirty="0"/>
          </a:p>
        </p:txBody>
      </p:sp>
    </p:spTree>
    <p:extLst>
      <p:ext uri="{BB962C8B-B14F-4D97-AF65-F5344CB8AC3E}">
        <p14:creationId xmlns:p14="http://schemas.microsoft.com/office/powerpoint/2010/main" val="418528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500"/>
                                        <p:tgtEl>
                                          <p:spTgt spid="3">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7" end="17"/>
                                            </p:txEl>
                                          </p:spTgt>
                                        </p:tgtEl>
                                        <p:attrNameLst>
                                          <p:attrName>style.visibility</p:attrName>
                                        </p:attrNameLst>
                                      </p:cBhvr>
                                      <p:to>
                                        <p:strVal val="visible"/>
                                      </p:to>
                                    </p:set>
                                    <p:animEffect transition="in" filter="fade">
                                      <p:cBhvr>
                                        <p:cTn id="60" dur="500"/>
                                        <p:tgtEl>
                                          <p:spTgt spid="3">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8" end="18"/>
                                            </p:txEl>
                                          </p:spTgt>
                                        </p:tgtEl>
                                        <p:attrNameLst>
                                          <p:attrName>style.visibility</p:attrName>
                                        </p:attrNameLst>
                                      </p:cBhvr>
                                      <p:to>
                                        <p:strVal val="visible"/>
                                      </p:to>
                                    </p:set>
                                    <p:animEffect transition="in" filter="fade">
                                      <p:cBhvr>
                                        <p:cTn id="63" dur="500"/>
                                        <p:tgtEl>
                                          <p:spTgt spid="3">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9" end="19"/>
                                            </p:txEl>
                                          </p:spTgt>
                                        </p:tgtEl>
                                        <p:attrNameLst>
                                          <p:attrName>style.visibility</p:attrName>
                                        </p:attrNameLst>
                                      </p:cBhvr>
                                      <p:to>
                                        <p:strVal val="visible"/>
                                      </p:to>
                                    </p:set>
                                    <p:animEffect transition="in" filter="fade">
                                      <p:cBhvr>
                                        <p:cTn id="66" dur="500"/>
                                        <p:tgtEl>
                                          <p:spTgt spid="3">
                                            <p:txEl>
                                              <p:pRg st="19" end="19"/>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0" end="20"/>
                                            </p:txEl>
                                          </p:spTgt>
                                        </p:tgtEl>
                                        <p:attrNameLst>
                                          <p:attrName>style.visibility</p:attrName>
                                        </p:attrNameLst>
                                      </p:cBhvr>
                                      <p:to>
                                        <p:strVal val="visible"/>
                                      </p:to>
                                    </p:set>
                                    <p:animEffect transition="in" filter="fade">
                                      <p:cBhvr>
                                        <p:cTn id="69" dur="500"/>
                                        <p:tgtEl>
                                          <p:spTgt spid="3">
                                            <p:txEl>
                                              <p:pRg st="20" end="20"/>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1" end="21"/>
                                            </p:txEl>
                                          </p:spTgt>
                                        </p:tgtEl>
                                        <p:attrNameLst>
                                          <p:attrName>style.visibility</p:attrName>
                                        </p:attrNameLst>
                                      </p:cBhvr>
                                      <p:to>
                                        <p:strVal val="visible"/>
                                      </p:to>
                                    </p:set>
                                    <p:animEffect transition="in" filter="fade">
                                      <p:cBhvr>
                                        <p:cTn id="72"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Θέση αριθμού διαφάνειας 12">
            <a:extLst>
              <a:ext uri="{FF2B5EF4-FFF2-40B4-BE49-F238E27FC236}">
                <a16:creationId xmlns:a16="http://schemas.microsoft.com/office/drawing/2014/main" id="{AF5CA293-074C-AB00-4087-135F708F5440}"/>
              </a:ext>
            </a:extLst>
          </p:cNvPr>
          <p:cNvSpPr>
            <a:spLocks noGrp="1"/>
          </p:cNvSpPr>
          <p:nvPr>
            <p:ph type="sldNum" sz="quarter" idx="22"/>
          </p:nvPr>
        </p:nvSpPr>
        <p:spPr/>
        <p:txBody>
          <a:bodyPr/>
          <a:lstStyle/>
          <a:p>
            <a:pPr rtl="0"/>
            <a:fld id="{B5CEABB6-07DC-46E8-9B57-56EC44A396E5}" type="slidenum">
              <a:rPr lang="en-GB" noProof="0" smtClean="0"/>
              <a:pPr rtl="0"/>
              <a:t>21</a:t>
            </a:fld>
            <a:endParaRPr lang="en-GB" noProof="0"/>
          </a:p>
        </p:txBody>
      </p:sp>
      <p:sp>
        <p:nvSpPr>
          <p:cNvPr id="14" name="Θέση κειμένου 2">
            <a:extLst>
              <a:ext uri="{FF2B5EF4-FFF2-40B4-BE49-F238E27FC236}">
                <a16:creationId xmlns:a16="http://schemas.microsoft.com/office/drawing/2014/main" id="{C23BFCEF-DA99-0160-79D7-9E9C22C428AA}"/>
              </a:ext>
            </a:extLst>
          </p:cNvPr>
          <p:cNvSpPr txBox="1">
            <a:spLocks/>
          </p:cNvSpPr>
          <p:nvPr/>
        </p:nvSpPr>
        <p:spPr>
          <a:xfrm>
            <a:off x="3314847" y="1681660"/>
            <a:ext cx="71046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B</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S</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6</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3</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246</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47</a:t>
            </a:r>
            <a:r>
              <a:rPr lang="el-GR" b="1" dirty="0">
                <a:solidFill>
                  <a:schemeClr val="tx1"/>
                </a:solidFill>
                <a:latin typeface="Century Gothic" panose="020B0502020202020204" pitchFamily="34" charset="0"/>
              </a:rPr>
              <a:t>%. </a:t>
            </a:r>
          </a:p>
          <a:p>
            <a:pPr algn="ctr"/>
            <a:r>
              <a:rPr lang="en-US" dirty="0">
                <a:latin typeface="Century Gothic" panose="020B0502020202020204" pitchFamily="34" charset="0"/>
              </a:rPr>
              <a:t>Surname: Denning, #Awards: 9, #DBLP_Record: 68</a:t>
            </a:r>
          </a:p>
          <a:p>
            <a:pPr algn="ctr"/>
            <a:r>
              <a:rPr lang="en-US" dirty="0">
                <a:latin typeface="Century Gothic" panose="020B0502020202020204" pitchFamily="34" charset="0"/>
              </a:rPr>
              <a:t>Surname: Foley, #Awards: 6, #DBLP_Record: 109</a:t>
            </a:r>
            <a:endParaRPr lang="el-GR" dirty="0">
              <a:latin typeface="Century Gothic" panose="020B0502020202020204" pitchFamily="34" charset="0"/>
            </a:endParaRPr>
          </a:p>
        </p:txBody>
      </p:sp>
    </p:spTree>
    <p:extLst>
      <p:ext uri="{BB962C8B-B14F-4D97-AF65-F5344CB8AC3E}">
        <p14:creationId xmlns:p14="http://schemas.microsoft.com/office/powerpoint/2010/main" val="1023430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Θέση αριθμού διαφάνειας 10">
            <a:extLst>
              <a:ext uri="{FF2B5EF4-FFF2-40B4-BE49-F238E27FC236}">
                <a16:creationId xmlns:a16="http://schemas.microsoft.com/office/drawing/2014/main" id="{65E41B76-D046-CFF3-6170-DCB6006AB34C}"/>
              </a:ext>
            </a:extLst>
          </p:cNvPr>
          <p:cNvSpPr>
            <a:spLocks noGrp="1"/>
          </p:cNvSpPr>
          <p:nvPr>
            <p:ph type="sldNum" sz="quarter" idx="22"/>
          </p:nvPr>
        </p:nvSpPr>
        <p:spPr/>
        <p:txBody>
          <a:bodyPr/>
          <a:lstStyle/>
          <a:p>
            <a:pPr rtl="0"/>
            <a:fld id="{B5CEABB6-07DC-46E8-9B57-56EC44A396E5}" type="slidenum">
              <a:rPr lang="en-GB" noProof="0" smtClean="0"/>
              <a:pPr rtl="0"/>
              <a:t>22</a:t>
            </a:fld>
            <a:endParaRPr lang="en-GB" noProof="0"/>
          </a:p>
        </p:txBody>
      </p:sp>
      <p:sp>
        <p:nvSpPr>
          <p:cNvPr id="12" name="Θέση κειμένου 2">
            <a:extLst>
              <a:ext uri="{FF2B5EF4-FFF2-40B4-BE49-F238E27FC236}">
                <a16:creationId xmlns:a16="http://schemas.microsoft.com/office/drawing/2014/main" id="{84381A34-9A4E-6ACE-F606-15FB127F28A3}"/>
              </a:ext>
            </a:extLst>
          </p:cNvPr>
          <p:cNvSpPr txBox="1">
            <a:spLocks/>
          </p:cNvSpPr>
          <p:nvPr/>
        </p:nvSpPr>
        <p:spPr>
          <a:xfrm>
            <a:off x="4989331" y="832574"/>
            <a:ext cx="71046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D</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W</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5</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39</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300</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36</a:t>
            </a:r>
            <a:r>
              <a:rPr lang="el-GR" b="1" dirty="0">
                <a:solidFill>
                  <a:schemeClr val="tx1"/>
                </a:solidFill>
                <a:latin typeface="Century Gothic" panose="020B0502020202020204" pitchFamily="34" charset="0"/>
              </a:rPr>
              <a:t>%. </a:t>
            </a:r>
            <a:endParaRPr lang="en-US" b="1" dirty="0">
              <a:solidFill>
                <a:schemeClr val="tx1"/>
              </a:solidFill>
              <a:latin typeface="Century Gothic" panose="020B0502020202020204" pitchFamily="34" charset="0"/>
            </a:endParaRPr>
          </a:p>
          <a:p>
            <a:pPr algn="ctr"/>
            <a:r>
              <a:rPr lang="en-US" dirty="0">
                <a:latin typeface="Century Gothic" panose="020B0502020202020204" pitchFamily="34" charset="0"/>
              </a:rPr>
              <a:t>Surname: Dean, #Awards: 6, #DBLP_Record: 111</a:t>
            </a:r>
          </a:p>
          <a:p>
            <a:pPr algn="ctr"/>
            <a:r>
              <a:rPr lang="en-US" dirty="0">
                <a:latin typeface="Century Gothic" panose="020B0502020202020204" pitchFamily="34" charset="0"/>
              </a:rPr>
              <a:t>Surname: Foley, #Awards: 6, #DBLP_Record: 109</a:t>
            </a:r>
          </a:p>
          <a:p>
            <a:pPr algn="ctr"/>
            <a:r>
              <a:rPr lang="en-US" dirty="0">
                <a:latin typeface="Century Gothic" panose="020B0502020202020204" pitchFamily="34" charset="0"/>
              </a:rPr>
              <a:t>Surname: Hennessy, #Awards: 6, #DBLP_Record: 113</a:t>
            </a:r>
          </a:p>
          <a:p>
            <a:pPr algn="ctr"/>
            <a:r>
              <a:rPr lang="en-US" dirty="0">
                <a:latin typeface="Century Gothic" panose="020B0502020202020204" pitchFamily="34" charset="0"/>
              </a:rPr>
              <a:t>Surname: </a:t>
            </a:r>
            <a:r>
              <a:rPr lang="en-US" dirty="0" err="1">
                <a:latin typeface="Century Gothic" panose="020B0502020202020204" pitchFamily="34" charset="0"/>
              </a:rPr>
              <a:t>Leiserson</a:t>
            </a:r>
            <a:r>
              <a:rPr lang="en-US" dirty="0">
                <a:latin typeface="Century Gothic" panose="020B0502020202020204" pitchFamily="34" charset="0"/>
              </a:rPr>
              <a:t>, #Awards: 8, #DBLP_Record: 136</a:t>
            </a:r>
          </a:p>
          <a:p>
            <a:pPr algn="ctr"/>
            <a:r>
              <a:rPr lang="en-US" dirty="0">
                <a:latin typeface="Century Gothic" panose="020B0502020202020204" pitchFamily="34" charset="0"/>
              </a:rPr>
              <a:t>Surname: Hansen, #Awards: 6, #DBLP_Record: 55</a:t>
            </a:r>
          </a:p>
          <a:p>
            <a:pPr algn="ctr"/>
            <a:r>
              <a:rPr lang="en-US" dirty="0">
                <a:latin typeface="Century Gothic" panose="020B0502020202020204" pitchFamily="34" charset="0"/>
              </a:rPr>
              <a:t>Surname: Hoare, #Awards: 21, #DBLP_Record: 195</a:t>
            </a:r>
          </a:p>
          <a:p>
            <a:pPr algn="ctr"/>
            <a:r>
              <a:rPr lang="en-US" dirty="0">
                <a:latin typeface="Century Gothic" panose="020B0502020202020204" pitchFamily="34" charset="0"/>
              </a:rPr>
              <a:t>Surname: Denning, #Awards: 9, #DBLP_Record: 68</a:t>
            </a:r>
          </a:p>
          <a:p>
            <a:pPr algn="ctr"/>
            <a:r>
              <a:rPr lang="en-US" dirty="0">
                <a:latin typeface="Century Gothic" panose="020B0502020202020204" pitchFamily="34" charset="0"/>
              </a:rPr>
              <a:t>Surname: Goldwasser, #Awards: 6, #DBLP_Record: 234</a:t>
            </a:r>
          </a:p>
          <a:p>
            <a:pPr algn="ctr"/>
            <a:r>
              <a:rPr lang="en-US" dirty="0">
                <a:latin typeface="Century Gothic" panose="020B0502020202020204" pitchFamily="34" charset="0"/>
              </a:rPr>
              <a:t>Surname: Etzioni, #Awards: 6, #DBLP_Record: 187</a:t>
            </a:r>
          </a:p>
          <a:p>
            <a:pPr algn="ctr"/>
            <a:r>
              <a:rPr lang="en-US" dirty="0">
                <a:latin typeface="Century Gothic" panose="020B0502020202020204" pitchFamily="34" charset="0"/>
              </a:rPr>
              <a:t>Surname: Maulik, #Awards: 11, #DBLP_Record: 214</a:t>
            </a:r>
          </a:p>
          <a:p>
            <a:pPr algn="ctr"/>
            <a:r>
              <a:rPr lang="en-US" dirty="0">
                <a:latin typeface="Century Gothic" panose="020B0502020202020204" pitchFamily="34" charset="0"/>
              </a:rPr>
              <a:t>Surname: </a:t>
            </a:r>
            <a:r>
              <a:rPr lang="en-US" dirty="0" err="1">
                <a:latin typeface="Century Gothic" panose="020B0502020202020204" pitchFamily="34" charset="0"/>
              </a:rPr>
              <a:t>Schoenebeck</a:t>
            </a:r>
            <a:r>
              <a:rPr lang="en-US" dirty="0">
                <a:latin typeface="Century Gothic" panose="020B0502020202020204" pitchFamily="34" charset="0"/>
              </a:rPr>
              <a:t>, #Awards: 6, #DBLP_Record: 78</a:t>
            </a:r>
            <a:endParaRPr lang="el-GR" b="1" dirty="0">
              <a:solidFill>
                <a:schemeClr val="tx1"/>
              </a:solidFill>
              <a:latin typeface="Century Gothic" panose="020B0502020202020204" pitchFamily="34" charset="0"/>
            </a:endParaRPr>
          </a:p>
          <a:p>
            <a:endParaRPr lang="el-GR" dirty="0"/>
          </a:p>
        </p:txBody>
      </p:sp>
    </p:spTree>
    <p:extLst>
      <p:ext uri="{BB962C8B-B14F-4D97-AF65-F5344CB8AC3E}">
        <p14:creationId xmlns:p14="http://schemas.microsoft.com/office/powerpoint/2010/main" val="114527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animEffect transition="in" filter="fade">
                                      <p:cBhvr>
                                        <p:cTn id="24" dur="500"/>
                                        <p:tgtEl>
                                          <p:spTgt spid="1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animEffect transition="in" filter="fade">
                                      <p:cBhvr>
                                        <p:cTn id="27" dur="500"/>
                                        <p:tgtEl>
                                          <p:spTgt spid="1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xEl>
                                              <p:pRg st="7" end="7"/>
                                            </p:txEl>
                                          </p:spTgt>
                                        </p:tgtEl>
                                        <p:attrNameLst>
                                          <p:attrName>style.visibility</p:attrName>
                                        </p:attrNameLst>
                                      </p:cBhvr>
                                      <p:to>
                                        <p:strVal val="visible"/>
                                      </p:to>
                                    </p:set>
                                    <p:animEffect transition="in" filter="fade">
                                      <p:cBhvr>
                                        <p:cTn id="30" dur="500"/>
                                        <p:tgtEl>
                                          <p:spTgt spid="1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animEffect transition="in" filter="fade">
                                      <p:cBhvr>
                                        <p:cTn id="33" dur="500"/>
                                        <p:tgtEl>
                                          <p:spTgt spid="1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xEl>
                                              <p:pRg st="9" end="9"/>
                                            </p:txEl>
                                          </p:spTgt>
                                        </p:tgtEl>
                                        <p:attrNameLst>
                                          <p:attrName>style.visibility</p:attrName>
                                        </p:attrNameLst>
                                      </p:cBhvr>
                                      <p:to>
                                        <p:strVal val="visible"/>
                                      </p:to>
                                    </p:set>
                                    <p:animEffect transition="in" filter="fade">
                                      <p:cBhvr>
                                        <p:cTn id="36" dur="500"/>
                                        <p:tgtEl>
                                          <p:spTgt spid="1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xEl>
                                              <p:pRg st="10" end="10"/>
                                            </p:txEl>
                                          </p:spTgt>
                                        </p:tgtEl>
                                        <p:attrNameLst>
                                          <p:attrName>style.visibility</p:attrName>
                                        </p:attrNameLst>
                                      </p:cBhvr>
                                      <p:to>
                                        <p:strVal val="visible"/>
                                      </p:to>
                                    </p:set>
                                    <p:animEffect transition="in" filter="fade">
                                      <p:cBhvr>
                                        <p:cTn id="39" dur="500"/>
                                        <p:tgtEl>
                                          <p:spTgt spid="12">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xEl>
                                              <p:pRg st="11" end="11"/>
                                            </p:txEl>
                                          </p:spTgt>
                                        </p:tgtEl>
                                        <p:attrNameLst>
                                          <p:attrName>style.visibility</p:attrName>
                                        </p:attrNameLst>
                                      </p:cBhvr>
                                      <p:to>
                                        <p:strVal val="visible"/>
                                      </p:to>
                                    </p:set>
                                    <p:animEffect transition="in" filter="fade">
                                      <p:cBhvr>
                                        <p:cTn id="42"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Θέση αριθμού διαφάνειας 12">
            <a:extLst>
              <a:ext uri="{FF2B5EF4-FFF2-40B4-BE49-F238E27FC236}">
                <a16:creationId xmlns:a16="http://schemas.microsoft.com/office/drawing/2014/main" id="{1DBB8EB7-021B-8C7D-6482-F78DA66A786B}"/>
              </a:ext>
            </a:extLst>
          </p:cNvPr>
          <p:cNvSpPr>
            <a:spLocks noGrp="1"/>
          </p:cNvSpPr>
          <p:nvPr>
            <p:ph type="sldNum" sz="quarter" idx="22"/>
          </p:nvPr>
        </p:nvSpPr>
        <p:spPr/>
        <p:txBody>
          <a:bodyPr/>
          <a:lstStyle/>
          <a:p>
            <a:pPr rtl="0"/>
            <a:fld id="{B5CEABB6-07DC-46E8-9B57-56EC44A396E5}" type="slidenum">
              <a:rPr lang="en-GB" noProof="0" smtClean="0"/>
              <a:t>23</a:t>
            </a:fld>
            <a:endParaRPr lang="en-GB" noProof="0"/>
          </a:p>
        </p:txBody>
      </p:sp>
      <p:sp>
        <p:nvSpPr>
          <p:cNvPr id="14" name="Θέση κειμένου 2">
            <a:extLst>
              <a:ext uri="{FF2B5EF4-FFF2-40B4-BE49-F238E27FC236}">
                <a16:creationId xmlns:a16="http://schemas.microsoft.com/office/drawing/2014/main" id="{82D4E4E7-77FA-87B2-0402-5A71180455C0}"/>
              </a:ext>
            </a:extLst>
          </p:cNvPr>
          <p:cNvSpPr txBox="1">
            <a:spLocks/>
          </p:cNvSpPr>
          <p:nvPr/>
        </p:nvSpPr>
        <p:spPr>
          <a:xfrm>
            <a:off x="1963102" y="233859"/>
            <a:ext cx="10130926" cy="6122491"/>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J</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T</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2</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26</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256</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12</a:t>
            </a:r>
            <a:r>
              <a:rPr lang="el-GR" b="1" dirty="0">
                <a:solidFill>
                  <a:schemeClr val="tx1"/>
                </a:solidFill>
                <a:latin typeface="Century Gothic" panose="020B0502020202020204" pitchFamily="34" charset="0"/>
              </a:rPr>
              <a:t>%. </a:t>
            </a:r>
            <a:endParaRPr lang="en-US" b="1" dirty="0">
              <a:solidFill>
                <a:schemeClr val="tx1"/>
              </a:solidFill>
              <a:latin typeface="Century Gothic" panose="020B0502020202020204" pitchFamily="34" charset="0"/>
            </a:endParaRPr>
          </a:p>
          <a:p>
            <a:pPr algn="ctr"/>
            <a:r>
              <a:rPr lang="en-US" dirty="0">
                <a:solidFill>
                  <a:schemeClr val="tx1"/>
                </a:solidFill>
                <a:latin typeface="Century Gothic" panose="020B0502020202020204" pitchFamily="34" charset="0"/>
              </a:rPr>
              <a:t>Surname: Minsky, #Awards: 2, #DBLP_Record: 33</a:t>
            </a:r>
          </a:p>
          <a:p>
            <a:pPr algn="ctr"/>
            <a:r>
              <a:rPr lang="en-US" dirty="0">
                <a:solidFill>
                  <a:schemeClr val="tx1"/>
                </a:solidFill>
                <a:latin typeface="Century Gothic" panose="020B0502020202020204" pitchFamily="34" charset="0"/>
              </a:rPr>
              <a:t>Surname: Mitchell, #Awards: 0, #DBLP_Record: 19</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Satyanarayanan</a:t>
            </a:r>
            <a:r>
              <a:rPr lang="en-US" dirty="0">
                <a:solidFill>
                  <a:schemeClr val="tx1"/>
                </a:solidFill>
                <a:latin typeface="Century Gothic" panose="020B0502020202020204" pitchFamily="34" charset="0"/>
              </a:rPr>
              <a:t>, #Awards: 5, #DBLP_Record: 220</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Schoenebeck</a:t>
            </a:r>
            <a:r>
              <a:rPr lang="en-US" dirty="0">
                <a:solidFill>
                  <a:schemeClr val="tx1"/>
                </a:solidFill>
                <a:latin typeface="Century Gothic" panose="020B0502020202020204" pitchFamily="34" charset="0"/>
              </a:rPr>
              <a:t>, #Awards: 6, #DBLP_Record: 78</a:t>
            </a:r>
          </a:p>
          <a:p>
            <a:pPr algn="ctr"/>
            <a:r>
              <a:rPr lang="en-US" dirty="0">
                <a:solidFill>
                  <a:schemeClr val="tx1"/>
                </a:solidFill>
                <a:latin typeface="Century Gothic" panose="020B0502020202020204" pitchFamily="34" charset="0"/>
              </a:rPr>
              <a:t>Surname: Rabin, #Awards: 3, #DBLP_Record: 67</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Pavón</a:t>
            </a:r>
            <a:r>
              <a:rPr lang="en-US" dirty="0">
                <a:solidFill>
                  <a:schemeClr val="tx1"/>
                </a:solidFill>
                <a:latin typeface="Century Gothic" panose="020B0502020202020204" pitchFamily="34" charset="0"/>
              </a:rPr>
              <a:t>, #Awards: 2, #DBLP_Record: 148</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Leiserson</a:t>
            </a:r>
            <a:r>
              <a:rPr lang="en-US" dirty="0">
                <a:solidFill>
                  <a:schemeClr val="tx1"/>
                </a:solidFill>
                <a:latin typeface="Century Gothic" panose="020B0502020202020204" pitchFamily="34" charset="0"/>
              </a:rPr>
              <a:t>, #Awards: 8, #DBLP_Record: 136</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Kayal</a:t>
            </a:r>
            <a:r>
              <a:rPr lang="en-US" dirty="0">
                <a:solidFill>
                  <a:schemeClr val="tx1"/>
                </a:solidFill>
                <a:latin typeface="Century Gothic" panose="020B0502020202020204" pitchFamily="34" charset="0"/>
              </a:rPr>
              <a:t>, #Awards: 3, #DBLP_Record: 80</a:t>
            </a:r>
          </a:p>
          <a:p>
            <a:pPr algn="ctr"/>
            <a:r>
              <a:rPr lang="en-US" dirty="0">
                <a:solidFill>
                  <a:schemeClr val="tx1"/>
                </a:solidFill>
                <a:latin typeface="Century Gothic" panose="020B0502020202020204" pitchFamily="34" charset="0"/>
              </a:rPr>
              <a:t>Surname: Kirstein, #Awards: 2, #DBLP_Record: 54</a:t>
            </a:r>
          </a:p>
          <a:p>
            <a:pPr algn="ctr"/>
            <a:r>
              <a:rPr lang="en-US" dirty="0">
                <a:solidFill>
                  <a:schemeClr val="tx1"/>
                </a:solidFill>
                <a:latin typeface="Century Gothic" panose="020B0502020202020204" pitchFamily="34" charset="0"/>
              </a:rPr>
              <a:t>Surname: Maulik, #Awards: 11, #DBLP_Record: 214</a:t>
            </a:r>
          </a:p>
          <a:p>
            <a:pPr algn="ctr"/>
            <a:r>
              <a:rPr lang="en-US" dirty="0">
                <a:solidFill>
                  <a:schemeClr val="tx1"/>
                </a:solidFill>
                <a:latin typeface="Century Gothic" panose="020B0502020202020204" pitchFamily="34" charset="0"/>
              </a:rPr>
              <a:t>Surname: Jones, #Awards: 0, #DBLP_Record: 0</a:t>
            </a:r>
          </a:p>
          <a:p>
            <a:pPr algn="ctr"/>
            <a:r>
              <a:rPr lang="en-US" dirty="0">
                <a:solidFill>
                  <a:schemeClr val="tx1"/>
                </a:solidFill>
                <a:latin typeface="Century Gothic" panose="020B0502020202020204" pitchFamily="34" charset="0"/>
              </a:rPr>
              <a:t>Surname: Joseph, #Awards: 4, #DBLP_Record: 44</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Liskov</a:t>
            </a:r>
            <a:r>
              <a:rPr lang="en-US" dirty="0">
                <a:solidFill>
                  <a:schemeClr val="tx1"/>
                </a:solidFill>
                <a:latin typeface="Century Gothic" panose="020B0502020202020204" pitchFamily="34" charset="0"/>
              </a:rPr>
              <a:t>, #Awards: 2, #DBLP_Record: 163</a:t>
            </a:r>
          </a:p>
          <a:p>
            <a:pPr algn="ctr"/>
            <a:r>
              <a:rPr lang="en-US" dirty="0">
                <a:solidFill>
                  <a:schemeClr val="tx1"/>
                </a:solidFill>
                <a:latin typeface="Century Gothic" panose="020B0502020202020204" pitchFamily="34" charset="0"/>
              </a:rPr>
              <a:t>Surname: Milner, #Awards: 3, #DBLP_Record: 107</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Sadrzadeh</a:t>
            </a:r>
            <a:r>
              <a:rPr lang="en-US" dirty="0">
                <a:solidFill>
                  <a:schemeClr val="tx1"/>
                </a:solidFill>
                <a:latin typeface="Century Gothic" panose="020B0502020202020204" pitchFamily="34" charset="0"/>
              </a:rPr>
              <a:t>, #Awards: 2, #DBLP_Record: 120</a:t>
            </a:r>
          </a:p>
          <a:p>
            <a:pPr algn="ctr"/>
            <a:r>
              <a:rPr lang="en-US" dirty="0">
                <a:solidFill>
                  <a:schemeClr val="tx1"/>
                </a:solidFill>
                <a:latin typeface="Century Gothic" panose="020B0502020202020204" pitchFamily="34" charset="0"/>
              </a:rPr>
              <a:t>Surname: Kleinrock, #Awards: 3, #DBLP_Record: 181</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Tardos</a:t>
            </a:r>
            <a:r>
              <a:rPr lang="en-US" dirty="0">
                <a:solidFill>
                  <a:schemeClr val="tx1"/>
                </a:solidFill>
                <a:latin typeface="Century Gothic" panose="020B0502020202020204" pitchFamily="34" charset="0"/>
              </a:rPr>
              <a:t>, #Awards: 2, #DBLP_Record: 235</a:t>
            </a:r>
          </a:p>
          <a:p>
            <a:pPr algn="ctr"/>
            <a:r>
              <a:rPr lang="en-US" dirty="0">
                <a:solidFill>
                  <a:schemeClr val="tx1"/>
                </a:solidFill>
                <a:latin typeface="Century Gothic" panose="020B0502020202020204" pitchFamily="34" charset="0"/>
              </a:rPr>
              <a:t>Surname: Thompson, #Awards: 7, #DBLP_Record: 38</a:t>
            </a:r>
            <a:endParaRPr lang="el-GR" dirty="0">
              <a:solidFill>
                <a:schemeClr val="tx1"/>
              </a:solidFill>
              <a:latin typeface="Century Gothic" panose="020B0502020202020204" pitchFamily="34" charset="0"/>
            </a:endParaRPr>
          </a:p>
          <a:p>
            <a:endParaRPr lang="el-GR" dirty="0"/>
          </a:p>
        </p:txBody>
      </p:sp>
    </p:spTree>
    <p:extLst>
      <p:ext uri="{BB962C8B-B14F-4D97-AF65-F5344CB8AC3E}">
        <p14:creationId xmlns:p14="http://schemas.microsoft.com/office/powerpoint/2010/main" val="155226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fade">
                                      <p:cBhvr>
                                        <p:cTn id="33" dur="500"/>
                                        <p:tgtEl>
                                          <p:spTgt spid="1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xEl>
                                              <p:pRg st="9" end="9"/>
                                            </p:txEl>
                                          </p:spTgt>
                                        </p:tgtEl>
                                        <p:attrNameLst>
                                          <p:attrName>style.visibility</p:attrName>
                                        </p:attrNameLst>
                                      </p:cBhvr>
                                      <p:to>
                                        <p:strVal val="visible"/>
                                      </p:to>
                                    </p:set>
                                    <p:animEffect transition="in" filter="fade">
                                      <p:cBhvr>
                                        <p:cTn id="36" dur="500"/>
                                        <p:tgtEl>
                                          <p:spTgt spid="1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animEffect transition="in" filter="fade">
                                      <p:cBhvr>
                                        <p:cTn id="39" dur="500"/>
                                        <p:tgtEl>
                                          <p:spTgt spid="1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xEl>
                                              <p:pRg st="11" end="11"/>
                                            </p:txEl>
                                          </p:spTgt>
                                        </p:tgtEl>
                                        <p:attrNameLst>
                                          <p:attrName>style.visibility</p:attrName>
                                        </p:attrNameLst>
                                      </p:cBhvr>
                                      <p:to>
                                        <p:strVal val="visible"/>
                                      </p:to>
                                    </p:set>
                                    <p:animEffect transition="in" filter="fade">
                                      <p:cBhvr>
                                        <p:cTn id="42" dur="500"/>
                                        <p:tgtEl>
                                          <p:spTgt spid="1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xEl>
                                              <p:pRg st="12" end="12"/>
                                            </p:txEl>
                                          </p:spTgt>
                                        </p:tgtEl>
                                        <p:attrNameLst>
                                          <p:attrName>style.visibility</p:attrName>
                                        </p:attrNameLst>
                                      </p:cBhvr>
                                      <p:to>
                                        <p:strVal val="visible"/>
                                      </p:to>
                                    </p:set>
                                    <p:animEffect transition="in" filter="fade">
                                      <p:cBhvr>
                                        <p:cTn id="45" dur="500"/>
                                        <p:tgtEl>
                                          <p:spTgt spid="1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xEl>
                                              <p:pRg st="13" end="13"/>
                                            </p:txEl>
                                          </p:spTgt>
                                        </p:tgtEl>
                                        <p:attrNameLst>
                                          <p:attrName>style.visibility</p:attrName>
                                        </p:attrNameLst>
                                      </p:cBhvr>
                                      <p:to>
                                        <p:strVal val="visible"/>
                                      </p:to>
                                    </p:set>
                                    <p:animEffect transition="in" filter="fade">
                                      <p:cBhvr>
                                        <p:cTn id="48" dur="500"/>
                                        <p:tgtEl>
                                          <p:spTgt spid="1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xEl>
                                              <p:pRg st="14" end="14"/>
                                            </p:txEl>
                                          </p:spTgt>
                                        </p:tgtEl>
                                        <p:attrNameLst>
                                          <p:attrName>style.visibility</p:attrName>
                                        </p:attrNameLst>
                                      </p:cBhvr>
                                      <p:to>
                                        <p:strVal val="visible"/>
                                      </p:to>
                                    </p:set>
                                    <p:animEffect transition="in" filter="fade">
                                      <p:cBhvr>
                                        <p:cTn id="51" dur="500"/>
                                        <p:tgtEl>
                                          <p:spTgt spid="14">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xEl>
                                              <p:pRg st="15" end="15"/>
                                            </p:txEl>
                                          </p:spTgt>
                                        </p:tgtEl>
                                        <p:attrNameLst>
                                          <p:attrName>style.visibility</p:attrName>
                                        </p:attrNameLst>
                                      </p:cBhvr>
                                      <p:to>
                                        <p:strVal val="visible"/>
                                      </p:to>
                                    </p:set>
                                    <p:animEffect transition="in" filter="fade">
                                      <p:cBhvr>
                                        <p:cTn id="54" dur="500"/>
                                        <p:tgtEl>
                                          <p:spTgt spid="14">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xEl>
                                              <p:pRg st="16" end="16"/>
                                            </p:txEl>
                                          </p:spTgt>
                                        </p:tgtEl>
                                        <p:attrNameLst>
                                          <p:attrName>style.visibility</p:attrName>
                                        </p:attrNameLst>
                                      </p:cBhvr>
                                      <p:to>
                                        <p:strVal val="visible"/>
                                      </p:to>
                                    </p:set>
                                    <p:animEffect transition="in" filter="fade">
                                      <p:cBhvr>
                                        <p:cTn id="57" dur="500"/>
                                        <p:tgtEl>
                                          <p:spTgt spid="14">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xEl>
                                              <p:pRg st="17" end="17"/>
                                            </p:txEl>
                                          </p:spTgt>
                                        </p:tgtEl>
                                        <p:attrNameLst>
                                          <p:attrName>style.visibility</p:attrName>
                                        </p:attrNameLst>
                                      </p:cBhvr>
                                      <p:to>
                                        <p:strVal val="visible"/>
                                      </p:to>
                                    </p:set>
                                    <p:animEffect transition="in" filter="fade">
                                      <p:cBhvr>
                                        <p:cTn id="60" dur="500"/>
                                        <p:tgtEl>
                                          <p:spTgt spid="14">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xEl>
                                              <p:pRg st="18" end="18"/>
                                            </p:txEl>
                                          </p:spTgt>
                                        </p:tgtEl>
                                        <p:attrNameLst>
                                          <p:attrName>style.visibility</p:attrName>
                                        </p:attrNameLst>
                                      </p:cBhvr>
                                      <p:to>
                                        <p:strVal val="visible"/>
                                      </p:to>
                                    </p:set>
                                    <p:animEffect transition="in" filter="fade">
                                      <p:cBhvr>
                                        <p:cTn id="63" dur="500"/>
                                        <p:tgtEl>
                                          <p:spTgt spid="14">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E9DFB53C-4B57-CD21-A350-E8EFBBC5B217}"/>
              </a:ext>
            </a:extLst>
          </p:cNvPr>
          <p:cNvSpPr>
            <a:spLocks noGrp="1"/>
          </p:cNvSpPr>
          <p:nvPr>
            <p:ph type="sldNum" sz="quarter" idx="12"/>
          </p:nvPr>
        </p:nvSpPr>
        <p:spPr/>
        <p:txBody>
          <a:bodyPr/>
          <a:lstStyle/>
          <a:p>
            <a:pPr rtl="0"/>
            <a:fld id="{B5CEABB6-07DC-46E8-9B57-56EC44A396E5}" type="slidenum">
              <a:rPr lang="en-GB" noProof="0" smtClean="0"/>
              <a:t>24</a:t>
            </a:fld>
            <a:endParaRPr lang="en-GB" noProof="0"/>
          </a:p>
        </p:txBody>
      </p:sp>
      <p:sp>
        <p:nvSpPr>
          <p:cNvPr id="7" name="Θέση κειμένου 2">
            <a:extLst>
              <a:ext uri="{FF2B5EF4-FFF2-40B4-BE49-F238E27FC236}">
                <a16:creationId xmlns:a16="http://schemas.microsoft.com/office/drawing/2014/main" id="{ED1768BB-5B70-7B1B-9C69-C381F60372B6}"/>
              </a:ext>
            </a:extLst>
          </p:cNvPr>
          <p:cNvSpPr txBox="1">
            <a:spLocks/>
          </p:cNvSpPr>
          <p:nvPr/>
        </p:nvSpPr>
        <p:spPr>
          <a:xfrm>
            <a:off x="602388" y="467449"/>
            <a:ext cx="8225926" cy="588890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A</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G</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3</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a:t>
            </a:r>
            <a:r>
              <a:rPr lang="en-US" b="1" dirty="0">
                <a:solidFill>
                  <a:schemeClr val="tx1"/>
                </a:solidFill>
                <a:latin typeface="Century Gothic" panose="020B0502020202020204" pitchFamily="34" charset="0"/>
              </a:rPr>
              <a:t> </a:t>
            </a:r>
            <a:r>
              <a:rPr lang="el-GR" b="1" dirty="0">
                <a:solidFill>
                  <a:schemeClr val="tx1"/>
                </a:solidFill>
                <a:latin typeface="Century Gothic" panose="020B0502020202020204" pitchFamily="34" charset="0"/>
              </a:rPr>
              <a:t>[</a:t>
            </a:r>
            <a:r>
              <a:rPr lang="en-US" b="1" dirty="0">
                <a:solidFill>
                  <a:schemeClr val="tx1"/>
                </a:solidFill>
                <a:latin typeface="Century Gothic" panose="020B0502020202020204" pitchFamily="34" charset="0"/>
              </a:rPr>
              <a:t>38</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380</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26</a:t>
            </a:r>
            <a:r>
              <a:rPr lang="el-GR" b="1" dirty="0">
                <a:solidFill>
                  <a:schemeClr val="tx1"/>
                </a:solidFill>
                <a:latin typeface="Century Gothic" panose="020B0502020202020204" pitchFamily="34" charset="0"/>
              </a:rPr>
              <a:t>%. </a:t>
            </a:r>
            <a:endParaRPr lang="en-US" b="1" dirty="0">
              <a:solidFill>
                <a:schemeClr val="tx1"/>
              </a:solidFill>
              <a:latin typeface="Century Gothic" panose="020B0502020202020204" pitchFamily="34" charset="0"/>
            </a:endParaRPr>
          </a:p>
          <a:p>
            <a:pPr algn="ctr"/>
            <a:r>
              <a:rPr lang="en-US" dirty="0">
                <a:solidFill>
                  <a:schemeClr val="tx1"/>
                </a:solidFill>
                <a:latin typeface="Century Gothic" panose="020B0502020202020204" pitchFamily="34" charset="0"/>
              </a:rPr>
              <a:t>Surname: Comer, #Awards: 8, #DBLP_Record: 82</a:t>
            </a:r>
          </a:p>
          <a:p>
            <a:pPr algn="ctr"/>
            <a:r>
              <a:rPr lang="en-US" dirty="0">
                <a:solidFill>
                  <a:schemeClr val="tx1"/>
                </a:solidFill>
                <a:latin typeface="Century Gothic" panose="020B0502020202020204" pitchFamily="34" charset="0"/>
              </a:rPr>
              <a:t>Surname: Diffie, #Awards: 4, #DBLP_Record: 43</a:t>
            </a:r>
          </a:p>
          <a:p>
            <a:pPr algn="ctr"/>
            <a:r>
              <a:rPr lang="en-US" dirty="0">
                <a:solidFill>
                  <a:schemeClr val="tx1"/>
                </a:solidFill>
                <a:latin typeface="Century Gothic" panose="020B0502020202020204" pitchFamily="34" charset="0"/>
              </a:rPr>
              <a:t>Surname: Denning, #Awards: 9, #DBLP_Record: 68</a:t>
            </a:r>
          </a:p>
          <a:p>
            <a:pPr algn="ctr"/>
            <a:r>
              <a:rPr lang="en-US" dirty="0">
                <a:solidFill>
                  <a:schemeClr val="tx1"/>
                </a:solidFill>
                <a:latin typeface="Century Gothic" panose="020B0502020202020204" pitchFamily="34" charset="0"/>
              </a:rPr>
              <a:t>Surname: Bahl, #Awards: 17, #DBLP_Record: 127</a:t>
            </a:r>
          </a:p>
          <a:p>
            <a:pPr algn="ctr"/>
            <a:r>
              <a:rPr lang="en-US" dirty="0">
                <a:solidFill>
                  <a:schemeClr val="tx1"/>
                </a:solidFill>
                <a:latin typeface="Century Gothic" panose="020B0502020202020204" pitchFamily="34" charset="0"/>
              </a:rPr>
              <a:t>Surname: Ahn, #Awards: 6, #DBLP_Record: 39</a:t>
            </a:r>
          </a:p>
          <a:p>
            <a:pPr algn="ctr"/>
            <a:r>
              <a:rPr lang="en-US" dirty="0">
                <a:solidFill>
                  <a:schemeClr val="tx1"/>
                </a:solidFill>
                <a:latin typeface="Century Gothic" panose="020B0502020202020204" pitchFamily="34" charset="0"/>
              </a:rPr>
              <a:t>Surname: Abebe, #Awards: 9, #DBLP_Record: 40</a:t>
            </a:r>
          </a:p>
          <a:p>
            <a:pPr algn="ctr"/>
            <a:r>
              <a:rPr lang="en-US" dirty="0">
                <a:solidFill>
                  <a:schemeClr val="tx1"/>
                </a:solidFill>
                <a:latin typeface="Century Gothic" panose="020B0502020202020204" pitchFamily="34" charset="0"/>
              </a:rPr>
              <a:t>Surname: Dean, #Awards: 6, #DBLP_Record: 111</a:t>
            </a:r>
          </a:p>
          <a:p>
            <a:pPr algn="ctr"/>
            <a:r>
              <a:rPr lang="en-US" dirty="0">
                <a:solidFill>
                  <a:schemeClr val="tx1"/>
                </a:solidFill>
                <a:latin typeface="Century Gothic" panose="020B0502020202020204" pitchFamily="34" charset="0"/>
              </a:rPr>
              <a:t>Surname: Blum, #Awards: 0, #DBLP_Record: 0</a:t>
            </a:r>
          </a:p>
          <a:p>
            <a:pPr algn="ctr"/>
            <a:r>
              <a:rPr lang="en-US" dirty="0">
                <a:solidFill>
                  <a:schemeClr val="tx1"/>
                </a:solidFill>
                <a:latin typeface="Century Gothic" panose="020B0502020202020204" pitchFamily="34" charset="0"/>
              </a:rPr>
              <a:t>Surname: Anthony, #Awards: 6, #DBLP_Record: 77</a:t>
            </a:r>
          </a:p>
          <a:p>
            <a:pPr algn="ctr"/>
            <a:r>
              <a:rPr lang="en-US" dirty="0">
                <a:solidFill>
                  <a:schemeClr val="tx1"/>
                </a:solidFill>
                <a:latin typeface="Century Gothic" panose="020B0502020202020204" pitchFamily="34" charset="0"/>
              </a:rPr>
              <a:t>Surname: Aaronson, #Awards: 7, #DBLP_Record: 230</a:t>
            </a:r>
          </a:p>
          <a:p>
            <a:pPr algn="ctr"/>
            <a:r>
              <a:rPr lang="en-US" dirty="0">
                <a:solidFill>
                  <a:schemeClr val="tx1"/>
                </a:solidFill>
                <a:latin typeface="Century Gothic" panose="020B0502020202020204" pitchFamily="34" charset="0"/>
              </a:rPr>
              <a:t>Surname: Fu, #Awards: 3, #DBLP_Record: 76</a:t>
            </a:r>
          </a:p>
          <a:p>
            <a:pPr algn="ctr"/>
            <a:r>
              <a:rPr lang="en-US" dirty="0">
                <a:solidFill>
                  <a:schemeClr val="tx1"/>
                </a:solidFill>
                <a:latin typeface="Century Gothic" panose="020B0502020202020204" pitchFamily="34" charset="0"/>
              </a:rPr>
              <a:t>Surname: Abelson, #Awards: 5, #DBLP_Record: 51</a:t>
            </a:r>
          </a:p>
          <a:p>
            <a:pPr algn="ctr"/>
            <a:r>
              <a:rPr lang="en-US" dirty="0">
                <a:solidFill>
                  <a:schemeClr val="tx1"/>
                </a:solidFill>
                <a:latin typeface="Century Gothic" panose="020B0502020202020204" pitchFamily="34" charset="0"/>
              </a:rPr>
              <a:t>Surname: Foley, #Awards: 6, #DBLP_Record: 109</a:t>
            </a:r>
          </a:p>
          <a:p>
            <a:pPr algn="ctr"/>
            <a:r>
              <a:rPr lang="en-US" dirty="0">
                <a:solidFill>
                  <a:schemeClr val="tx1"/>
                </a:solidFill>
                <a:latin typeface="Century Gothic" panose="020B0502020202020204" pitchFamily="34" charset="0"/>
              </a:rPr>
              <a:t>Surname: Etzioni, #Awards: 6, #DBLP_Record: 187</a:t>
            </a:r>
          </a:p>
          <a:p>
            <a:pPr algn="ctr"/>
            <a:r>
              <a:rPr lang="en-US" dirty="0">
                <a:solidFill>
                  <a:schemeClr val="tx1"/>
                </a:solidFill>
                <a:latin typeface="Century Gothic" panose="020B0502020202020204" pitchFamily="34" charset="0"/>
              </a:rPr>
              <a:t>Surname: Brassard, #Awards: 3, #DBLP_Record: 133</a:t>
            </a:r>
            <a:endParaRPr lang="el-GR" dirty="0">
              <a:solidFill>
                <a:schemeClr val="tx1"/>
              </a:solidFill>
              <a:latin typeface="Century Gothic" panose="020B0502020202020204" pitchFamily="34" charset="0"/>
            </a:endParaRPr>
          </a:p>
          <a:p>
            <a:endParaRPr lang="el-GR" dirty="0"/>
          </a:p>
        </p:txBody>
      </p:sp>
    </p:spTree>
    <p:extLst>
      <p:ext uri="{BB962C8B-B14F-4D97-AF65-F5344CB8AC3E}">
        <p14:creationId xmlns:p14="http://schemas.microsoft.com/office/powerpoint/2010/main" val="3667791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fade">
                                      <p:cBhvr>
                                        <p:cTn id="30" dur="500"/>
                                        <p:tgtEl>
                                          <p:spTgt spid="7">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fade">
                                      <p:cBhvr>
                                        <p:cTn id="33" dur="500"/>
                                        <p:tgtEl>
                                          <p:spTgt spid="7">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500"/>
                                        <p:tgtEl>
                                          <p:spTgt spid="7">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500"/>
                                        <p:tgtEl>
                                          <p:spTgt spid="7">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fade">
                                      <p:cBhvr>
                                        <p:cTn id="42" dur="500"/>
                                        <p:tgtEl>
                                          <p:spTgt spid="7">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animEffect transition="in" filter="fade">
                                      <p:cBhvr>
                                        <p:cTn id="45" dur="500"/>
                                        <p:tgtEl>
                                          <p:spTgt spid="7">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7">
                                            <p:txEl>
                                              <p:pRg st="13" end="13"/>
                                            </p:txEl>
                                          </p:spTgt>
                                        </p:tgtEl>
                                        <p:attrNameLst>
                                          <p:attrName>style.visibility</p:attrName>
                                        </p:attrNameLst>
                                      </p:cBhvr>
                                      <p:to>
                                        <p:strVal val="visible"/>
                                      </p:to>
                                    </p:set>
                                    <p:animEffect transition="in" filter="fade">
                                      <p:cBhvr>
                                        <p:cTn id="48" dur="500"/>
                                        <p:tgtEl>
                                          <p:spTgt spid="7">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animEffect transition="in" filter="fade">
                                      <p:cBhvr>
                                        <p:cTn id="51" dur="500"/>
                                        <p:tgtEl>
                                          <p:spTgt spid="7">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7">
                                            <p:txEl>
                                              <p:pRg st="15" end="15"/>
                                            </p:txEl>
                                          </p:spTgt>
                                        </p:tgtEl>
                                        <p:attrNameLst>
                                          <p:attrName>style.visibility</p:attrName>
                                        </p:attrNameLst>
                                      </p:cBhvr>
                                      <p:to>
                                        <p:strVal val="visible"/>
                                      </p:to>
                                    </p:set>
                                    <p:animEffect transition="in" filter="fade">
                                      <p:cBhvr>
                                        <p:cTn id="54" dur="500"/>
                                        <p:tgtEl>
                                          <p:spTgt spid="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61DF-6744-FDB4-6652-A5AF36EDCFA8}"/>
            </a:ext>
          </a:extLst>
        </p:cNvPr>
        <p:cNvGrpSpPr/>
        <p:nvPr/>
      </p:nvGrpSpPr>
      <p:grpSpPr>
        <a:xfrm>
          <a:off x="0" y="0"/>
          <a:ext cx="0" cy="0"/>
          <a:chOff x="0" y="0"/>
          <a:chExt cx="0" cy="0"/>
        </a:xfrm>
      </p:grpSpPr>
      <p:sp>
        <p:nvSpPr>
          <p:cNvPr id="3" name="Θέση κειμένου 2">
            <a:extLst>
              <a:ext uri="{FF2B5EF4-FFF2-40B4-BE49-F238E27FC236}">
                <a16:creationId xmlns:a16="http://schemas.microsoft.com/office/drawing/2014/main" id="{FF58DED3-F26B-F652-2A70-E8A77546B3EC}"/>
              </a:ext>
            </a:extLst>
          </p:cNvPr>
          <p:cNvSpPr txBox="1">
            <a:spLocks/>
          </p:cNvSpPr>
          <p:nvPr/>
        </p:nvSpPr>
        <p:spPr>
          <a:xfrm>
            <a:off x="5921829" y="255631"/>
            <a:ext cx="6117771" cy="5888901"/>
          </a:xfrm>
          <a:prstGeom prst="rect">
            <a:avLst/>
          </a:prstGeom>
        </p:spPr>
        <p:txBody>
          <a:bodyPr vert="horz" lIns="91440" tIns="45720" rIns="91440" bIns="45720" rtlCol="0">
            <a:normAutofit lnSpcReduction="1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D</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O</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0</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a:t>
            </a:r>
            <a:r>
              <a:rPr lang="en-US" b="1" dirty="0">
                <a:solidFill>
                  <a:schemeClr val="tx1"/>
                </a:solidFill>
                <a:latin typeface="Century Gothic" panose="020B0502020202020204" pitchFamily="34" charset="0"/>
              </a:rPr>
              <a:t> </a:t>
            </a:r>
            <a:r>
              <a:rPr lang="el-GR" b="1" dirty="0">
                <a:solidFill>
                  <a:schemeClr val="tx1"/>
                </a:solidFill>
                <a:latin typeface="Century Gothic" panose="020B0502020202020204" pitchFamily="34" charset="0"/>
              </a:rPr>
              <a:t>[</a:t>
            </a:r>
            <a:r>
              <a:rPr lang="en-US" b="1" dirty="0">
                <a:solidFill>
                  <a:schemeClr val="tx1"/>
                </a:solidFill>
                <a:latin typeface="Century Gothic" panose="020B0502020202020204" pitchFamily="34" charset="0"/>
              </a:rPr>
              <a:t>22</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717</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52</a:t>
            </a:r>
            <a:r>
              <a:rPr lang="el-GR" b="1" dirty="0">
                <a:solidFill>
                  <a:schemeClr val="tx1"/>
                </a:solidFill>
                <a:latin typeface="Century Gothic" panose="020B0502020202020204" pitchFamily="34" charset="0"/>
              </a:rPr>
              <a:t>%. </a:t>
            </a:r>
            <a:endParaRPr lang="en-US" b="1" dirty="0">
              <a:solidFill>
                <a:schemeClr val="tx1"/>
              </a:solidFill>
              <a:latin typeface="Century Gothic" panose="020B0502020202020204" pitchFamily="34" charset="0"/>
            </a:endParaRPr>
          </a:p>
          <a:p>
            <a:pPr algn="ctr"/>
            <a:r>
              <a:rPr lang="en-US" dirty="0">
                <a:solidFill>
                  <a:schemeClr val="tx1"/>
                </a:solidFill>
                <a:latin typeface="Century Gothic" panose="020B0502020202020204" pitchFamily="34" charset="0"/>
              </a:rPr>
              <a:t>Surname: Hewitt, #Awards: 3, #DBLP_Record: 63</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Liskov</a:t>
            </a:r>
            <a:r>
              <a:rPr lang="en-US" dirty="0">
                <a:solidFill>
                  <a:schemeClr val="tx1"/>
                </a:solidFill>
                <a:latin typeface="Century Gothic" panose="020B0502020202020204" pitchFamily="34" charset="0"/>
              </a:rPr>
              <a:t>, #Awards: 2, #DBLP_Record: 163</a:t>
            </a:r>
          </a:p>
          <a:p>
            <a:pPr algn="ctr"/>
            <a:r>
              <a:rPr lang="en-US" dirty="0">
                <a:solidFill>
                  <a:schemeClr val="tx1"/>
                </a:solidFill>
                <a:latin typeface="Century Gothic" panose="020B0502020202020204" pitchFamily="34" charset="0"/>
              </a:rPr>
              <a:t>Surname: Diffie, #Awards: 4, #DBLP_Record: 43</a:t>
            </a:r>
          </a:p>
          <a:p>
            <a:pPr algn="ctr"/>
            <a:r>
              <a:rPr lang="en-US" dirty="0">
                <a:solidFill>
                  <a:schemeClr val="tx1"/>
                </a:solidFill>
                <a:latin typeface="Century Gothic" panose="020B0502020202020204" pitchFamily="34" charset="0"/>
              </a:rPr>
              <a:t>Surname: Irwin, #Awards: 14, #DBLP_Record: 370</a:t>
            </a:r>
          </a:p>
          <a:p>
            <a:pPr algn="ctr"/>
            <a:r>
              <a:rPr lang="en-US" dirty="0">
                <a:solidFill>
                  <a:schemeClr val="tx1"/>
                </a:solidFill>
                <a:latin typeface="Century Gothic" panose="020B0502020202020204" pitchFamily="34" charset="0"/>
              </a:rPr>
              <a:t>Surname: Iverson, #Awards: 2, #DBLP_Record: 45</a:t>
            </a:r>
          </a:p>
          <a:p>
            <a:pPr algn="ctr"/>
            <a:r>
              <a:rPr lang="en-US" dirty="0">
                <a:solidFill>
                  <a:schemeClr val="tx1"/>
                </a:solidFill>
                <a:latin typeface="Century Gothic" panose="020B0502020202020204" pitchFamily="34" charset="0"/>
              </a:rPr>
              <a:t>Surname: Liedtke, #Awards: 0, #DBLP_Record: 37</a:t>
            </a:r>
          </a:p>
          <a:p>
            <a:pPr algn="ctr"/>
            <a:r>
              <a:rPr lang="en-US" dirty="0">
                <a:solidFill>
                  <a:schemeClr val="tx1"/>
                </a:solidFill>
                <a:latin typeface="Century Gothic" panose="020B0502020202020204" pitchFamily="34" charset="0"/>
              </a:rPr>
              <a:t>Surname: Hansen, #Awards: 6, #DBLP_Record: 55</a:t>
            </a:r>
          </a:p>
          <a:p>
            <a:pPr algn="ctr"/>
            <a:r>
              <a:rPr lang="en-US" dirty="0">
                <a:solidFill>
                  <a:schemeClr val="tx1"/>
                </a:solidFill>
                <a:latin typeface="Century Gothic" panose="020B0502020202020204" pitchFamily="34" charset="0"/>
              </a:rPr>
              <a:t>Surname: Graham, #Awards: 0, #DBLP_Record: 48</a:t>
            </a:r>
          </a:p>
          <a:p>
            <a:pPr algn="ctr"/>
            <a:r>
              <a:rPr lang="en-US" dirty="0">
                <a:solidFill>
                  <a:schemeClr val="tx1"/>
                </a:solidFill>
                <a:latin typeface="Century Gothic" panose="020B0502020202020204" pitchFamily="34" charset="0"/>
              </a:rPr>
              <a:t>Surname: Meyer, #Awards: 3, #DBLP_Record: 356</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Golumbic</a:t>
            </a:r>
            <a:r>
              <a:rPr lang="en-US" dirty="0">
                <a:solidFill>
                  <a:schemeClr val="tx1"/>
                </a:solidFill>
                <a:latin typeface="Century Gothic" panose="020B0502020202020204" pitchFamily="34" charset="0"/>
              </a:rPr>
              <a:t>, #Awards: 0, #DBLP_Record: 109</a:t>
            </a:r>
          </a:p>
          <a:p>
            <a:pPr algn="ctr"/>
            <a:r>
              <a:rPr lang="en-US" dirty="0">
                <a:solidFill>
                  <a:schemeClr val="tx1"/>
                </a:solidFill>
                <a:latin typeface="Century Gothic" panose="020B0502020202020204" pitchFamily="34" charset="0"/>
              </a:rPr>
              <a:t>Surname: Fu, #Awards: 3, #DBLP_Record: 76</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Nadin</a:t>
            </a:r>
            <a:r>
              <a:rPr lang="en-US" dirty="0">
                <a:solidFill>
                  <a:schemeClr val="tx1"/>
                </a:solidFill>
                <a:latin typeface="Century Gothic" panose="020B0502020202020204" pitchFamily="34" charset="0"/>
              </a:rPr>
              <a:t>, #Awards: 0, #DBLP_Record: 49</a:t>
            </a:r>
            <a:endParaRPr lang="el-GR" dirty="0">
              <a:solidFill>
                <a:schemeClr val="tx1"/>
              </a:solidFill>
              <a:latin typeface="Century Gothic" panose="020B0502020202020204" pitchFamily="34" charset="0"/>
            </a:endParaRPr>
          </a:p>
          <a:p>
            <a:endParaRPr lang="el-GR" dirty="0"/>
          </a:p>
        </p:txBody>
      </p:sp>
    </p:spTree>
    <p:extLst>
      <p:ext uri="{BB962C8B-B14F-4D97-AF65-F5344CB8AC3E}">
        <p14:creationId xmlns:p14="http://schemas.microsoft.com/office/powerpoint/2010/main" val="1007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74129-47C0-9D1F-5DDD-615330B90901}"/>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30216221-9586-FFBD-3656-B7091C5C710F}"/>
              </a:ext>
            </a:extLst>
          </p:cNvPr>
          <p:cNvSpPr>
            <a:spLocks noGrp="1"/>
          </p:cNvSpPr>
          <p:nvPr>
            <p:ph type="sldNum" sz="quarter" idx="12"/>
          </p:nvPr>
        </p:nvSpPr>
        <p:spPr/>
        <p:txBody>
          <a:bodyPr/>
          <a:lstStyle/>
          <a:p>
            <a:pPr rtl="0"/>
            <a:fld id="{B5CEABB6-07DC-46E8-9B57-56EC44A396E5}" type="slidenum">
              <a:rPr lang="en-GB" noProof="0" smtClean="0"/>
              <a:t>26</a:t>
            </a:fld>
            <a:endParaRPr lang="en-GB" noProof="0"/>
          </a:p>
        </p:txBody>
      </p:sp>
      <p:sp>
        <p:nvSpPr>
          <p:cNvPr id="7" name="Θέση κειμένου 2">
            <a:extLst>
              <a:ext uri="{FF2B5EF4-FFF2-40B4-BE49-F238E27FC236}">
                <a16:creationId xmlns:a16="http://schemas.microsoft.com/office/drawing/2014/main" id="{7F4D6A35-FA27-98FB-54A7-FA74F2E94E25}"/>
              </a:ext>
            </a:extLst>
          </p:cNvPr>
          <p:cNvSpPr txBox="1">
            <a:spLocks/>
          </p:cNvSpPr>
          <p:nvPr/>
        </p:nvSpPr>
        <p:spPr>
          <a:xfrm>
            <a:off x="254046" y="320945"/>
            <a:ext cx="7855811"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l-GR" dirty="0"/>
          </a:p>
        </p:txBody>
      </p:sp>
      <p:sp>
        <p:nvSpPr>
          <p:cNvPr id="8" name="Θέση κειμένου 2">
            <a:extLst>
              <a:ext uri="{FF2B5EF4-FFF2-40B4-BE49-F238E27FC236}">
                <a16:creationId xmlns:a16="http://schemas.microsoft.com/office/drawing/2014/main" id="{F82603C1-53AF-2181-5572-2B7E2B14B8BE}"/>
              </a:ext>
            </a:extLst>
          </p:cNvPr>
          <p:cNvSpPr txBox="1">
            <a:spLocks/>
          </p:cNvSpPr>
          <p:nvPr/>
        </p:nvSpPr>
        <p:spPr>
          <a:xfrm>
            <a:off x="90760" y="320945"/>
            <a:ext cx="71046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Q</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V</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2</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55</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167</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33</a:t>
            </a:r>
            <a:r>
              <a:rPr lang="el-GR" b="1" dirty="0">
                <a:solidFill>
                  <a:schemeClr val="tx1"/>
                </a:solidFill>
                <a:latin typeface="Century Gothic" panose="020B0502020202020204" pitchFamily="34" charset="0"/>
              </a:rPr>
              <a:t>%. </a:t>
            </a:r>
            <a:endParaRPr lang="en-US" b="1" dirty="0">
              <a:solidFill>
                <a:schemeClr val="tx1"/>
              </a:solidFill>
              <a:latin typeface="Century Gothic" panose="020B0502020202020204" pitchFamily="34" charset="0"/>
            </a:endParaRP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Sadrzadeh</a:t>
            </a:r>
            <a:r>
              <a:rPr lang="en-US" dirty="0">
                <a:solidFill>
                  <a:schemeClr val="tx1"/>
                </a:solidFill>
                <a:latin typeface="Century Gothic" panose="020B0502020202020204" pitchFamily="34" charset="0"/>
              </a:rPr>
              <a:t>, #Awards: 2, #DBLP_Record: 120</a:t>
            </a:r>
          </a:p>
          <a:p>
            <a:pPr algn="ctr"/>
            <a:r>
              <a:rPr lang="en-US" dirty="0">
                <a:solidFill>
                  <a:schemeClr val="tx1"/>
                </a:solidFill>
                <a:latin typeface="Century Gothic" panose="020B0502020202020204" pitchFamily="34" charset="0"/>
              </a:rPr>
              <a:t>Surname: </a:t>
            </a:r>
            <a:r>
              <a:rPr lang="en-US" dirty="0" err="1">
                <a:solidFill>
                  <a:schemeClr val="tx1"/>
                </a:solidFill>
                <a:latin typeface="Century Gothic" panose="020B0502020202020204" pitchFamily="34" charset="0"/>
              </a:rPr>
              <a:t>Schoenebeck</a:t>
            </a:r>
            <a:r>
              <a:rPr lang="en-US" dirty="0">
                <a:solidFill>
                  <a:schemeClr val="tx1"/>
                </a:solidFill>
                <a:latin typeface="Century Gothic" panose="020B0502020202020204" pitchFamily="34" charset="0"/>
              </a:rPr>
              <a:t>, #Awards: 6, #DBLP_Record: 78</a:t>
            </a:r>
          </a:p>
          <a:p>
            <a:pPr algn="ctr"/>
            <a:r>
              <a:rPr lang="en-US" dirty="0">
                <a:solidFill>
                  <a:schemeClr val="tx1"/>
                </a:solidFill>
                <a:latin typeface="Century Gothic" panose="020B0502020202020204" pitchFamily="34" charset="0"/>
              </a:rPr>
              <a:t>Surname: Rabin, #Awards: 3, #DBLP_Record: 67</a:t>
            </a:r>
            <a:endParaRPr lang="el-GR" dirty="0">
              <a:solidFill>
                <a:schemeClr val="tx1"/>
              </a:solidFill>
              <a:latin typeface="Century Gothic" panose="020B0502020202020204" pitchFamily="34" charset="0"/>
            </a:endParaRPr>
          </a:p>
          <a:p>
            <a:endParaRPr lang="el-GR" dirty="0"/>
          </a:p>
        </p:txBody>
      </p:sp>
    </p:spTree>
    <p:extLst>
      <p:ext uri="{BB962C8B-B14F-4D97-AF65-F5344CB8AC3E}">
        <p14:creationId xmlns:p14="http://schemas.microsoft.com/office/powerpoint/2010/main" val="19578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94085-BDB4-A670-A73C-1D548783D25B}"/>
            </a:ext>
          </a:extLst>
        </p:cNvPr>
        <p:cNvGrpSpPr/>
        <p:nvPr/>
      </p:nvGrpSpPr>
      <p:grpSpPr>
        <a:xfrm>
          <a:off x="0" y="0"/>
          <a:ext cx="0" cy="0"/>
          <a:chOff x="0" y="0"/>
          <a:chExt cx="0" cy="0"/>
        </a:xfrm>
      </p:grpSpPr>
      <p:sp>
        <p:nvSpPr>
          <p:cNvPr id="11" name="Θέση αριθμού διαφάνειας 10">
            <a:extLst>
              <a:ext uri="{FF2B5EF4-FFF2-40B4-BE49-F238E27FC236}">
                <a16:creationId xmlns:a16="http://schemas.microsoft.com/office/drawing/2014/main" id="{0FE4C4F8-6B3B-CBB2-406C-05D0F79DF7CD}"/>
              </a:ext>
            </a:extLst>
          </p:cNvPr>
          <p:cNvSpPr>
            <a:spLocks noGrp="1"/>
          </p:cNvSpPr>
          <p:nvPr>
            <p:ph type="sldNum" sz="quarter" idx="22"/>
          </p:nvPr>
        </p:nvSpPr>
        <p:spPr/>
        <p:txBody>
          <a:bodyPr/>
          <a:lstStyle/>
          <a:p>
            <a:pPr rtl="0"/>
            <a:fld id="{B5CEABB6-07DC-46E8-9B57-56EC44A396E5}" type="slidenum">
              <a:rPr lang="en-GB" noProof="0" smtClean="0"/>
              <a:pPr rtl="0"/>
              <a:t>27</a:t>
            </a:fld>
            <a:endParaRPr lang="en-GB" noProof="0"/>
          </a:p>
        </p:txBody>
      </p:sp>
      <p:sp>
        <p:nvSpPr>
          <p:cNvPr id="12" name="Θέση κειμένου 2">
            <a:extLst>
              <a:ext uri="{FF2B5EF4-FFF2-40B4-BE49-F238E27FC236}">
                <a16:creationId xmlns:a16="http://schemas.microsoft.com/office/drawing/2014/main" id="{50055A7A-3D4E-4A03-7798-A09D964133AD}"/>
              </a:ext>
            </a:extLst>
          </p:cNvPr>
          <p:cNvSpPr txBox="1">
            <a:spLocks/>
          </p:cNvSpPr>
          <p:nvPr/>
        </p:nvSpPr>
        <p:spPr>
          <a:xfrm>
            <a:off x="4989331" y="832574"/>
            <a:ext cx="71046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I</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P</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3</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109</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450</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42</a:t>
            </a:r>
            <a:r>
              <a:rPr lang="el-GR" b="1" dirty="0">
                <a:solidFill>
                  <a:schemeClr val="tx1"/>
                </a:solidFill>
                <a:latin typeface="Century Gothic" panose="020B0502020202020204" pitchFamily="34" charset="0"/>
              </a:rPr>
              <a:t>%. </a:t>
            </a:r>
          </a:p>
          <a:p>
            <a:pPr algn="ctr"/>
            <a:r>
              <a:rPr lang="en-US" dirty="0">
                <a:latin typeface="Century Gothic" panose="020B0502020202020204" pitchFamily="34" charset="0"/>
              </a:rPr>
              <a:t>Surname: Irwin, #Awards: 14, #DBLP_Record: 370</a:t>
            </a:r>
          </a:p>
          <a:p>
            <a:pPr algn="ctr"/>
            <a:r>
              <a:rPr lang="en-US" dirty="0">
                <a:latin typeface="Century Gothic" panose="020B0502020202020204" pitchFamily="34" charset="0"/>
              </a:rPr>
              <a:t>Surname: Kleinrock, #Awards: 3, #DBLP_Record: 181</a:t>
            </a:r>
          </a:p>
          <a:p>
            <a:pPr algn="ctr"/>
            <a:r>
              <a:rPr lang="en-US" dirty="0">
                <a:latin typeface="Century Gothic" panose="020B0502020202020204" pitchFamily="34" charset="0"/>
              </a:rPr>
              <a:t>Surname: Maulik, #Awards: 11, #DBLP_Record: 214</a:t>
            </a:r>
          </a:p>
          <a:p>
            <a:pPr algn="ctr"/>
            <a:r>
              <a:rPr lang="en-US" dirty="0">
                <a:latin typeface="Century Gothic" panose="020B0502020202020204" pitchFamily="34" charset="0"/>
              </a:rPr>
              <a:t>Surname: Meyer, #Awards: 3, #DBLP_Record: 356</a:t>
            </a:r>
            <a:endParaRPr lang="el-GR" dirty="0">
              <a:latin typeface="Century Gothic" panose="020B0502020202020204" pitchFamily="34" charset="0"/>
            </a:endParaRPr>
          </a:p>
        </p:txBody>
      </p:sp>
    </p:spTree>
    <p:extLst>
      <p:ext uri="{BB962C8B-B14F-4D97-AF65-F5344CB8AC3E}">
        <p14:creationId xmlns:p14="http://schemas.microsoft.com/office/powerpoint/2010/main" val="179294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Effect transition="in" filter="fade">
                                      <p:cBhvr>
                                        <p:cTn id="15" dur="500"/>
                                        <p:tgtEl>
                                          <p:spTgt spid="1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xEl>
                                              <p:pRg st="3" end="3"/>
                                            </p:txEl>
                                          </p:spTgt>
                                        </p:tgtEl>
                                        <p:attrNameLst>
                                          <p:attrName>style.visibility</p:attrName>
                                        </p:attrNameLst>
                                      </p:cBhvr>
                                      <p:to>
                                        <p:strVal val="visible"/>
                                      </p:to>
                                    </p:set>
                                    <p:animEffect transition="in" filter="fade">
                                      <p:cBhvr>
                                        <p:cTn id="18" dur="500"/>
                                        <p:tgtEl>
                                          <p:spTgt spid="1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fade">
                                      <p:cBhvr>
                                        <p:cTn id="21"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BC33A-A9BB-A0D9-5900-13058C4227C4}"/>
            </a:ext>
          </a:extLst>
        </p:cNvPr>
        <p:cNvGrpSpPr/>
        <p:nvPr/>
      </p:nvGrpSpPr>
      <p:grpSpPr>
        <a:xfrm>
          <a:off x="0" y="0"/>
          <a:ext cx="0" cy="0"/>
          <a:chOff x="0" y="0"/>
          <a:chExt cx="0" cy="0"/>
        </a:xfrm>
      </p:grpSpPr>
      <p:sp>
        <p:nvSpPr>
          <p:cNvPr id="13" name="Θέση αριθμού διαφάνειας 12">
            <a:extLst>
              <a:ext uri="{FF2B5EF4-FFF2-40B4-BE49-F238E27FC236}">
                <a16:creationId xmlns:a16="http://schemas.microsoft.com/office/drawing/2014/main" id="{B1A8BC04-556C-D7B1-2FD8-CBB0DD9F8C71}"/>
              </a:ext>
            </a:extLst>
          </p:cNvPr>
          <p:cNvSpPr>
            <a:spLocks noGrp="1"/>
          </p:cNvSpPr>
          <p:nvPr>
            <p:ph type="sldNum" sz="quarter" idx="22"/>
          </p:nvPr>
        </p:nvSpPr>
        <p:spPr/>
        <p:txBody>
          <a:bodyPr/>
          <a:lstStyle/>
          <a:p>
            <a:pPr rtl="0"/>
            <a:fld id="{B5CEABB6-07DC-46E8-9B57-56EC44A396E5}" type="slidenum">
              <a:rPr lang="en-GB" noProof="0" smtClean="0"/>
              <a:t>28</a:t>
            </a:fld>
            <a:endParaRPr lang="en-GB" noProof="0"/>
          </a:p>
        </p:txBody>
      </p:sp>
      <p:sp>
        <p:nvSpPr>
          <p:cNvPr id="14" name="Θέση κειμένου 2">
            <a:extLst>
              <a:ext uri="{FF2B5EF4-FFF2-40B4-BE49-F238E27FC236}">
                <a16:creationId xmlns:a16="http://schemas.microsoft.com/office/drawing/2014/main" id="{805DCD89-862B-ECEF-ECF5-4ABF7F77FB0A}"/>
              </a:ext>
            </a:extLst>
          </p:cNvPr>
          <p:cNvSpPr txBox="1">
            <a:spLocks/>
          </p:cNvSpPr>
          <p:nvPr/>
        </p:nvSpPr>
        <p:spPr>
          <a:xfrm>
            <a:off x="1886902" y="221117"/>
            <a:ext cx="10130926" cy="650035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l-GR" b="1" dirty="0">
                <a:solidFill>
                  <a:schemeClr val="tx1"/>
                </a:solidFill>
                <a:latin typeface="Century Gothic" panose="020B0502020202020204" pitchFamily="34" charset="0"/>
              </a:rPr>
              <a:t>Βρείτε τους επιστήμονες της επιστήμης υπολογιστών από τη ΒΔ </a:t>
            </a:r>
            <a:r>
              <a:rPr lang="el-GR" b="1" dirty="0" err="1">
                <a:solidFill>
                  <a:schemeClr val="tx1"/>
                </a:solidFill>
                <a:latin typeface="Century Gothic" panose="020B0502020202020204" pitchFamily="34" charset="0"/>
              </a:rPr>
              <a:t>Wikipedia</a:t>
            </a:r>
            <a:r>
              <a:rPr lang="el-GR" b="1" dirty="0">
                <a:solidFill>
                  <a:schemeClr val="tx1"/>
                </a:solidFill>
                <a:latin typeface="Century Gothic" panose="020B0502020202020204" pitchFamily="34" charset="0"/>
              </a:rPr>
              <a:t> που το γράμμα τους να ανήκει στο διάστημα [</a:t>
            </a:r>
            <a:r>
              <a:rPr lang="en-US" b="1" dirty="0">
                <a:solidFill>
                  <a:schemeClr val="tx1"/>
                </a:solidFill>
                <a:latin typeface="Century Gothic" panose="020B0502020202020204" pitchFamily="34" charset="0"/>
              </a:rPr>
              <a:t>B</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X</a:t>
            </a:r>
            <a:r>
              <a:rPr lang="el-GR" b="1" dirty="0">
                <a:solidFill>
                  <a:schemeClr val="tx1"/>
                </a:solidFill>
                <a:latin typeface="Century Gothic" panose="020B0502020202020204" pitchFamily="34" charset="0"/>
              </a:rPr>
              <a:t>], να έχουν αποσπάσει &gt;</a:t>
            </a:r>
            <a:r>
              <a:rPr lang="en-US" b="1" dirty="0">
                <a:solidFill>
                  <a:schemeClr val="tx1"/>
                </a:solidFill>
                <a:latin typeface="Century Gothic" panose="020B0502020202020204" pitchFamily="34" charset="0"/>
              </a:rPr>
              <a:t>0</a:t>
            </a:r>
            <a:r>
              <a:rPr lang="el-GR" b="1" dirty="0">
                <a:solidFill>
                  <a:schemeClr val="tx1"/>
                </a:solidFill>
                <a:latin typeface="Century Gothic" panose="020B0502020202020204" pitchFamily="34" charset="0"/>
              </a:rPr>
              <a:t> βραβεία, ο αριθμός δημοσιεύσεων στο DBLP </a:t>
            </a:r>
            <a:r>
              <a:rPr lang="el-GR" b="1" dirty="0" err="1">
                <a:solidFill>
                  <a:schemeClr val="tx1"/>
                </a:solidFill>
                <a:latin typeface="Century Gothic" panose="020B0502020202020204" pitchFamily="34" charset="0"/>
              </a:rPr>
              <a:t>Record</a:t>
            </a:r>
            <a:r>
              <a:rPr lang="el-GR" b="1" dirty="0">
                <a:solidFill>
                  <a:schemeClr val="tx1"/>
                </a:solidFill>
                <a:latin typeface="Century Gothic" panose="020B0502020202020204" pitchFamily="34" charset="0"/>
              </a:rPr>
              <a:t> να ανήκει στο εύρος [</a:t>
            </a:r>
            <a:r>
              <a:rPr lang="en-US" b="1" dirty="0">
                <a:solidFill>
                  <a:schemeClr val="tx1"/>
                </a:solidFill>
                <a:latin typeface="Century Gothic" panose="020B0502020202020204" pitchFamily="34" charset="0"/>
              </a:rPr>
              <a:t>4</a:t>
            </a:r>
            <a:r>
              <a:rPr lang="el-GR" b="1" dirty="0">
                <a:solidFill>
                  <a:schemeClr val="tx1"/>
                </a:solidFill>
                <a:latin typeface="Century Gothic" panose="020B0502020202020204" pitchFamily="34" charset="0"/>
              </a:rPr>
              <a:t>, </a:t>
            </a:r>
            <a:r>
              <a:rPr lang="en-US" b="1" dirty="0">
                <a:solidFill>
                  <a:schemeClr val="tx1"/>
                </a:solidFill>
                <a:latin typeface="Century Gothic" panose="020B0502020202020204" pitchFamily="34" charset="0"/>
              </a:rPr>
              <a:t>500</a:t>
            </a:r>
            <a:r>
              <a:rPr lang="el-GR" b="1" dirty="0">
                <a:solidFill>
                  <a:schemeClr val="tx1"/>
                </a:solidFill>
                <a:latin typeface="Century Gothic" panose="020B0502020202020204" pitchFamily="34" charset="0"/>
              </a:rPr>
              <a:t>] και να έχουν ποσοστό ομοιότητας εκπαίδευσης &gt;</a:t>
            </a:r>
            <a:r>
              <a:rPr lang="en-US" b="1" dirty="0">
                <a:solidFill>
                  <a:schemeClr val="tx1"/>
                </a:solidFill>
                <a:latin typeface="Century Gothic" panose="020B0502020202020204" pitchFamily="34" charset="0"/>
              </a:rPr>
              <a:t>55</a:t>
            </a:r>
            <a:r>
              <a:rPr lang="el-GR" b="1" dirty="0">
                <a:solidFill>
                  <a:schemeClr val="tx1"/>
                </a:solidFill>
                <a:latin typeface="Century Gothic" panose="020B0502020202020204" pitchFamily="34" charset="0"/>
              </a:rPr>
              <a:t>%. </a:t>
            </a:r>
          </a:p>
          <a:p>
            <a:pPr algn="ctr"/>
            <a:r>
              <a:rPr lang="en-US" dirty="0">
                <a:latin typeface="Century Gothic" panose="020B0502020202020204" pitchFamily="34" charset="0"/>
              </a:rPr>
              <a:t>Surname: Conway, #Awards: 0, #DBLP_Record: 18</a:t>
            </a:r>
          </a:p>
          <a:p>
            <a:pPr algn="ctr"/>
            <a:r>
              <a:rPr lang="en-US" dirty="0">
                <a:latin typeface="Century Gothic" panose="020B0502020202020204" pitchFamily="34" charset="0"/>
              </a:rPr>
              <a:t>Surname: Brin, #Awards: 2, #DBLP_Record: 15</a:t>
            </a:r>
          </a:p>
          <a:p>
            <a:pPr algn="ctr"/>
            <a:r>
              <a:rPr lang="en-US" dirty="0">
                <a:latin typeface="Century Gothic" panose="020B0502020202020204" pitchFamily="34" charset="0"/>
              </a:rPr>
              <a:t>Surname: Iverson, #Awards: 2, #DBLP_Record: 45</a:t>
            </a:r>
          </a:p>
          <a:p>
            <a:pPr algn="ctr"/>
            <a:r>
              <a:rPr lang="en-US" dirty="0">
                <a:latin typeface="Century Gothic" panose="020B0502020202020204" pitchFamily="34" charset="0"/>
              </a:rPr>
              <a:t>Surname: Burnett, #Awards: 2, #DBLP_Record: 262</a:t>
            </a:r>
          </a:p>
          <a:p>
            <a:pPr algn="ctr"/>
            <a:r>
              <a:rPr lang="en-US" dirty="0">
                <a:latin typeface="Century Gothic" panose="020B0502020202020204" pitchFamily="34" charset="0"/>
              </a:rPr>
              <a:t>Surname: Irwin, #Awards: 14, #DBLP_Record: 370</a:t>
            </a:r>
          </a:p>
          <a:p>
            <a:pPr algn="ctr"/>
            <a:r>
              <a:rPr lang="en-US" dirty="0">
                <a:latin typeface="Century Gothic" panose="020B0502020202020204" pitchFamily="34" charset="0"/>
              </a:rPr>
              <a:t>Surname: Fu, #Awards: 3, #DBLP_Record: 76</a:t>
            </a:r>
          </a:p>
          <a:p>
            <a:pPr algn="ctr"/>
            <a:r>
              <a:rPr lang="en-US" dirty="0">
                <a:latin typeface="Century Gothic" panose="020B0502020202020204" pitchFamily="34" charset="0"/>
              </a:rPr>
              <a:t>Surname: </a:t>
            </a:r>
            <a:r>
              <a:rPr lang="en-US" dirty="0" err="1">
                <a:latin typeface="Century Gothic" panose="020B0502020202020204" pitchFamily="34" charset="0"/>
              </a:rPr>
              <a:t>Pavón</a:t>
            </a:r>
            <a:r>
              <a:rPr lang="en-US" dirty="0">
                <a:latin typeface="Century Gothic" panose="020B0502020202020204" pitchFamily="34" charset="0"/>
              </a:rPr>
              <a:t>, #Awards: 2, #DBLP_Record: 148</a:t>
            </a:r>
          </a:p>
          <a:p>
            <a:pPr algn="ctr"/>
            <a:r>
              <a:rPr lang="en-US" dirty="0">
                <a:latin typeface="Century Gothic" panose="020B0502020202020204" pitchFamily="34" charset="0"/>
              </a:rPr>
              <a:t>Surname: Rabin, #Awards: 3, #DBLP_Record: 67</a:t>
            </a:r>
          </a:p>
          <a:p>
            <a:pPr algn="ctr"/>
            <a:r>
              <a:rPr lang="en-US" dirty="0">
                <a:latin typeface="Century Gothic" panose="020B0502020202020204" pitchFamily="34" charset="0"/>
              </a:rPr>
              <a:t>Surname: Hansen, #Awards: 6, #DBLP_Record: 55</a:t>
            </a:r>
          </a:p>
          <a:p>
            <a:pPr algn="ctr"/>
            <a:r>
              <a:rPr lang="en-US" dirty="0">
                <a:latin typeface="Century Gothic" panose="020B0502020202020204" pitchFamily="34" charset="0"/>
              </a:rPr>
              <a:t>Surname: Fredkin, #Awards: 1, #DBLP_Record: 8</a:t>
            </a:r>
          </a:p>
          <a:p>
            <a:pPr algn="ctr"/>
            <a:r>
              <a:rPr lang="en-US" dirty="0">
                <a:latin typeface="Century Gothic" panose="020B0502020202020204" pitchFamily="34" charset="0"/>
              </a:rPr>
              <a:t>Surname: </a:t>
            </a:r>
            <a:r>
              <a:rPr lang="en-US" dirty="0" err="1">
                <a:latin typeface="Century Gothic" panose="020B0502020202020204" pitchFamily="34" charset="0"/>
              </a:rPr>
              <a:t>Nadin</a:t>
            </a:r>
            <a:r>
              <a:rPr lang="en-US" dirty="0">
                <a:latin typeface="Century Gothic" panose="020B0502020202020204" pitchFamily="34" charset="0"/>
              </a:rPr>
              <a:t>, #Awards: 0, #DBLP_Record: 49</a:t>
            </a:r>
          </a:p>
          <a:p>
            <a:pPr algn="ctr"/>
            <a:r>
              <a:rPr lang="en-US" dirty="0">
                <a:latin typeface="Century Gothic" panose="020B0502020202020204" pitchFamily="34" charset="0"/>
              </a:rPr>
              <a:t>Surname: Diffie, #Awards: 4, #DBLP_Record: 43</a:t>
            </a:r>
          </a:p>
          <a:p>
            <a:pPr algn="ctr"/>
            <a:r>
              <a:rPr lang="en-US" dirty="0">
                <a:latin typeface="Century Gothic" panose="020B0502020202020204" pitchFamily="34" charset="0"/>
              </a:rPr>
              <a:t>Surname: </a:t>
            </a:r>
            <a:r>
              <a:rPr lang="en-US" dirty="0" err="1">
                <a:latin typeface="Century Gothic" panose="020B0502020202020204" pitchFamily="34" charset="0"/>
              </a:rPr>
              <a:t>Starner</a:t>
            </a:r>
            <a:r>
              <a:rPr lang="en-US" dirty="0">
                <a:latin typeface="Century Gothic" panose="020B0502020202020204" pitchFamily="34" charset="0"/>
              </a:rPr>
              <a:t>, #Awards: 0, #DBLP_Record: 266</a:t>
            </a:r>
          </a:p>
          <a:p>
            <a:pPr algn="ctr"/>
            <a:r>
              <a:rPr lang="en-US" dirty="0">
                <a:latin typeface="Century Gothic" panose="020B0502020202020204" pitchFamily="34" charset="0"/>
              </a:rPr>
              <a:t>Surname: </a:t>
            </a:r>
            <a:r>
              <a:rPr lang="en-US" dirty="0" err="1">
                <a:latin typeface="Century Gothic" panose="020B0502020202020204" pitchFamily="34" charset="0"/>
              </a:rPr>
              <a:t>Golumbic</a:t>
            </a:r>
            <a:r>
              <a:rPr lang="en-US" dirty="0">
                <a:latin typeface="Century Gothic" panose="020B0502020202020204" pitchFamily="34" charset="0"/>
              </a:rPr>
              <a:t>, #Awards: 0, #DBLP_Record: 109</a:t>
            </a:r>
          </a:p>
          <a:p>
            <a:pPr algn="ctr"/>
            <a:r>
              <a:rPr lang="en-US" dirty="0">
                <a:latin typeface="Century Gothic" panose="020B0502020202020204" pitchFamily="34" charset="0"/>
              </a:rPr>
              <a:t>Surname: Shaw, #Awards: 0, #DBLP_Record: 66</a:t>
            </a:r>
          </a:p>
          <a:p>
            <a:pPr algn="ctr"/>
            <a:r>
              <a:rPr lang="en-US" dirty="0">
                <a:latin typeface="Century Gothic" panose="020B0502020202020204" pitchFamily="34" charset="0"/>
              </a:rPr>
              <a:t>Surname: Blum, #Awards: 0, #DBLP_Record: 0</a:t>
            </a:r>
          </a:p>
          <a:p>
            <a:pPr algn="ctr"/>
            <a:r>
              <a:rPr lang="en-US" dirty="0">
                <a:latin typeface="Century Gothic" panose="020B0502020202020204" pitchFamily="34" charset="0"/>
              </a:rPr>
              <a:t>Surname: </a:t>
            </a:r>
            <a:r>
              <a:rPr lang="en-US" dirty="0" err="1">
                <a:latin typeface="Century Gothic" panose="020B0502020202020204" pitchFamily="34" charset="0"/>
              </a:rPr>
              <a:t>Liskov</a:t>
            </a:r>
            <a:r>
              <a:rPr lang="en-US" dirty="0">
                <a:latin typeface="Century Gothic" panose="020B0502020202020204" pitchFamily="34" charset="0"/>
              </a:rPr>
              <a:t>, #Awards: 2, #DBLP_Record: 163</a:t>
            </a:r>
          </a:p>
          <a:p>
            <a:pPr algn="ctr"/>
            <a:r>
              <a:rPr lang="en-US" dirty="0">
                <a:latin typeface="Century Gothic" panose="020B0502020202020204" pitchFamily="34" charset="0"/>
              </a:rPr>
              <a:t>Surname: Liedtke, #Awards: 0, #DBLP_Record: 37</a:t>
            </a:r>
          </a:p>
          <a:p>
            <a:pPr algn="ctr"/>
            <a:r>
              <a:rPr lang="en-US" dirty="0">
                <a:latin typeface="Century Gothic" panose="020B0502020202020204" pitchFamily="34" charset="0"/>
              </a:rPr>
              <a:t>Surname: Minsky, #Awards: 2, #DBLP_Record: 33</a:t>
            </a:r>
          </a:p>
        </p:txBody>
      </p:sp>
    </p:spTree>
    <p:extLst>
      <p:ext uri="{BB962C8B-B14F-4D97-AF65-F5344CB8AC3E}">
        <p14:creationId xmlns:p14="http://schemas.microsoft.com/office/powerpoint/2010/main" val="184351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fade">
                                      <p:cBhvr>
                                        <p:cTn id="15" dur="500"/>
                                        <p:tgtEl>
                                          <p:spTgt spid="1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fade">
                                      <p:cBhvr>
                                        <p:cTn id="18" dur="500"/>
                                        <p:tgtEl>
                                          <p:spTgt spid="1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fade">
                                      <p:cBhvr>
                                        <p:cTn id="21" dur="500"/>
                                        <p:tgtEl>
                                          <p:spTgt spid="1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fade">
                                      <p:cBhvr>
                                        <p:cTn id="24" dur="500"/>
                                        <p:tgtEl>
                                          <p:spTgt spid="1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fade">
                                      <p:cBhvr>
                                        <p:cTn id="27" dur="500"/>
                                        <p:tgtEl>
                                          <p:spTgt spid="1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fade">
                                      <p:cBhvr>
                                        <p:cTn id="30" dur="500"/>
                                        <p:tgtEl>
                                          <p:spTgt spid="1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fade">
                                      <p:cBhvr>
                                        <p:cTn id="33" dur="500"/>
                                        <p:tgtEl>
                                          <p:spTgt spid="1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xEl>
                                              <p:pRg st="9" end="9"/>
                                            </p:txEl>
                                          </p:spTgt>
                                        </p:tgtEl>
                                        <p:attrNameLst>
                                          <p:attrName>style.visibility</p:attrName>
                                        </p:attrNameLst>
                                      </p:cBhvr>
                                      <p:to>
                                        <p:strVal val="visible"/>
                                      </p:to>
                                    </p:set>
                                    <p:animEffect transition="in" filter="fade">
                                      <p:cBhvr>
                                        <p:cTn id="36" dur="500"/>
                                        <p:tgtEl>
                                          <p:spTgt spid="1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animEffect transition="in" filter="fade">
                                      <p:cBhvr>
                                        <p:cTn id="39" dur="500"/>
                                        <p:tgtEl>
                                          <p:spTgt spid="1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4">
                                            <p:txEl>
                                              <p:pRg st="11" end="11"/>
                                            </p:txEl>
                                          </p:spTgt>
                                        </p:tgtEl>
                                        <p:attrNameLst>
                                          <p:attrName>style.visibility</p:attrName>
                                        </p:attrNameLst>
                                      </p:cBhvr>
                                      <p:to>
                                        <p:strVal val="visible"/>
                                      </p:to>
                                    </p:set>
                                    <p:animEffect transition="in" filter="fade">
                                      <p:cBhvr>
                                        <p:cTn id="42" dur="500"/>
                                        <p:tgtEl>
                                          <p:spTgt spid="1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
                                            <p:txEl>
                                              <p:pRg st="12" end="12"/>
                                            </p:txEl>
                                          </p:spTgt>
                                        </p:tgtEl>
                                        <p:attrNameLst>
                                          <p:attrName>style.visibility</p:attrName>
                                        </p:attrNameLst>
                                      </p:cBhvr>
                                      <p:to>
                                        <p:strVal val="visible"/>
                                      </p:to>
                                    </p:set>
                                    <p:animEffect transition="in" filter="fade">
                                      <p:cBhvr>
                                        <p:cTn id="45" dur="500"/>
                                        <p:tgtEl>
                                          <p:spTgt spid="1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xEl>
                                              <p:pRg st="13" end="13"/>
                                            </p:txEl>
                                          </p:spTgt>
                                        </p:tgtEl>
                                        <p:attrNameLst>
                                          <p:attrName>style.visibility</p:attrName>
                                        </p:attrNameLst>
                                      </p:cBhvr>
                                      <p:to>
                                        <p:strVal val="visible"/>
                                      </p:to>
                                    </p:set>
                                    <p:animEffect transition="in" filter="fade">
                                      <p:cBhvr>
                                        <p:cTn id="48" dur="500"/>
                                        <p:tgtEl>
                                          <p:spTgt spid="1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4">
                                            <p:txEl>
                                              <p:pRg st="14" end="14"/>
                                            </p:txEl>
                                          </p:spTgt>
                                        </p:tgtEl>
                                        <p:attrNameLst>
                                          <p:attrName>style.visibility</p:attrName>
                                        </p:attrNameLst>
                                      </p:cBhvr>
                                      <p:to>
                                        <p:strVal val="visible"/>
                                      </p:to>
                                    </p:set>
                                    <p:animEffect transition="in" filter="fade">
                                      <p:cBhvr>
                                        <p:cTn id="51" dur="500"/>
                                        <p:tgtEl>
                                          <p:spTgt spid="14">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xEl>
                                              <p:pRg st="15" end="15"/>
                                            </p:txEl>
                                          </p:spTgt>
                                        </p:tgtEl>
                                        <p:attrNameLst>
                                          <p:attrName>style.visibility</p:attrName>
                                        </p:attrNameLst>
                                      </p:cBhvr>
                                      <p:to>
                                        <p:strVal val="visible"/>
                                      </p:to>
                                    </p:set>
                                    <p:animEffect transition="in" filter="fade">
                                      <p:cBhvr>
                                        <p:cTn id="54" dur="500"/>
                                        <p:tgtEl>
                                          <p:spTgt spid="14">
                                            <p:txEl>
                                              <p:pRg st="15" end="1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14">
                                            <p:txEl>
                                              <p:pRg st="16" end="16"/>
                                            </p:txEl>
                                          </p:spTgt>
                                        </p:tgtEl>
                                        <p:attrNameLst>
                                          <p:attrName>style.visibility</p:attrName>
                                        </p:attrNameLst>
                                      </p:cBhvr>
                                      <p:to>
                                        <p:strVal val="visible"/>
                                      </p:to>
                                    </p:set>
                                    <p:animEffect transition="in" filter="fade">
                                      <p:cBhvr>
                                        <p:cTn id="57" dur="500"/>
                                        <p:tgtEl>
                                          <p:spTgt spid="14">
                                            <p:txEl>
                                              <p:pRg st="16" end="1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xEl>
                                              <p:pRg st="17" end="17"/>
                                            </p:txEl>
                                          </p:spTgt>
                                        </p:tgtEl>
                                        <p:attrNameLst>
                                          <p:attrName>style.visibility</p:attrName>
                                        </p:attrNameLst>
                                      </p:cBhvr>
                                      <p:to>
                                        <p:strVal val="visible"/>
                                      </p:to>
                                    </p:set>
                                    <p:animEffect transition="in" filter="fade">
                                      <p:cBhvr>
                                        <p:cTn id="60" dur="500"/>
                                        <p:tgtEl>
                                          <p:spTgt spid="14">
                                            <p:txEl>
                                              <p:pRg st="17" end="17"/>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4">
                                            <p:txEl>
                                              <p:pRg st="18" end="18"/>
                                            </p:txEl>
                                          </p:spTgt>
                                        </p:tgtEl>
                                        <p:attrNameLst>
                                          <p:attrName>style.visibility</p:attrName>
                                        </p:attrNameLst>
                                      </p:cBhvr>
                                      <p:to>
                                        <p:strVal val="visible"/>
                                      </p:to>
                                    </p:set>
                                    <p:animEffect transition="in" filter="fade">
                                      <p:cBhvr>
                                        <p:cTn id="63" dur="500"/>
                                        <p:tgtEl>
                                          <p:spTgt spid="14">
                                            <p:txEl>
                                              <p:pRg st="18" end="18"/>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4">
                                            <p:txEl>
                                              <p:pRg st="19" end="19"/>
                                            </p:txEl>
                                          </p:spTgt>
                                        </p:tgtEl>
                                        <p:attrNameLst>
                                          <p:attrName>style.visibility</p:attrName>
                                        </p:attrNameLst>
                                      </p:cBhvr>
                                      <p:to>
                                        <p:strVal val="visible"/>
                                      </p:to>
                                    </p:set>
                                    <p:animEffect transition="in" filter="fade">
                                      <p:cBhvr>
                                        <p:cTn id="66" dur="500"/>
                                        <p:tgtEl>
                                          <p:spTgt spid="1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Θέση αριθμού διαφάνειας 12">
            <a:extLst>
              <a:ext uri="{FF2B5EF4-FFF2-40B4-BE49-F238E27FC236}">
                <a16:creationId xmlns:a16="http://schemas.microsoft.com/office/drawing/2014/main" id="{CEADD42D-1066-B905-4296-A22AC423EB45}"/>
              </a:ext>
            </a:extLst>
          </p:cNvPr>
          <p:cNvSpPr>
            <a:spLocks noGrp="1"/>
          </p:cNvSpPr>
          <p:nvPr>
            <p:ph type="sldNum" sz="quarter" idx="22"/>
          </p:nvPr>
        </p:nvSpPr>
        <p:spPr/>
        <p:txBody>
          <a:bodyPr/>
          <a:lstStyle/>
          <a:p>
            <a:pPr rtl="0"/>
            <a:fld id="{B5CEABB6-07DC-46E8-9B57-56EC44A396E5}" type="slidenum">
              <a:rPr lang="en-GB" noProof="0" smtClean="0"/>
              <a:pPr rtl="0"/>
              <a:t>29</a:t>
            </a:fld>
            <a:endParaRPr lang="en-GB" noProof="0"/>
          </a:p>
        </p:txBody>
      </p:sp>
      <p:sp>
        <p:nvSpPr>
          <p:cNvPr id="14" name="Θέση κειμένου 2">
            <a:extLst>
              <a:ext uri="{FF2B5EF4-FFF2-40B4-BE49-F238E27FC236}">
                <a16:creationId xmlns:a16="http://schemas.microsoft.com/office/drawing/2014/main" id="{F6BE3CC8-A310-E266-DCE9-D470E5F6F618}"/>
              </a:ext>
            </a:extLst>
          </p:cNvPr>
          <p:cNvSpPr txBox="1">
            <a:spLocks/>
          </p:cNvSpPr>
          <p:nvPr/>
        </p:nvSpPr>
        <p:spPr>
          <a:xfrm>
            <a:off x="2543651" y="1260851"/>
            <a:ext cx="7104697" cy="5888901"/>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l-GR" b="1" dirty="0">
                <a:solidFill>
                  <a:schemeClr val="accent1">
                    <a:lumMod val="75000"/>
                  </a:schemeClr>
                </a:solidFill>
                <a:latin typeface="Century Gothic" panose="020B0502020202020204" pitchFamily="34" charset="0"/>
              </a:rPr>
              <a:t>Συμπέρασμα</a:t>
            </a:r>
          </a:p>
          <a:p>
            <a:pPr algn="just"/>
            <a:endParaRPr lang="el-GR" b="1" dirty="0">
              <a:solidFill>
                <a:schemeClr val="accent1">
                  <a:lumMod val="75000"/>
                </a:schemeClr>
              </a:solidFill>
              <a:latin typeface="Century Gothic" panose="020B0502020202020204" pitchFamily="34" charset="0"/>
            </a:endParaRPr>
          </a:p>
          <a:p>
            <a:pPr algn="just"/>
            <a:endParaRPr lang="el-GR" b="1" dirty="0">
              <a:solidFill>
                <a:schemeClr val="accent1">
                  <a:lumMod val="75000"/>
                </a:schemeClr>
              </a:solidFill>
              <a:latin typeface="Century Gothic" panose="020B0502020202020204" pitchFamily="34" charset="0"/>
            </a:endParaRPr>
          </a:p>
        </p:txBody>
      </p:sp>
      <p:pic>
        <p:nvPicPr>
          <p:cNvPr id="15" name="Εικόνα 14"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3626BD0A-04BC-80F1-3DF9-B58D4E82DE40}"/>
              </a:ext>
            </a:extLst>
          </p:cNvPr>
          <p:cNvPicPr>
            <a:picLocks noChangeAspect="1"/>
          </p:cNvPicPr>
          <p:nvPr/>
        </p:nvPicPr>
        <p:blipFill>
          <a:blip r:embed="rId2"/>
          <a:stretch>
            <a:fillRect/>
          </a:stretch>
        </p:blipFill>
        <p:spPr>
          <a:xfrm>
            <a:off x="5969047" y="1404244"/>
            <a:ext cx="6222953" cy="3786231"/>
          </a:xfrm>
          <a:prstGeom prst="rect">
            <a:avLst/>
          </a:prstGeom>
        </p:spPr>
      </p:pic>
      <p:sp>
        <p:nvSpPr>
          <p:cNvPr id="16" name="TextBox 15">
            <a:extLst>
              <a:ext uri="{FF2B5EF4-FFF2-40B4-BE49-F238E27FC236}">
                <a16:creationId xmlns:a16="http://schemas.microsoft.com/office/drawing/2014/main" id="{171C8C09-6343-2F0F-85C7-16A8E5867A93}"/>
              </a:ext>
            </a:extLst>
          </p:cNvPr>
          <p:cNvSpPr txBox="1"/>
          <p:nvPr/>
        </p:nvSpPr>
        <p:spPr>
          <a:xfrm>
            <a:off x="2351314" y="1527645"/>
            <a:ext cx="3568366" cy="3539430"/>
          </a:xfrm>
          <a:prstGeom prst="rect">
            <a:avLst/>
          </a:prstGeom>
          <a:noFill/>
          <a:ln w="28575">
            <a:noFill/>
          </a:ln>
          <a:effectLst>
            <a:outerShdw blurRad="50800" dist="38100" dir="2700000" algn="tl" rotWithShape="0">
              <a:prstClr val="black">
                <a:alpha val="40000"/>
              </a:prstClr>
            </a:outerShdw>
          </a:effectLst>
        </p:spPr>
        <p:txBody>
          <a:bodyPr wrap="square" rtlCol="0">
            <a:spAutoFit/>
          </a:bodyPr>
          <a:lstStyle/>
          <a:p>
            <a:pPr algn="just"/>
            <a:r>
              <a:rPr lang="el-GR" sz="1400" dirty="0">
                <a:latin typeface="Century Gothic" panose="020B0502020202020204" pitchFamily="34" charset="0"/>
              </a:rPr>
              <a:t>Παρατηρούμε ότι για 10 συγκεκριμένα ερωτήματα περισσότερο χρόνο κατά μέσο όρο για αναζήτηση με </a:t>
            </a:r>
            <a:r>
              <a:rPr lang="en-US" sz="1400" dirty="0">
                <a:latin typeface="Century Gothic" panose="020B0502020202020204" pitchFamily="34" charset="0"/>
              </a:rPr>
              <a:t>LSH </a:t>
            </a:r>
            <a:r>
              <a:rPr lang="el-GR" sz="1400" dirty="0">
                <a:latin typeface="Century Gothic" panose="020B0502020202020204" pitchFamily="34" charset="0"/>
              </a:rPr>
              <a:t>απαιτεί το </a:t>
            </a:r>
            <a:r>
              <a:rPr lang="en-US" sz="1400" dirty="0">
                <a:latin typeface="Century Gothic" panose="020B0502020202020204" pitchFamily="34" charset="0"/>
              </a:rPr>
              <a:t>R-tree</a:t>
            </a:r>
            <a:r>
              <a:rPr lang="el-GR" sz="1400" dirty="0">
                <a:latin typeface="Century Gothic" panose="020B0502020202020204" pitchFamily="34" charset="0"/>
              </a:rPr>
              <a:t>. Έπειτα, ακολουθούν τα </a:t>
            </a:r>
            <a:r>
              <a:rPr lang="en-US" sz="1400" dirty="0">
                <a:latin typeface="Century Gothic" panose="020B0502020202020204" pitchFamily="34" charset="0"/>
              </a:rPr>
              <a:t>Octree </a:t>
            </a:r>
            <a:r>
              <a:rPr lang="el-GR" sz="1400" dirty="0">
                <a:latin typeface="Century Gothic" panose="020B0502020202020204" pitchFamily="34" charset="0"/>
              </a:rPr>
              <a:t>και </a:t>
            </a:r>
            <a:r>
              <a:rPr lang="en-US" sz="1400" dirty="0">
                <a:latin typeface="Century Gothic" panose="020B0502020202020204" pitchFamily="34" charset="0"/>
              </a:rPr>
              <a:t>Range tree</a:t>
            </a:r>
            <a:r>
              <a:rPr lang="el-GR" sz="1400" dirty="0">
                <a:latin typeface="Century Gothic" panose="020B0502020202020204" pitchFamily="34" charset="0"/>
              </a:rPr>
              <a:t> με σχεδόν παρόμοιες επιδόσεις. Τέλος, πιο γρήγορο από όλα τα δέντρα (αλλά πολύ κοντά στα </a:t>
            </a:r>
            <a:r>
              <a:rPr lang="en-US" sz="1400" dirty="0">
                <a:latin typeface="Century Gothic" panose="020B0502020202020204" pitchFamily="34" charset="0"/>
              </a:rPr>
              <a:t>Range trees </a:t>
            </a:r>
            <a:r>
              <a:rPr lang="el-GR" sz="1400" dirty="0">
                <a:latin typeface="Century Gothic" panose="020B0502020202020204" pitchFamily="34" charset="0"/>
              </a:rPr>
              <a:t>και </a:t>
            </a:r>
            <a:r>
              <a:rPr lang="en-US" sz="1400" dirty="0">
                <a:latin typeface="Century Gothic" panose="020B0502020202020204" pitchFamily="34" charset="0"/>
              </a:rPr>
              <a:t>Octrees) </a:t>
            </a:r>
            <a:r>
              <a:rPr lang="el-GR" sz="1400" dirty="0">
                <a:latin typeface="Century Gothic" panose="020B0502020202020204" pitchFamily="34" charset="0"/>
              </a:rPr>
              <a:t>αποδεικνύεται ότι είναι το                     </a:t>
            </a:r>
            <a:r>
              <a:rPr lang="en-US" sz="1400" dirty="0" err="1">
                <a:latin typeface="Century Gothic" panose="020B0502020202020204" pitchFamily="34" charset="0"/>
              </a:rPr>
              <a:t>kd</a:t>
            </a:r>
            <a:r>
              <a:rPr lang="en-US" sz="1400" dirty="0">
                <a:latin typeface="Century Gothic" panose="020B0502020202020204" pitchFamily="34" charset="0"/>
              </a:rPr>
              <a:t>-tree.</a:t>
            </a:r>
            <a:r>
              <a:rPr lang="el-GR" sz="1400" dirty="0">
                <a:latin typeface="Century Gothic" panose="020B0502020202020204" pitchFamily="34" charset="0"/>
              </a:rPr>
              <a:t> </a:t>
            </a:r>
          </a:p>
          <a:p>
            <a:pPr algn="just"/>
            <a:endParaRPr lang="el-GR" sz="1400" dirty="0">
              <a:latin typeface="Century Gothic" panose="020B0502020202020204" pitchFamily="34" charset="0"/>
            </a:endParaRPr>
          </a:p>
          <a:p>
            <a:pPr algn="just"/>
            <a:r>
              <a:rPr lang="el-GR" sz="1400" dirty="0">
                <a:latin typeface="Century Gothic" panose="020B0502020202020204" pitchFamily="34" charset="0"/>
              </a:rPr>
              <a:t>Γενικά, όλα τα δέντρα λειτουργούν ορθά, εφόσον επιστρέφουν τα ίδια σημεία κατά την αναζήτηση, ωστόσο παρουσιάζουν μικρές αποκλίσεις όσον αφορά τη ταχύτητα.</a:t>
            </a:r>
            <a:endParaRPr lang="en-US" sz="1400" dirty="0">
              <a:latin typeface="Century Gothic" panose="020B0502020202020204" pitchFamily="34" charset="0"/>
            </a:endParaRPr>
          </a:p>
        </p:txBody>
      </p:sp>
    </p:spTree>
    <p:extLst>
      <p:ext uri="{BB962C8B-B14F-4D97-AF65-F5344CB8AC3E}">
        <p14:creationId xmlns:p14="http://schemas.microsoft.com/office/powerpoint/2010/main" val="5448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Θέση αριθμού διαφάνειας 10">
            <a:extLst>
              <a:ext uri="{FF2B5EF4-FFF2-40B4-BE49-F238E27FC236}">
                <a16:creationId xmlns:a16="http://schemas.microsoft.com/office/drawing/2014/main" id="{777BC308-D21D-BAB1-5555-C26A8149420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GB" smtClean="0"/>
              <a:pPr>
                <a:spcAft>
                  <a:spcPts val="600"/>
                </a:spcAft>
              </a:pPr>
              <a:t>3</a:t>
            </a:fld>
            <a:endParaRPr lang="en-GB"/>
          </a:p>
        </p:txBody>
      </p:sp>
      <p:sp>
        <p:nvSpPr>
          <p:cNvPr id="3" name="TextBox 2">
            <a:extLst>
              <a:ext uri="{FF2B5EF4-FFF2-40B4-BE49-F238E27FC236}">
                <a16:creationId xmlns:a16="http://schemas.microsoft.com/office/drawing/2014/main" id="{46B12A17-1DBC-64C4-038F-BD68A2D2706D}"/>
              </a:ext>
            </a:extLst>
          </p:cNvPr>
          <p:cNvSpPr txBox="1"/>
          <p:nvPr/>
        </p:nvSpPr>
        <p:spPr>
          <a:xfrm>
            <a:off x="4992757" y="367749"/>
            <a:ext cx="6937513" cy="6661286"/>
          </a:xfrm>
          <a:prstGeom prst="rect">
            <a:avLst/>
          </a:prstGeom>
          <a:noFill/>
        </p:spPr>
        <p:txBody>
          <a:bodyPr wrap="square">
            <a:spAutoFit/>
          </a:bodyPr>
          <a:lstStyle/>
          <a:p>
            <a:pPr algn="just">
              <a:lnSpc>
                <a:spcPct val="107000"/>
              </a:lnSpc>
              <a:spcAft>
                <a:spcPts val="800"/>
              </a:spcAft>
            </a:pPr>
            <a:r>
              <a:rPr lang="el-GR" sz="1400" kern="100" dirty="0">
                <a:latin typeface="Century Gothic" panose="020B0502020202020204" pitchFamily="34" charset="0"/>
                <a:ea typeface="Aptos" panose="020B0004020202020204" pitchFamily="34" charset="0"/>
                <a:cs typeface="Arial" panose="020B0604020202020204" pitchFamily="34" charset="0"/>
              </a:rPr>
              <a:t>Για την δημιουργία του </a:t>
            </a:r>
            <a:r>
              <a:rPr lang="en-US" sz="1400" kern="100" dirty="0">
                <a:latin typeface="Century Gothic" panose="020B0502020202020204" pitchFamily="34" charset="0"/>
                <a:ea typeface="Aptos" panose="020B0004020202020204" pitchFamily="34" charset="0"/>
                <a:cs typeface="Arial" panose="020B0604020202020204" pitchFamily="34" charset="0"/>
              </a:rPr>
              <a:t>dataset </a:t>
            </a:r>
            <a:r>
              <a:rPr lang="el-GR" sz="1400" kern="100" dirty="0">
                <a:latin typeface="Century Gothic" panose="020B0502020202020204" pitchFamily="34" charset="0"/>
                <a:ea typeface="Aptos" panose="020B0004020202020204" pitchFamily="34" charset="0"/>
                <a:cs typeface="Arial" panose="020B0604020202020204" pitchFamily="34" charset="0"/>
              </a:rPr>
              <a:t>που χρησιμοποιήσαμε χρησιμοποιήθηκε η διαδικασία του </a:t>
            </a:r>
            <a:r>
              <a:rPr lang="en-US" sz="1400" kern="100" dirty="0">
                <a:latin typeface="Century Gothic" panose="020B0502020202020204" pitchFamily="34" charset="0"/>
                <a:ea typeface="Aptos" panose="020B0004020202020204" pitchFamily="34" charset="0"/>
                <a:cs typeface="Arial" panose="020B0604020202020204" pitchFamily="34" charset="0"/>
              </a:rPr>
              <a:t>web crawling.</a:t>
            </a:r>
          </a:p>
          <a:p>
            <a:pPr marL="285750" indent="-285750" algn="just">
              <a:lnSpc>
                <a:spcPct val="107000"/>
              </a:lnSpc>
              <a:spcAft>
                <a:spcPts val="800"/>
              </a:spcAft>
              <a:buFont typeface="Arial" panose="020B0604020202020204" pitchFamily="34" charset="0"/>
              <a:buChar char="•"/>
            </a:pPr>
            <a:r>
              <a:rPr lang="el-GR" sz="1400" kern="100" dirty="0">
                <a:latin typeface="Century Gothic" panose="020B0502020202020204" pitchFamily="34" charset="0"/>
                <a:ea typeface="Aptos" panose="020B0004020202020204" pitchFamily="34" charset="0"/>
                <a:cs typeface="Arial" panose="020B0604020202020204" pitchFamily="34" charset="0"/>
              </a:rPr>
              <a:t>Για την στήλη </a:t>
            </a:r>
            <a:r>
              <a:rPr lang="en-US" sz="1400" kern="100" dirty="0">
                <a:latin typeface="Century Gothic" panose="020B0502020202020204" pitchFamily="34" charset="0"/>
                <a:ea typeface="Aptos" panose="020B0004020202020204" pitchFamily="34" charset="0"/>
                <a:cs typeface="Arial" panose="020B0604020202020204" pitchFamily="34" charset="0"/>
              </a:rPr>
              <a:t>Surname </a:t>
            </a:r>
            <a:r>
              <a:rPr lang="el-GR" sz="1400" kern="100" dirty="0">
                <a:latin typeface="Century Gothic" panose="020B0502020202020204" pitchFamily="34" charset="0"/>
                <a:ea typeface="Aptos" panose="020B0004020202020204" pitchFamily="34" charset="0"/>
                <a:cs typeface="Arial" panose="020B0604020202020204" pitchFamily="34" charset="0"/>
              </a:rPr>
              <a:t>επισκεφτήκαμε την ιστοσελίδα </a:t>
            </a:r>
            <a:r>
              <a:rPr lang="el-GR" sz="1400" kern="0" dirty="0">
                <a:effectLst/>
                <a:latin typeface="Century Gothic" panose="020B0502020202020204" pitchFamily="34" charset="0"/>
                <a:ea typeface="Times New Roman" panose="02020603050405020304" pitchFamily="18" charset="0"/>
                <a:cs typeface="Courier New" panose="02070309020205020404" pitchFamily="49" charset="0"/>
                <a:hlinkClick r:id="rId2">
                  <a:extLst>
                    <a:ext uri="{A12FA001-AC4F-418D-AE19-62706E023703}">
                      <ahyp:hlinkClr xmlns:ahyp="http://schemas.microsoft.com/office/drawing/2018/hyperlinkcolor" val="tx"/>
                    </a:ext>
                  </a:extLst>
                </a:hlinkClick>
              </a:rPr>
              <a:t>https://en.wikipedia.org/wiki/List_of_computer_scientists</a:t>
            </a:r>
            <a:r>
              <a:rPr lang="el-GR" sz="1400" kern="0" dirty="0">
                <a:effectLst/>
                <a:latin typeface="Century Gothic" panose="020B0502020202020204" pitchFamily="34" charset="0"/>
                <a:ea typeface="Times New Roman" panose="02020603050405020304" pitchFamily="18" charset="0"/>
                <a:cs typeface="Courier New" panose="02070309020205020404" pitchFamily="49"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και αναζητήσαμε στον </a:t>
            </a:r>
            <a:r>
              <a:rPr lang="en-US" sz="1400" kern="100" dirty="0">
                <a:latin typeface="Century Gothic" panose="020B0502020202020204" pitchFamily="34" charset="0"/>
                <a:ea typeface="Aptos" panose="020B0004020202020204" pitchFamily="34" charset="0"/>
                <a:cs typeface="Arial" panose="020B0604020202020204" pitchFamily="34" charset="0"/>
              </a:rPr>
              <a:t>html </a:t>
            </a:r>
            <a:r>
              <a:rPr lang="el-GR" sz="1400" kern="100" dirty="0">
                <a:latin typeface="Century Gothic" panose="020B0502020202020204" pitchFamily="34" charset="0"/>
                <a:ea typeface="Aptos" panose="020B0004020202020204" pitchFamily="34" charset="0"/>
                <a:cs typeface="Arial" panose="020B0604020202020204" pitchFamily="34" charset="0"/>
              </a:rPr>
              <a:t>κώδικα τα </a:t>
            </a:r>
            <a:r>
              <a:rPr lang="en-US" sz="1400" kern="100" dirty="0">
                <a:latin typeface="Century Gothic" panose="020B0502020202020204" pitchFamily="34" charset="0"/>
                <a:ea typeface="Aptos" panose="020B0004020202020204" pitchFamily="34" charset="0"/>
                <a:cs typeface="Arial" panose="020B0604020202020204" pitchFamily="34" charset="0"/>
              </a:rPr>
              <a:t>span </a:t>
            </a:r>
            <a:r>
              <a:rPr lang="el-GR" sz="1400" kern="100" dirty="0">
                <a:latin typeface="Century Gothic" panose="020B0502020202020204" pitchFamily="34" charset="0"/>
                <a:ea typeface="Aptos" panose="020B0004020202020204" pitchFamily="34" charset="0"/>
                <a:cs typeface="Arial" panose="020B0604020202020204" pitchFamily="34" charset="0"/>
              </a:rPr>
              <a:t>που περιέχουν τις κλάσεις  </a:t>
            </a:r>
            <a:br>
              <a:rPr lang="el-GR" sz="1400" kern="0" dirty="0">
                <a:solidFill>
                  <a:srgbClr val="6A8759"/>
                </a:solidFill>
                <a:effectLst/>
                <a:latin typeface="Century Gothic" panose="020B0502020202020204" pitchFamily="34" charset="0"/>
                <a:ea typeface="Times New Roman" panose="02020603050405020304" pitchFamily="18" charset="0"/>
                <a:cs typeface="Courier New" panose="02070309020205020404" pitchFamily="49" charset="0"/>
              </a:rPr>
            </a:br>
            <a:r>
              <a:rPr lang="en-US" sz="1400" dirty="0">
                <a:effectLst/>
                <a:latin typeface="Century Gothic" panose="020B0502020202020204" pitchFamily="34" charset="0"/>
                <a:ea typeface="Aptos" panose="020B0004020202020204" pitchFamily="34" charset="0"/>
                <a:cs typeface="Calibri" panose="020F0502020204030204" pitchFamily="34" charset="0"/>
              </a:rPr>
              <a:t>mw</a:t>
            </a:r>
            <a:r>
              <a:rPr lang="el-GR" sz="1400" dirty="0">
                <a:effectLst/>
                <a:latin typeface="Century Gothic" panose="020B0502020202020204" pitchFamily="34" charset="0"/>
                <a:ea typeface="Aptos" panose="020B0004020202020204" pitchFamily="34" charset="0"/>
                <a:cs typeface="Calibri" panose="020F0502020204030204" pitchFamily="34" charset="0"/>
              </a:rPr>
              <a:t>-</a:t>
            </a:r>
            <a:r>
              <a:rPr lang="en-US" sz="1400" dirty="0">
                <a:effectLst/>
                <a:latin typeface="Century Gothic" panose="020B0502020202020204" pitchFamily="34" charset="0"/>
                <a:ea typeface="Aptos" panose="020B0004020202020204" pitchFamily="34" charset="0"/>
                <a:cs typeface="Calibri" panose="020F0502020204030204" pitchFamily="34" charset="0"/>
              </a:rPr>
              <a:t>headline</a:t>
            </a:r>
            <a:r>
              <a:rPr lang="el-GR" sz="1400" dirty="0">
                <a:effectLst/>
                <a:latin typeface="Century Gothic" panose="020B0502020202020204" pitchFamily="34" charset="0"/>
                <a:ea typeface="Aptos" panose="020B0004020202020204" pitchFamily="34" charset="0"/>
                <a:cs typeface="Calibri" panose="020F0502020204030204" pitchFamily="34" charset="0"/>
              </a:rPr>
              <a:t> και </a:t>
            </a:r>
            <a:r>
              <a:rPr lang="en-US" sz="1400" dirty="0">
                <a:effectLst/>
                <a:latin typeface="Century Gothic" panose="020B0502020202020204" pitchFamily="34" charset="0"/>
                <a:ea typeface="Aptos" panose="020B0004020202020204" pitchFamily="34" charset="0"/>
                <a:cs typeface="Calibri" panose="020F0502020204030204" pitchFamily="34" charset="0"/>
              </a:rPr>
              <a:t>id </a:t>
            </a:r>
            <a:r>
              <a:rPr lang="el-GR" sz="1400" dirty="0">
                <a:effectLst/>
                <a:latin typeface="Century Gothic" panose="020B0502020202020204" pitchFamily="34" charset="0"/>
                <a:ea typeface="Aptos" panose="020B0004020202020204" pitchFamily="34" charset="0"/>
                <a:cs typeface="Calibri" panose="020F0502020204030204" pitchFamily="34" charset="0"/>
              </a:rPr>
              <a:t>τα γράμματα του αγγλικού αλφάβητου και </a:t>
            </a:r>
            <a:r>
              <a:rPr lang="el-GR" sz="1400" dirty="0" err="1">
                <a:effectLst/>
                <a:latin typeface="Century Gothic" panose="020B0502020202020204" pitchFamily="34" charset="0"/>
                <a:ea typeface="Aptos" panose="020B0004020202020204" pitchFamily="34" charset="0"/>
                <a:cs typeface="Calibri" panose="020F0502020204030204" pitchFamily="34" charset="0"/>
              </a:rPr>
              <a:t>εξάγαμε</a:t>
            </a:r>
            <a:r>
              <a:rPr lang="el-GR" sz="1400" dirty="0">
                <a:effectLst/>
                <a:latin typeface="Century Gothic" panose="020B0502020202020204" pitchFamily="34" charset="0"/>
                <a:ea typeface="Aptos" panose="020B0004020202020204" pitchFamily="34" charset="0"/>
                <a:cs typeface="Calibri" panose="020F0502020204030204" pitchFamily="34" charset="0"/>
              </a:rPr>
              <a:t> όλα τα ονοματεπώνυμα των επιστημόνων. Στο </a:t>
            </a:r>
            <a:r>
              <a:rPr lang="en-US" sz="1400" dirty="0">
                <a:effectLst/>
                <a:latin typeface="Century Gothic" panose="020B0502020202020204" pitchFamily="34" charset="0"/>
                <a:ea typeface="Aptos" panose="020B0004020202020204" pitchFamily="34" charset="0"/>
                <a:cs typeface="Calibri" panose="020F0502020204030204" pitchFamily="34" charset="0"/>
              </a:rPr>
              <a:t>csv </a:t>
            </a:r>
            <a:r>
              <a:rPr lang="el-GR" sz="1400" dirty="0">
                <a:effectLst/>
                <a:latin typeface="Century Gothic" panose="020B0502020202020204" pitchFamily="34" charset="0"/>
                <a:ea typeface="Aptos" panose="020B0004020202020204" pitchFamily="34" charset="0"/>
                <a:cs typeface="Calibri" panose="020F0502020204030204" pitchFamily="34" charset="0"/>
              </a:rPr>
              <a:t>αποθηκεύτηκαν μόνο τα επίθετα.</a:t>
            </a:r>
            <a:endParaRPr lang="el-GR" sz="1400" b="1" kern="0" dirty="0">
              <a:solidFill>
                <a:srgbClr val="6A8759"/>
              </a:solidFill>
              <a:latin typeface="Century Gothic" panose="020B0502020202020204" pitchFamily="34" charset="0"/>
              <a:ea typeface="Aptos" panose="020B0004020202020204" pitchFamily="34" charset="0"/>
              <a:cs typeface="Courier New" panose="02070309020205020404" pitchFamily="49" charset="0"/>
            </a:endParaRPr>
          </a:p>
          <a:p>
            <a:pPr marL="285750" indent="-285750" algn="just">
              <a:lnSpc>
                <a:spcPct val="107000"/>
              </a:lnSpc>
              <a:spcAft>
                <a:spcPts val="800"/>
              </a:spcAft>
              <a:buFont typeface="Arial" panose="020B0604020202020204" pitchFamily="34" charset="0"/>
              <a:buChar char="•"/>
            </a:pPr>
            <a:r>
              <a:rPr lang="el-GR" sz="1400" kern="100" dirty="0">
                <a:effectLst/>
                <a:latin typeface="Century Gothic" panose="020B0502020202020204" pitchFamily="34" charset="0"/>
                <a:ea typeface="Aptos" panose="020B0004020202020204" pitchFamily="34" charset="0"/>
                <a:cs typeface="Arial" panose="020B0604020202020204" pitchFamily="34" charset="0"/>
              </a:rPr>
              <a:t>Για την στήλη </a:t>
            </a:r>
            <a:r>
              <a:rPr lang="en-US" sz="1400" kern="100" dirty="0">
                <a:effectLst/>
                <a:latin typeface="Century Gothic" panose="020B0502020202020204" pitchFamily="34" charset="0"/>
                <a:ea typeface="Aptos" panose="020B0004020202020204" pitchFamily="34" charset="0"/>
                <a:cs typeface="Arial" panose="020B0604020202020204" pitchFamily="34" charset="0"/>
              </a:rPr>
              <a:t>Awards </a:t>
            </a:r>
            <a:r>
              <a:rPr lang="el-GR" sz="1400" kern="100" dirty="0">
                <a:effectLst/>
                <a:latin typeface="Century Gothic" panose="020B0502020202020204" pitchFamily="34" charset="0"/>
                <a:ea typeface="Aptos" panose="020B0004020202020204" pitchFamily="34" charset="0"/>
                <a:cs typeface="Arial" panose="020B0604020202020204" pitchFamily="34" charset="0"/>
              </a:rPr>
              <a:t>δημιουρ</a:t>
            </a:r>
            <a:r>
              <a:rPr lang="el-GR" sz="1400" kern="100" dirty="0">
                <a:latin typeface="Century Gothic" panose="020B0502020202020204" pitchFamily="34" charset="0"/>
                <a:ea typeface="Aptos" panose="020B0004020202020204" pitchFamily="34" charset="0"/>
                <a:cs typeface="Arial" panose="020B0604020202020204" pitchFamily="34" charset="0"/>
              </a:rPr>
              <a:t>γήσαμε την συνάρτηση </a:t>
            </a:r>
            <a:r>
              <a:rPr lang="en-US" sz="1400" b="1" kern="100" dirty="0" err="1">
                <a:latin typeface="Century Gothic" panose="020B0502020202020204" pitchFamily="34" charset="0"/>
                <a:ea typeface="Aptos" panose="020B0004020202020204" pitchFamily="34" charset="0"/>
                <a:cs typeface="Arial" panose="020B0604020202020204" pitchFamily="34" charset="0"/>
              </a:rPr>
              <a:t>extract_scientists_info</a:t>
            </a:r>
            <a:r>
              <a:rPr lang="en-US" sz="1400" b="1" kern="100" dirty="0">
                <a:latin typeface="Century Gothic" panose="020B0502020202020204" pitchFamily="34" charset="0"/>
                <a:ea typeface="Aptos" panose="020B0004020202020204" pitchFamily="34" charset="0"/>
                <a:cs typeface="Arial" panose="020B0604020202020204" pitchFamily="34"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η οποία επισκέπτεται τις ιστοσελίδες όλων των επιστημόνων και αναζητά τα </a:t>
            </a:r>
            <a:r>
              <a:rPr lang="en-US" sz="1400" kern="100" dirty="0">
                <a:latin typeface="Century Gothic" panose="020B0502020202020204" pitchFamily="34" charset="0"/>
                <a:ea typeface="Aptos" panose="020B0004020202020204" pitchFamily="34" charset="0"/>
                <a:cs typeface="Arial" panose="020B0604020202020204" pitchFamily="34" charset="0"/>
              </a:rPr>
              <a:t>headings </a:t>
            </a:r>
            <a:r>
              <a:rPr lang="el-GR" sz="1400" kern="100" dirty="0">
                <a:latin typeface="Century Gothic" panose="020B0502020202020204" pitchFamily="34" charset="0"/>
                <a:ea typeface="Aptos" panose="020B0004020202020204" pitchFamily="34" charset="0"/>
                <a:cs typeface="Arial" panose="020B0604020202020204" pitchFamily="34" charset="0"/>
              </a:rPr>
              <a:t>που περιέχουν την λέξη </a:t>
            </a:r>
            <a:r>
              <a:rPr lang="en-US" sz="1400" kern="100" dirty="0">
                <a:latin typeface="Century Gothic" panose="020B0502020202020204" pitchFamily="34" charset="0"/>
                <a:ea typeface="Aptos" panose="020B0004020202020204" pitchFamily="34" charset="0"/>
                <a:cs typeface="Arial" panose="020B0604020202020204" pitchFamily="34" charset="0"/>
              </a:rPr>
              <a:t>Award </a:t>
            </a:r>
            <a:r>
              <a:rPr lang="el-GR" sz="1400" kern="100" dirty="0">
                <a:latin typeface="Century Gothic" panose="020B0502020202020204" pitchFamily="34" charset="0"/>
                <a:ea typeface="Aptos" panose="020B0004020202020204" pitchFamily="34" charset="0"/>
                <a:cs typeface="Arial" panose="020B0604020202020204" pitchFamily="34" charset="0"/>
              </a:rPr>
              <a:t>και παραλλαγές της και υπολογίζει το συνολικό πλήθος των βραβείων.</a:t>
            </a:r>
          </a:p>
          <a:p>
            <a:pPr marL="285750" indent="-285750" algn="just">
              <a:lnSpc>
                <a:spcPct val="107000"/>
              </a:lnSpc>
              <a:spcAft>
                <a:spcPts val="800"/>
              </a:spcAft>
              <a:buFont typeface="Arial" panose="020B0604020202020204" pitchFamily="34" charset="0"/>
              <a:buChar char="•"/>
            </a:pPr>
            <a:r>
              <a:rPr lang="el-GR" sz="1400" kern="100" dirty="0">
                <a:latin typeface="Century Gothic" panose="020B0502020202020204" pitchFamily="34" charset="0"/>
                <a:ea typeface="Aptos" panose="020B0004020202020204" pitchFamily="34" charset="0"/>
                <a:cs typeface="Arial" panose="020B0604020202020204" pitchFamily="34" charset="0"/>
              </a:rPr>
              <a:t>Για την στήλη </a:t>
            </a:r>
            <a:r>
              <a:rPr lang="en-US" sz="1400" kern="100" dirty="0">
                <a:latin typeface="Century Gothic" panose="020B0502020202020204" pitchFamily="34" charset="0"/>
                <a:ea typeface="Aptos" panose="020B0004020202020204" pitchFamily="34" charset="0"/>
                <a:cs typeface="Arial" panose="020B0604020202020204" pitchFamily="34" charset="0"/>
              </a:rPr>
              <a:t>Education </a:t>
            </a:r>
            <a:r>
              <a:rPr lang="el-GR" sz="1400" kern="100" dirty="0">
                <a:latin typeface="Century Gothic" panose="020B0502020202020204" pitchFamily="34" charset="0"/>
                <a:ea typeface="Aptos" panose="020B0004020202020204" pitchFamily="34" charset="0"/>
                <a:cs typeface="Arial" panose="020B0604020202020204" pitchFamily="34" charset="0"/>
              </a:rPr>
              <a:t>δημιουργήσαμε την συνάρτηση </a:t>
            </a:r>
            <a:r>
              <a:rPr lang="en-US" sz="1400" b="1" kern="100" dirty="0" err="1">
                <a:latin typeface="Century Gothic" panose="020B0502020202020204" pitchFamily="34" charset="0"/>
                <a:ea typeface="Aptos" panose="020B0004020202020204" pitchFamily="34" charset="0"/>
                <a:cs typeface="Arial" panose="020B0604020202020204" pitchFamily="34" charset="0"/>
              </a:rPr>
              <a:t>extract_education_info</a:t>
            </a:r>
            <a:r>
              <a:rPr lang="en-US" sz="1400" b="1" kern="100" dirty="0">
                <a:latin typeface="Century Gothic" panose="020B0502020202020204" pitchFamily="34" charset="0"/>
                <a:ea typeface="Aptos" panose="020B0004020202020204" pitchFamily="34" charset="0"/>
                <a:cs typeface="Arial" panose="020B0604020202020204" pitchFamily="34"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η οποία</a:t>
            </a:r>
            <a:r>
              <a:rPr lang="en-US" sz="1400" kern="100" dirty="0">
                <a:latin typeface="Century Gothic" panose="020B0502020202020204" pitchFamily="34" charset="0"/>
                <a:ea typeface="Aptos" panose="020B0004020202020204" pitchFamily="34" charset="0"/>
                <a:cs typeface="Arial" panose="020B0604020202020204" pitchFamily="34"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επισκέπτεται και αυτή τις ιστοσελίδες όλων των επιστημόνων και αναζητά τα </a:t>
            </a:r>
            <a:r>
              <a:rPr lang="en-US" sz="1400" kern="100" dirty="0">
                <a:latin typeface="Century Gothic" panose="020B0502020202020204" pitchFamily="34" charset="0"/>
                <a:ea typeface="Aptos" panose="020B0004020202020204" pitchFamily="34" charset="0"/>
                <a:cs typeface="Arial" panose="020B0604020202020204" pitchFamily="34" charset="0"/>
              </a:rPr>
              <a:t>headings </a:t>
            </a:r>
            <a:r>
              <a:rPr lang="el-GR" sz="1400" kern="100" dirty="0">
                <a:latin typeface="Century Gothic" panose="020B0502020202020204" pitchFamily="34" charset="0"/>
                <a:ea typeface="Aptos" panose="020B0004020202020204" pitchFamily="34" charset="0"/>
                <a:cs typeface="Arial" panose="020B0604020202020204" pitchFamily="34" charset="0"/>
              </a:rPr>
              <a:t>που περιέχουν την λέξη </a:t>
            </a:r>
            <a:r>
              <a:rPr lang="en-US" sz="1400" kern="100" dirty="0">
                <a:latin typeface="Century Gothic" panose="020B0502020202020204" pitchFamily="34" charset="0"/>
                <a:ea typeface="Aptos" panose="020B0004020202020204" pitchFamily="34" charset="0"/>
                <a:cs typeface="Arial" panose="020B0604020202020204" pitchFamily="34" charset="0"/>
              </a:rPr>
              <a:t>education</a:t>
            </a:r>
            <a:r>
              <a:rPr lang="el-GR" sz="1400" kern="100" dirty="0">
                <a:latin typeface="Century Gothic" panose="020B0502020202020204" pitchFamily="34" charset="0"/>
                <a:ea typeface="Aptos" panose="020B0004020202020204" pitchFamily="34" charset="0"/>
                <a:cs typeface="Arial" panose="020B0604020202020204" pitchFamily="34" charset="0"/>
              </a:rPr>
              <a:t> ή και παραλλαγές της και εξάγει τα δεδομένα που περιέχονται μετά από το </a:t>
            </a:r>
            <a:r>
              <a:rPr lang="en-US" sz="1400" kern="100" dirty="0">
                <a:latin typeface="Century Gothic" panose="020B0502020202020204" pitchFamily="34" charset="0"/>
                <a:ea typeface="Aptos" panose="020B0004020202020204" pitchFamily="34" charset="0"/>
                <a:cs typeface="Arial" panose="020B0604020202020204" pitchFamily="34" charset="0"/>
              </a:rPr>
              <a:t>Heading</a:t>
            </a:r>
            <a:r>
              <a:rPr lang="el-GR" sz="1400" kern="100" dirty="0">
                <a:latin typeface="Century Gothic" panose="020B0502020202020204" pitchFamily="34" charset="0"/>
                <a:ea typeface="Aptos" panose="020B0004020202020204" pitchFamily="34" charset="0"/>
                <a:cs typeface="Arial" panose="020B0604020202020204" pitchFamily="34" charset="0"/>
              </a:rPr>
              <a:t>.</a:t>
            </a:r>
            <a:endParaRPr lang="en-US" sz="1400" kern="100" dirty="0">
              <a:latin typeface="Century Gothic" panose="020B0502020202020204" pitchFamily="34" charset="0"/>
              <a:ea typeface="Aptos" panose="020B000402020202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r>
              <a:rPr lang="el-GR" sz="1400" kern="100" dirty="0">
                <a:latin typeface="Century Gothic" panose="020B0502020202020204" pitchFamily="34" charset="0"/>
                <a:ea typeface="Aptos" panose="020B0004020202020204" pitchFamily="34" charset="0"/>
                <a:cs typeface="Arial" panose="020B0604020202020204" pitchFamily="34" charset="0"/>
              </a:rPr>
              <a:t>Τέλος για την στήλη </a:t>
            </a:r>
            <a:r>
              <a:rPr lang="en-US" sz="1400" kern="100" dirty="0" err="1">
                <a:latin typeface="Century Gothic" panose="020B0502020202020204" pitchFamily="34" charset="0"/>
                <a:ea typeface="Aptos" panose="020B0004020202020204" pitchFamily="34" charset="0"/>
                <a:cs typeface="Arial" panose="020B0604020202020204" pitchFamily="34" charset="0"/>
              </a:rPr>
              <a:t>Dblp</a:t>
            </a:r>
            <a:r>
              <a:rPr lang="en-US" sz="1400" kern="100" dirty="0">
                <a:latin typeface="Century Gothic" panose="020B0502020202020204" pitchFamily="34" charset="0"/>
                <a:ea typeface="Aptos" panose="020B0004020202020204" pitchFamily="34" charset="0"/>
                <a:cs typeface="Arial" panose="020B0604020202020204" pitchFamily="34"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δημιουργήσαμε την συνάρτηση </a:t>
            </a:r>
            <a:r>
              <a:rPr lang="en-US" sz="1400" b="1" kern="100" dirty="0" err="1">
                <a:latin typeface="Century Gothic" panose="020B0502020202020204" pitchFamily="34" charset="0"/>
                <a:ea typeface="Aptos" panose="020B0004020202020204" pitchFamily="34" charset="0"/>
                <a:cs typeface="Arial" panose="020B0604020202020204" pitchFamily="34" charset="0"/>
              </a:rPr>
              <a:t>get_max_record_info</a:t>
            </a:r>
            <a:r>
              <a:rPr lang="en-US" sz="1400" b="1" kern="100" dirty="0">
                <a:latin typeface="Century Gothic" panose="020B0502020202020204" pitchFamily="34" charset="0"/>
                <a:ea typeface="Aptos" panose="020B0004020202020204" pitchFamily="34" charset="0"/>
                <a:cs typeface="Arial" panose="020B0604020202020204" pitchFamily="34" charset="0"/>
              </a:rPr>
              <a:t>()</a:t>
            </a:r>
            <a:r>
              <a:rPr lang="en-US" sz="1400" kern="100" dirty="0">
                <a:latin typeface="Century Gothic" panose="020B0502020202020204" pitchFamily="34" charset="0"/>
                <a:ea typeface="Aptos" panose="020B0004020202020204" pitchFamily="34" charset="0"/>
                <a:cs typeface="Arial" panose="020B0604020202020204" pitchFamily="34" charset="0"/>
              </a:rPr>
              <a:t>. </a:t>
            </a:r>
            <a:r>
              <a:rPr lang="el-GR" sz="1400" kern="100" dirty="0">
                <a:latin typeface="Century Gothic" panose="020B0502020202020204" pitchFamily="34" charset="0"/>
                <a:ea typeface="Aptos" panose="020B0004020202020204" pitchFamily="34" charset="0"/>
                <a:cs typeface="Arial" panose="020B0604020202020204" pitchFamily="34" charset="0"/>
              </a:rPr>
              <a:t>Για τα δεδομένα της συγκεκριμένης στήλης αναζητάμε τους επιστήμονες στην σελίδα </a:t>
            </a:r>
            <a:r>
              <a:rPr lang="en-US" sz="1400" kern="0" dirty="0">
                <a:effectLst/>
                <a:latin typeface="Century Gothic" panose="020B0502020202020204" pitchFamily="34" charset="0"/>
                <a:ea typeface="Times New Roman" panose="02020603050405020304" pitchFamily="18" charset="0"/>
                <a:cs typeface="Courier New" panose="02070309020205020404" pitchFamily="49" charset="0"/>
                <a:hlinkClick r:id="rId3">
                  <a:extLst>
                    <a:ext uri="{A12FA001-AC4F-418D-AE19-62706E023703}">
                      <ahyp:hlinkClr xmlns:ahyp="http://schemas.microsoft.com/office/drawing/2018/hyperlinkcolor" val="tx"/>
                    </a:ext>
                  </a:extLst>
                </a:hlinkClick>
              </a:rPr>
              <a:t>https://dblp.org/</a:t>
            </a:r>
            <a:r>
              <a:rPr lang="el-GR" sz="1400" kern="0" dirty="0">
                <a:effectLst/>
                <a:latin typeface="Century Gothic" panose="020B0502020202020204" pitchFamily="34" charset="0"/>
                <a:ea typeface="Times New Roman" panose="02020603050405020304" pitchFamily="18" charset="0"/>
                <a:cs typeface="Courier New" panose="02070309020205020404" pitchFamily="49" charset="0"/>
              </a:rPr>
              <a:t> αν βρεθούν ενεργοποιείται ένα </a:t>
            </a:r>
            <a:r>
              <a:rPr lang="en-US" sz="1400" dirty="0">
                <a:effectLst/>
                <a:latin typeface="Century Gothic" panose="020B0502020202020204" pitchFamily="34" charset="0"/>
                <a:ea typeface="Aptos" panose="020B0004020202020204" pitchFamily="34" charset="0"/>
                <a:cs typeface="Calibri" panose="020F0502020204030204" pitchFamily="34" charset="0"/>
              </a:rPr>
              <a:t>Selenium WebDriver</a:t>
            </a:r>
            <a:r>
              <a:rPr lang="el-GR" sz="1400" dirty="0">
                <a:effectLst/>
                <a:latin typeface="Century Gothic" panose="020B0502020202020204" pitchFamily="34" charset="0"/>
                <a:ea typeface="Aptos" panose="020B0004020202020204" pitchFamily="34" charset="0"/>
                <a:cs typeface="Calibri" panose="020F0502020204030204" pitchFamily="34" charset="0"/>
              </a:rPr>
              <a:t> που αλληλοεπιδρά με την ιστοσελίδα και εξάγουμε τον αριθμό δημοσιεύσεων. Αν δεν βρεθούν τότε εισάγουμε την τιμή 0.</a:t>
            </a:r>
            <a:endParaRPr lang="el-GR" sz="1400" kern="0" dirty="0">
              <a:effectLst/>
              <a:latin typeface="Century Gothic" panose="020B0502020202020204" pitchFamily="34" charset="0"/>
              <a:ea typeface="Times New Roman" panose="02020603050405020304" pitchFamily="18" charset="0"/>
              <a:cs typeface="Courier New" panose="02070309020205020404" pitchFamily="49" charset="0"/>
            </a:endParaRPr>
          </a:p>
          <a:p>
            <a:pPr marL="285750" indent="-285750" algn="just">
              <a:lnSpc>
                <a:spcPct val="107000"/>
              </a:lnSpc>
              <a:spcAft>
                <a:spcPts val="800"/>
              </a:spcAft>
              <a:buFont typeface="Arial" panose="020B0604020202020204" pitchFamily="34" charset="0"/>
              <a:buChar char="•"/>
            </a:pPr>
            <a:endParaRPr lang="el-GR" sz="1400" kern="100" dirty="0">
              <a:latin typeface="Century Gothic" panose="020B0502020202020204" pitchFamily="34" charset="0"/>
              <a:ea typeface="Aptos" panose="020B000402020202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el-GR" sz="1400" kern="100" dirty="0">
              <a:effectLst/>
              <a:latin typeface="Century Gothic" panose="020B0502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606735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rtlCol="0"/>
          <a:lstStyle/>
          <a:p>
            <a:pPr algn="ctr" rtl="0"/>
            <a:r>
              <a:rPr lang="el-GR" b="1" dirty="0">
                <a:latin typeface="Century Gothic" panose="020B0502020202020204" pitchFamily="34" charset="0"/>
              </a:rPr>
              <a:t>Ευχαριστούμε !</a:t>
            </a:r>
            <a:endParaRPr lang="en-GB" b="1" dirty="0">
              <a:latin typeface="Century Gothic" panose="020B0502020202020204" pitchFamily="34" charset="0"/>
            </a:endParaRP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140471"/>
            <a:ext cx="4179570" cy="2004161"/>
          </a:xfrm>
        </p:spPr>
        <p:txBody>
          <a:bodyPr rtlCol="0">
            <a:normAutofit/>
          </a:bodyPr>
          <a:lstStyle/>
          <a:p>
            <a:pPr algn="ctr" rtl="0"/>
            <a:r>
              <a:rPr lang="el-GR" dirty="0" err="1">
                <a:latin typeface="Century Gothic" panose="020B0502020202020204" pitchFamily="34" charset="0"/>
              </a:rPr>
              <a:t>Καραγι</a:t>
            </a:r>
            <a:r>
              <a:rPr lang="en-GB" dirty="0" err="1">
                <a:latin typeface="Century Gothic" panose="020B0502020202020204" pitchFamily="34" charset="0"/>
              </a:rPr>
              <a:t>ά</a:t>
            </a:r>
            <a:r>
              <a:rPr lang="el-GR" dirty="0" err="1">
                <a:latin typeface="Century Gothic" panose="020B0502020202020204" pitchFamily="34" charset="0"/>
              </a:rPr>
              <a:t>ννης</a:t>
            </a:r>
            <a:r>
              <a:rPr lang="el-GR" dirty="0">
                <a:latin typeface="Century Gothic" panose="020B0502020202020204" pitchFamily="34" charset="0"/>
              </a:rPr>
              <a:t> Γεώργιος</a:t>
            </a:r>
            <a:r>
              <a:rPr lang="en-GB" dirty="0">
                <a:latin typeface="Century Gothic" panose="020B0502020202020204" pitchFamily="34" charset="0"/>
              </a:rPr>
              <a:t>​</a:t>
            </a:r>
            <a:r>
              <a:rPr lang="el-GR" dirty="0">
                <a:latin typeface="Century Gothic" panose="020B0502020202020204" pitchFamily="34" charset="0"/>
              </a:rPr>
              <a:t> – 1084563 </a:t>
            </a:r>
            <a:endParaRPr lang="en-GB" dirty="0">
              <a:latin typeface="Century Gothic" panose="020B0502020202020204" pitchFamily="34" charset="0"/>
            </a:endParaRPr>
          </a:p>
          <a:p>
            <a:pPr algn="ctr" rtl="0"/>
            <a:r>
              <a:rPr lang="el-GR" dirty="0">
                <a:latin typeface="Century Gothic" panose="020B0502020202020204" pitchFamily="34" charset="0"/>
              </a:rPr>
              <a:t>Κολ</a:t>
            </a:r>
            <a:r>
              <a:rPr lang="en-GB" dirty="0" err="1">
                <a:latin typeface="Century Gothic" panose="020B0502020202020204" pitchFamily="34" charset="0"/>
              </a:rPr>
              <a:t>ά</a:t>
            </a:r>
            <a:r>
              <a:rPr lang="el-GR" dirty="0" err="1">
                <a:latin typeface="Century Gothic" panose="020B0502020202020204" pitchFamily="34" charset="0"/>
              </a:rPr>
              <a:t>γκη</a:t>
            </a:r>
            <a:r>
              <a:rPr lang="el-GR" dirty="0">
                <a:latin typeface="Century Gothic" panose="020B0502020202020204" pitchFamily="34" charset="0"/>
              </a:rPr>
              <a:t> Ευαγγελία – 1084599 </a:t>
            </a:r>
          </a:p>
          <a:p>
            <a:pPr algn="ctr" rtl="0"/>
            <a:r>
              <a:rPr lang="el-GR" dirty="0" err="1">
                <a:latin typeface="Century Gothic" panose="020B0502020202020204" pitchFamily="34" charset="0"/>
              </a:rPr>
              <a:t>Πατέλη</a:t>
            </a:r>
            <a:r>
              <a:rPr lang="el-GR" dirty="0">
                <a:latin typeface="Century Gothic" panose="020B0502020202020204" pitchFamily="34" charset="0"/>
              </a:rPr>
              <a:t> Χρυσαυγή – 1084513</a:t>
            </a:r>
            <a:endParaRPr lang="en-GB" dirty="0">
              <a:latin typeface="Century Gothic" panose="020B0502020202020204" pitchFamily="34" charset="0"/>
            </a:endParaRPr>
          </a:p>
          <a:p>
            <a:pPr algn="ctr" rtl="0"/>
            <a:r>
              <a:rPr lang="el-GR" dirty="0" err="1">
                <a:latin typeface="Century Gothic" panose="020B0502020202020204" pitchFamily="34" charset="0"/>
              </a:rPr>
              <a:t>Μαντ</a:t>
            </a:r>
            <a:r>
              <a:rPr lang="en-GB" dirty="0" err="1">
                <a:latin typeface="Century Gothic" panose="020B0502020202020204" pitchFamily="34" charset="0"/>
              </a:rPr>
              <a:t>έ</a:t>
            </a:r>
            <a:r>
              <a:rPr lang="el-GR" dirty="0">
                <a:latin typeface="Century Gothic" panose="020B0502020202020204" pitchFamily="34" charset="0"/>
              </a:rPr>
              <a:t>ς </a:t>
            </a:r>
            <a:r>
              <a:rPr lang="el-GR" dirty="0" err="1">
                <a:latin typeface="Century Gothic" panose="020B0502020202020204" pitchFamily="34" charset="0"/>
              </a:rPr>
              <a:t>Μηλτιάδης</a:t>
            </a:r>
            <a:r>
              <a:rPr lang="el-GR" dirty="0">
                <a:latin typeface="Century Gothic" panose="020B0502020202020204" pitchFamily="34" charset="0"/>
              </a:rPr>
              <a:t> – 1084661 </a:t>
            </a:r>
          </a:p>
          <a:p>
            <a:pPr algn="ctr" rtl="0"/>
            <a:endParaRPr lang="en-GB" dirty="0">
              <a:latin typeface="Century Gothic" panose="020B0502020202020204" pitchFamily="34" charset="0"/>
            </a:endParaRP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30</a:t>
            </a:fld>
            <a:endParaRPr lang="en-GB"/>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A3AF01C4-BAAB-11F0-6B64-0F19CC9C319D}"/>
              </a:ext>
            </a:extLst>
          </p:cNvPr>
          <p:cNvSpPr>
            <a:spLocks noGrp="1"/>
          </p:cNvSpPr>
          <p:nvPr>
            <p:ph type="sldNum" sz="quarter" idx="12"/>
          </p:nvPr>
        </p:nvSpPr>
        <p:spPr/>
        <p:txBody>
          <a:bodyPr/>
          <a:lstStyle/>
          <a:p>
            <a:pPr rtl="0"/>
            <a:fld id="{B5CEABB6-07DC-46E8-9B57-56EC44A396E5}" type="slidenum">
              <a:rPr lang="en-GB" noProof="0" smtClean="0"/>
              <a:t>4</a:t>
            </a:fld>
            <a:endParaRPr lang="en-GB" noProof="0"/>
          </a:p>
        </p:txBody>
      </p:sp>
      <p:sp>
        <p:nvSpPr>
          <p:cNvPr id="7" name="TextBox 6">
            <a:extLst>
              <a:ext uri="{FF2B5EF4-FFF2-40B4-BE49-F238E27FC236}">
                <a16:creationId xmlns:a16="http://schemas.microsoft.com/office/drawing/2014/main" id="{402A89C1-FEA0-E1FE-D4F4-4F368337C652}"/>
              </a:ext>
            </a:extLst>
          </p:cNvPr>
          <p:cNvSpPr txBox="1"/>
          <p:nvPr/>
        </p:nvSpPr>
        <p:spPr>
          <a:xfrm>
            <a:off x="1413141"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accent3">
                    <a:lumMod val="60000"/>
                    <a:lumOff val="40000"/>
                  </a:schemeClr>
                </a:solidFill>
                <a:latin typeface="Century Gothic" panose="020B0502020202020204" pitchFamily="34" charset="0"/>
              </a:rPr>
              <a:t>0. </a:t>
            </a:r>
            <a:r>
              <a:rPr lang="en-US" sz="1400" dirty="0">
                <a:solidFill>
                  <a:schemeClr val="accent3">
                    <a:lumMod val="60000"/>
                    <a:lumOff val="40000"/>
                  </a:schemeClr>
                </a:solidFill>
                <a:latin typeface="Century Gothic" panose="020B0502020202020204" pitchFamily="34" charset="0"/>
              </a:rPr>
              <a:t>Web Crawler</a:t>
            </a:r>
          </a:p>
          <a:p>
            <a:pPr>
              <a:lnSpc>
                <a:spcPct val="200000"/>
              </a:lnSpc>
            </a:pPr>
            <a:r>
              <a:rPr lang="en-US" sz="1400" b="1" dirty="0">
                <a:latin typeface="Century Gothic" panose="020B0502020202020204" pitchFamily="34" charset="0"/>
              </a:rPr>
              <a:t>1.</a:t>
            </a:r>
            <a:r>
              <a:rPr lang="en-US" sz="1400" dirty="0">
                <a:latin typeface="Century Gothic" panose="020B0502020202020204" pitchFamily="34" charset="0"/>
              </a:rPr>
              <a:t> </a:t>
            </a:r>
            <a:r>
              <a:rPr lang="en-US" sz="1400" b="1" dirty="0">
                <a:latin typeface="Century Gothic" panose="020B0502020202020204" pitchFamily="34" charset="0"/>
              </a:rPr>
              <a:t>R-tree</a:t>
            </a:r>
          </a:p>
          <a:p>
            <a:pPr>
              <a:lnSpc>
                <a:spcPct val="200000"/>
              </a:lnSpc>
            </a:pPr>
            <a:r>
              <a:rPr lang="en-US" sz="1400" b="1" dirty="0">
                <a:solidFill>
                  <a:schemeClr val="bg1">
                    <a:lumMod val="75000"/>
                  </a:schemeClr>
                </a:solidFill>
                <a:latin typeface="Century Gothic" panose="020B0502020202020204" pitchFamily="34" charset="0"/>
              </a:rPr>
              <a:t>2. </a:t>
            </a:r>
            <a:r>
              <a:rPr lang="en-US" sz="1400" dirty="0">
                <a:solidFill>
                  <a:schemeClr val="bg1">
                    <a:lumMod val="75000"/>
                  </a:schemeClr>
                </a:solidFill>
                <a:latin typeface="Century Gothic" panose="020B0502020202020204" pitchFamily="34" charset="0"/>
              </a:rPr>
              <a:t>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45257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1147612" y="6356350"/>
            <a:ext cx="206188" cy="365125"/>
          </a:xfrm>
        </p:spPr>
        <p:txBody>
          <a:bodyPr rtlCol="0"/>
          <a:lstStyle/>
          <a:p>
            <a:pPr rtl="0"/>
            <a:fld id="{B5CEABB6-07DC-46E8-9B57-56EC44A396E5}" type="slidenum">
              <a:rPr lang="en-GB" smtClean="0"/>
              <a:pPr rtl="0"/>
              <a:t>5</a:t>
            </a:fld>
            <a:endParaRPr lang="en-GB" dirty="0"/>
          </a:p>
        </p:txBody>
      </p:sp>
      <p:sp>
        <p:nvSpPr>
          <p:cNvPr id="33" name="TextBox 32">
            <a:extLst>
              <a:ext uri="{FF2B5EF4-FFF2-40B4-BE49-F238E27FC236}">
                <a16:creationId xmlns:a16="http://schemas.microsoft.com/office/drawing/2014/main" id="{AEE5E283-A154-5FA9-A027-7601E7375F58}"/>
              </a:ext>
            </a:extLst>
          </p:cNvPr>
          <p:cNvSpPr txBox="1"/>
          <p:nvPr/>
        </p:nvSpPr>
        <p:spPr>
          <a:xfrm>
            <a:off x="4203326" y="3061351"/>
            <a:ext cx="7454153" cy="3385542"/>
          </a:xfrm>
          <a:prstGeom prst="rect">
            <a:avLst/>
          </a:prstGeom>
          <a:noFill/>
        </p:spPr>
        <p:txBody>
          <a:bodyPr wrap="square" rtlCol="0">
            <a:spAutoFit/>
          </a:bodyPr>
          <a:lstStyle/>
          <a:p>
            <a:pPr algn="ctr"/>
            <a:r>
              <a:rPr lang="el-GR" sz="1400" b="1" dirty="0">
                <a:solidFill>
                  <a:srgbClr val="FBF4EF">
                    <a:lumMod val="75000"/>
                  </a:srgbClr>
                </a:solidFill>
                <a:latin typeface="Century Gothic" panose="020B0502020202020204" pitchFamily="34" charset="0"/>
              </a:rPr>
              <a:t>Αναζήτηση &amp; </a:t>
            </a:r>
            <a:r>
              <a:rPr lang="en-US" sz="1400" b="1" dirty="0">
                <a:solidFill>
                  <a:srgbClr val="FBF4EF">
                    <a:lumMod val="75000"/>
                  </a:srgbClr>
                </a:solidFill>
                <a:latin typeface="Century Gothic" panose="020B0502020202020204" pitchFamily="34" charset="0"/>
              </a:rPr>
              <a:t>LSH </a:t>
            </a:r>
            <a:r>
              <a:rPr lang="el-GR" sz="1400" b="1" dirty="0">
                <a:solidFill>
                  <a:srgbClr val="FBF4EF">
                    <a:lumMod val="75000"/>
                  </a:srgbClr>
                </a:solidFill>
                <a:latin typeface="Century Gothic" panose="020B0502020202020204" pitchFamily="34" charset="0"/>
              </a:rPr>
              <a:t>στο </a:t>
            </a:r>
            <a:r>
              <a:rPr lang="en-US" sz="1400" b="1" dirty="0">
                <a:solidFill>
                  <a:srgbClr val="FBF4EF">
                    <a:lumMod val="75000"/>
                  </a:srgbClr>
                </a:solidFill>
                <a:latin typeface="Century Gothic" panose="020B0502020202020204" pitchFamily="34" charset="0"/>
              </a:rPr>
              <a:t>R-Tree</a:t>
            </a:r>
            <a:endParaRPr lang="el-GR" dirty="0">
              <a:latin typeface="Aptos" panose="020B0004020202020204" pitchFamily="34" charset="0"/>
            </a:endParaRPr>
          </a:p>
          <a:p>
            <a:pPr algn="just"/>
            <a:r>
              <a:rPr lang="el-GR" sz="1400" dirty="0">
                <a:latin typeface="Century Gothic" panose="020B0502020202020204" pitchFamily="34" charset="0"/>
              </a:rPr>
              <a:t>Το </a:t>
            </a:r>
            <a:r>
              <a:rPr lang="el-GR" sz="1400" dirty="0" err="1">
                <a:latin typeface="Century Gothic" panose="020B0502020202020204" pitchFamily="34" charset="0"/>
              </a:rPr>
              <a:t>range</a:t>
            </a:r>
            <a:r>
              <a:rPr lang="el-GR" sz="1400" dirty="0">
                <a:latin typeface="Century Gothic" panose="020B0502020202020204" pitchFamily="34" charset="0"/>
              </a:rPr>
              <a:t> </a:t>
            </a:r>
            <a:r>
              <a:rPr lang="el-GR" sz="1400" dirty="0" err="1">
                <a:latin typeface="Century Gothic" panose="020B0502020202020204" pitchFamily="34" charset="0"/>
              </a:rPr>
              <a:t>search</a:t>
            </a:r>
            <a:r>
              <a:rPr lang="el-GR" sz="1400" dirty="0">
                <a:latin typeface="Century Gothic" panose="020B0502020202020204" pitchFamily="34" charset="0"/>
              </a:rPr>
              <a:t> σε ένα R δέντρο χρησιμοποιεί ένα </a:t>
            </a:r>
            <a:r>
              <a:rPr lang="el-GR" sz="1400" dirty="0" err="1">
                <a:latin typeface="Century Gothic" panose="020B0502020202020204" pitchFamily="34" charset="0"/>
              </a:rPr>
              <a:t>Minimum</a:t>
            </a:r>
            <a:r>
              <a:rPr lang="el-GR" sz="1400" dirty="0">
                <a:latin typeface="Century Gothic" panose="020B0502020202020204" pitchFamily="34" charset="0"/>
              </a:rPr>
              <a:t> </a:t>
            </a:r>
            <a:r>
              <a:rPr lang="el-GR" sz="1400" dirty="0" err="1">
                <a:latin typeface="Century Gothic" panose="020B0502020202020204" pitchFamily="34" charset="0"/>
              </a:rPr>
              <a:t>Bounding</a:t>
            </a:r>
            <a:r>
              <a:rPr lang="el-GR" sz="1400" dirty="0">
                <a:latin typeface="Century Gothic" panose="020B0502020202020204" pitchFamily="34" charset="0"/>
              </a:rPr>
              <a:t> </a:t>
            </a:r>
            <a:r>
              <a:rPr lang="el-GR" sz="1400" dirty="0" err="1">
                <a:latin typeface="Century Gothic" panose="020B0502020202020204" pitchFamily="34" charset="0"/>
              </a:rPr>
              <a:t>Rectangle</a:t>
            </a:r>
            <a:r>
              <a:rPr lang="el-GR" sz="1400" dirty="0">
                <a:latin typeface="Century Gothic" panose="020B0502020202020204" pitchFamily="34" charset="0"/>
              </a:rPr>
              <a:t> (MBR) το οποίο εκπροσωπεί ένα ερώτημα μας  προκειμένου να καταφέρουμε να περιορίσουμε το αναζητούμενο εύρος στα διαστήματα x, y, z. Συγκεκριμένα με την συνάρτηση </a:t>
            </a:r>
            <a:r>
              <a:rPr lang="en-US" sz="1400" b="1" dirty="0">
                <a:latin typeface="Century Gothic" panose="020B0502020202020204" pitchFamily="34" charset="0"/>
              </a:rPr>
              <a:t>__</a:t>
            </a:r>
            <a:r>
              <a:rPr lang="en-US" sz="1400" b="1" dirty="0" err="1">
                <a:latin typeface="Century Gothic" panose="020B0502020202020204" pitchFamily="34" charset="0"/>
              </a:rPr>
              <a:t>range_search_recursive</a:t>
            </a:r>
            <a:r>
              <a:rPr lang="el-GR" sz="1400" dirty="0">
                <a:latin typeface="Century Gothic" panose="020B0502020202020204" pitchFamily="34" charset="0"/>
              </a:rPr>
              <a:t> καταφέρνουμε και κάνουμε αναδρομική αναζήτηση δοθέντος ενός διαστήματος στο δέντρο μας για κατάλληλο διάστημα που ορίζουμε εμείς. Επειδή πρέπει να ελέγξουμε όλα τα ενδεχόμενα για το πού βρισκόμαστε  στο δέντρο μας υλοποιούμε τις συναρτήσεις </a:t>
            </a:r>
            <a:r>
              <a:rPr lang="en-US" sz="1400" b="1" dirty="0">
                <a:latin typeface="Century Gothic" panose="020B0502020202020204" pitchFamily="34" charset="0"/>
              </a:rPr>
              <a:t>__</a:t>
            </a:r>
            <a:r>
              <a:rPr lang="en-US" sz="1400" b="1" dirty="0" err="1">
                <a:latin typeface="Century Gothic" panose="020B0502020202020204" pitchFamily="34" charset="0"/>
              </a:rPr>
              <a:t>is_entry_inside_query</a:t>
            </a:r>
            <a:r>
              <a:rPr lang="el-GR" sz="1400" dirty="0">
                <a:latin typeface="Century Gothic" panose="020B0502020202020204" pitchFamily="34" charset="0"/>
              </a:rPr>
              <a:t> και </a:t>
            </a:r>
            <a:r>
              <a:rPr lang="en-US" sz="1400" b="1" dirty="0">
                <a:latin typeface="Century Gothic" panose="020B0502020202020204" pitchFamily="34" charset="0"/>
              </a:rPr>
              <a:t>__</a:t>
            </a:r>
            <a:r>
              <a:rPr lang="en-US" sz="1400" b="1" dirty="0" err="1">
                <a:latin typeface="Century Gothic" panose="020B0502020202020204" pitchFamily="34" charset="0"/>
              </a:rPr>
              <a:t>is_mbr_inside_query</a:t>
            </a:r>
            <a:r>
              <a:rPr lang="el-GR" sz="1400" dirty="0">
                <a:latin typeface="Century Gothic" panose="020B0502020202020204" pitchFamily="34" charset="0"/>
              </a:rPr>
              <a:t> οι οποίες ελέγχουν αν οι καταχωρήσεις του δέντρου μας ή </a:t>
            </a:r>
            <a:r>
              <a:rPr lang="el-GR" sz="1400" dirty="0" err="1">
                <a:latin typeface="Century Gothic" panose="020B0502020202020204" pitchFamily="34" charset="0"/>
              </a:rPr>
              <a:t>καποιο</a:t>
            </a:r>
            <a:r>
              <a:rPr lang="en-US" sz="1400" dirty="0">
                <a:latin typeface="Century Gothic" panose="020B0502020202020204" pitchFamily="34" charset="0"/>
              </a:rPr>
              <a:t> MBR </a:t>
            </a:r>
            <a:r>
              <a:rPr lang="el-GR" sz="1400" dirty="0">
                <a:latin typeface="Century Gothic" panose="020B0502020202020204" pitchFamily="34" charset="0"/>
              </a:rPr>
              <a:t>σε κάποιο κόμβο του δέντρου βρίσκεται μέσα στο καθορισμένο </a:t>
            </a:r>
            <a:r>
              <a:rPr lang="en-US" sz="1400" dirty="0">
                <a:latin typeface="Century Gothic" panose="020B0502020202020204" pitchFamily="34" charset="0"/>
              </a:rPr>
              <a:t>MBR </a:t>
            </a:r>
            <a:r>
              <a:rPr lang="el-GR" sz="1400" dirty="0">
                <a:latin typeface="Century Gothic" panose="020B0502020202020204" pitchFamily="34" charset="0"/>
              </a:rPr>
              <a:t>του ερωτήματος. Για την υλοποίηση του</a:t>
            </a:r>
            <a:r>
              <a:rPr lang="el-GR" sz="1400" b="1" dirty="0">
                <a:latin typeface="Century Gothic" panose="020B0502020202020204" pitchFamily="34" charset="0"/>
              </a:rPr>
              <a:t> </a:t>
            </a:r>
            <a:r>
              <a:rPr lang="en-US" sz="1400" b="1" dirty="0">
                <a:latin typeface="Century Gothic" panose="020B0502020202020204" pitchFamily="34" charset="0"/>
              </a:rPr>
              <a:t>LSH</a:t>
            </a:r>
            <a:r>
              <a:rPr lang="en-US" sz="1400" dirty="0">
                <a:latin typeface="Century Gothic" panose="020B0502020202020204" pitchFamily="34" charset="0"/>
              </a:rPr>
              <a:t> </a:t>
            </a:r>
            <a:r>
              <a:rPr lang="el-GR" sz="1400" dirty="0">
                <a:latin typeface="Century Gothic" panose="020B0502020202020204" pitchFamily="34" charset="0"/>
              </a:rPr>
              <a:t>καλούμε την συνάρτηση </a:t>
            </a:r>
            <a:r>
              <a:rPr lang="en-US" sz="1400" b="1" dirty="0" err="1">
                <a:latin typeface="Century Gothic" panose="020B0502020202020204" pitchFamily="34" charset="0"/>
              </a:rPr>
              <a:t>lsh_education</a:t>
            </a:r>
            <a:r>
              <a:rPr lang="el-GR" sz="1400" dirty="0">
                <a:latin typeface="Century Gothic" panose="020B0502020202020204" pitchFamily="34" charset="0"/>
              </a:rPr>
              <a:t> η οποία εκτελεί το </a:t>
            </a:r>
            <a:r>
              <a:rPr lang="en-US" sz="1400" dirty="0">
                <a:latin typeface="Century Gothic" panose="020B0502020202020204" pitchFamily="34" charset="0"/>
              </a:rPr>
              <a:t>LSH similarity </a:t>
            </a:r>
            <a:r>
              <a:rPr lang="el-GR" sz="1400" dirty="0">
                <a:latin typeface="Century Gothic" panose="020B0502020202020204" pitchFamily="34" charset="0"/>
              </a:rPr>
              <a:t>για το πεδίο </a:t>
            </a:r>
            <a:r>
              <a:rPr lang="en-US" sz="1400" b="1" dirty="0">
                <a:latin typeface="Century Gothic" panose="020B0502020202020204" pitchFamily="34" charset="0"/>
              </a:rPr>
              <a:t>Education</a:t>
            </a:r>
            <a:r>
              <a:rPr lang="el-GR" sz="1400" dirty="0">
                <a:latin typeface="Century Gothic" panose="020B0502020202020204" pitchFamily="34" charset="0"/>
              </a:rPr>
              <a:t> των επιστημόνων. Τα δεδομένα τα οποία δέχεται αυτή η συνάρτηση είναι τα δεδομένα επιστροφής από το </a:t>
            </a:r>
            <a:r>
              <a:rPr lang="en-US" sz="1400" dirty="0">
                <a:latin typeface="Century Gothic" panose="020B0502020202020204" pitchFamily="34" charset="0"/>
              </a:rPr>
              <a:t>range</a:t>
            </a:r>
            <a:r>
              <a:rPr lang="el-GR" sz="1400" dirty="0">
                <a:latin typeface="Century Gothic" panose="020B0502020202020204" pitchFamily="34" charset="0"/>
              </a:rPr>
              <a:t> </a:t>
            </a:r>
            <a:r>
              <a:rPr lang="en-US" sz="1400" dirty="0">
                <a:latin typeface="Century Gothic" panose="020B0502020202020204" pitchFamily="34" charset="0"/>
              </a:rPr>
              <a:t>search</a:t>
            </a:r>
            <a:r>
              <a:rPr lang="el-GR" sz="1400" dirty="0">
                <a:latin typeface="Century Gothic" panose="020B0502020202020204" pitchFamily="34" charset="0"/>
              </a:rPr>
              <a:t> τα οποία τα έχουμε τροποποιήσει κατάλληλα . </a:t>
            </a:r>
            <a:endParaRPr lang="en-US" sz="1400" b="1" dirty="0"/>
          </a:p>
          <a:p>
            <a:endParaRPr lang="el-GR" dirty="0"/>
          </a:p>
        </p:txBody>
      </p:sp>
      <p:sp>
        <p:nvSpPr>
          <p:cNvPr id="4" name="TextBox 3">
            <a:extLst>
              <a:ext uri="{FF2B5EF4-FFF2-40B4-BE49-F238E27FC236}">
                <a16:creationId xmlns:a16="http://schemas.microsoft.com/office/drawing/2014/main" id="{7F7B7DE3-7D2D-E929-4B97-E9DE87354AB8}"/>
              </a:ext>
            </a:extLst>
          </p:cNvPr>
          <p:cNvSpPr txBox="1"/>
          <p:nvPr/>
        </p:nvSpPr>
        <p:spPr>
          <a:xfrm>
            <a:off x="2960594" y="427901"/>
            <a:ext cx="8919882" cy="31444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l-GR" sz="1400" b="1" i="0" u="none" strike="noStrike" kern="1200" cap="none" spc="0" normalizeH="0" baseline="0" noProof="0" dirty="0">
                <a:ln>
                  <a:noFill/>
                </a:ln>
                <a:solidFill>
                  <a:srgbClr val="FBF4EF">
                    <a:lumMod val="75000"/>
                  </a:srgbClr>
                </a:solidFill>
                <a:effectLst/>
                <a:uLnTx/>
                <a:uFillTx/>
                <a:latin typeface="Century Gothic" panose="020B0502020202020204" pitchFamily="34" charset="0"/>
                <a:ea typeface="+mn-ea"/>
                <a:cs typeface="+mn-cs"/>
              </a:rPr>
              <a:t>Κατασκευή </a:t>
            </a:r>
          </a:p>
          <a:p>
            <a:pPr marL="0" marR="0" lvl="0" indent="0" algn="just"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l-GR"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Ακολουθώντας πιστά τον ορισμό ενός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R</a:t>
            </a:r>
            <a:r>
              <a:rPr lang="el-GR" sz="1400" dirty="0">
                <a:solidFill>
                  <a:prstClr val="black"/>
                </a:solidFill>
                <a:latin typeface="Century Gothic" panose="020B0502020202020204" pitchFamily="34" charset="0"/>
              </a:rPr>
              <a:t> δέντρου, καταφέραμε και το υλοποιήσαμε ικανοποιητικά σε έναν </a:t>
            </a:r>
            <a:r>
              <a:rPr lang="en-US" sz="1400" dirty="0">
                <a:solidFill>
                  <a:prstClr val="black"/>
                </a:solidFill>
                <a:latin typeface="Century Gothic" panose="020B0502020202020204" pitchFamily="34" charset="0"/>
              </a:rPr>
              <a:t>3D dimensional </a:t>
            </a:r>
            <a:r>
              <a:rPr lang="el-GR" sz="1400" dirty="0">
                <a:solidFill>
                  <a:prstClr val="black"/>
                </a:solidFill>
                <a:latin typeface="Century Gothic" panose="020B0502020202020204" pitchFamily="34" charset="0"/>
              </a:rPr>
              <a:t>χώρο διότι τα δεδομένα εισαγωγής μας ήταν των τριών διαστάσεων. Συγκεκριμένα δημιουργήσαμε την συνάρτηση </a:t>
            </a:r>
            <a:r>
              <a:rPr lang="en-US" sz="1400" b="1" dirty="0" err="1">
                <a:solidFill>
                  <a:prstClr val="black"/>
                </a:solidFill>
                <a:latin typeface="Century Gothic" panose="020B0502020202020204" pitchFamily="34" charset="0"/>
              </a:rPr>
              <a:t>Rect</a:t>
            </a:r>
            <a:r>
              <a:rPr lang="el-GR" sz="1400" dirty="0">
                <a:solidFill>
                  <a:prstClr val="black"/>
                </a:solidFill>
                <a:latin typeface="Century Gothic" panose="020B0502020202020204" pitchFamily="34" charset="0"/>
              </a:rPr>
              <a:t> η οποία υλοποιεί τα οριοθετημένα τετράγωνα (ή </a:t>
            </a:r>
            <a:r>
              <a:rPr lang="en-US" sz="1400" dirty="0">
                <a:solidFill>
                  <a:prstClr val="black"/>
                </a:solidFill>
                <a:latin typeface="Century Gothic" panose="020B0502020202020204" pitchFamily="34" charset="0"/>
              </a:rPr>
              <a:t>MBR)</a:t>
            </a:r>
            <a:r>
              <a:rPr lang="el-GR" sz="1400" dirty="0">
                <a:solidFill>
                  <a:prstClr val="black"/>
                </a:solidFill>
                <a:latin typeface="Century Gothic" panose="020B0502020202020204" pitchFamily="34" charset="0"/>
              </a:rPr>
              <a:t> τα οποία  απαρτίζουν το δέντρο μας. Έπειτα δημιουργώντας τις κλάσεις </a:t>
            </a:r>
            <a:r>
              <a:rPr lang="en-US" sz="1400" b="1" dirty="0">
                <a:solidFill>
                  <a:prstClr val="black"/>
                </a:solidFill>
                <a:latin typeface="Century Gothic" panose="020B0502020202020204" pitchFamily="34" charset="0"/>
              </a:rPr>
              <a:t>Node</a:t>
            </a:r>
            <a:r>
              <a:rPr lang="el-GR" sz="1400" b="1" dirty="0">
                <a:solidFill>
                  <a:prstClr val="black"/>
                </a:solidFill>
                <a:latin typeface="Century Gothic" panose="020B0502020202020204" pitchFamily="34" charset="0"/>
              </a:rPr>
              <a:t> </a:t>
            </a:r>
            <a:r>
              <a:rPr lang="el-GR" sz="1400" dirty="0">
                <a:solidFill>
                  <a:prstClr val="black"/>
                </a:solidFill>
                <a:latin typeface="Century Gothic" panose="020B0502020202020204" pitchFamily="34" charset="0"/>
              </a:rPr>
              <a:t> και </a:t>
            </a:r>
            <a:r>
              <a:rPr lang="en-US" sz="1400" b="1" dirty="0" err="1">
                <a:solidFill>
                  <a:prstClr val="black"/>
                </a:solidFill>
                <a:latin typeface="Century Gothic" panose="020B0502020202020204" pitchFamily="34" charset="0"/>
              </a:rPr>
              <a:t>LeafNode</a:t>
            </a:r>
            <a:r>
              <a:rPr lang="el-GR" sz="1400" dirty="0">
                <a:solidFill>
                  <a:prstClr val="black"/>
                </a:solidFill>
                <a:latin typeface="Century Gothic" panose="020B0502020202020204" pitchFamily="34" charset="0"/>
              </a:rPr>
              <a:t>, δημιουργούμε τα φύλλα και τους κόμβους του δέντρου μας αντίστοιχα. Τέλος για την ολοκλήρωση του δέντρου μας θα πρέπει να συνδυάσουμε τις μεθόδους που αναλύσαμε παραπάνω και αυτό το επιτυγχάνουμε με την κλάση </a:t>
            </a:r>
            <a:r>
              <a:rPr lang="en-US" sz="1400" b="1" dirty="0" err="1">
                <a:solidFill>
                  <a:prstClr val="black"/>
                </a:solidFill>
                <a:latin typeface="Century Gothic" panose="020B0502020202020204" pitchFamily="34" charset="0"/>
              </a:rPr>
              <a:t>RTree</a:t>
            </a:r>
            <a:r>
              <a:rPr lang="el-GR" sz="1400" b="1" dirty="0">
                <a:solidFill>
                  <a:prstClr val="black"/>
                </a:solidFill>
                <a:latin typeface="Century Gothic" panose="020B0502020202020204" pitchFamily="34" charset="0"/>
              </a:rPr>
              <a:t>.</a:t>
            </a:r>
            <a:r>
              <a:rPr lang="el-GR" sz="1400" dirty="0">
                <a:solidFill>
                  <a:prstClr val="black"/>
                </a:solidFill>
                <a:latin typeface="Century Gothic" panose="020B0502020202020204" pitchFamily="34" charset="0"/>
              </a:rPr>
              <a:t> Η κλάση αυτή αρχικά εισάγει τα φύλλα στο δέντρο μας και στην συνέχεια υπολογίζει και εισάγει τα νέα επίπεδα που θα χρειαστούν πάνω από τα φύλλα μας έως ότου φτάσουμε στην ρίζα του δέντρου μας και εν συνεχεία εκτυπώνουμε το δέντρο μας με την συνάρτηση </a:t>
            </a:r>
            <a:r>
              <a:rPr lang="en-US" sz="1400" b="1" dirty="0" err="1">
                <a:solidFill>
                  <a:prstClr val="black"/>
                </a:solidFill>
                <a:latin typeface="Century Gothic" panose="020B0502020202020204" pitchFamily="34" charset="0"/>
              </a:rPr>
              <a:t>printTree</a:t>
            </a:r>
            <a:r>
              <a:rPr lang="el-GR" sz="1400" dirty="0">
                <a:solidFill>
                  <a:prstClr val="black"/>
                </a:solidFill>
                <a:latin typeface="Century Gothic" panose="020B0502020202020204" pitchFamily="34" charset="0"/>
              </a:rPr>
              <a:t>. </a:t>
            </a:r>
            <a:endParaRPr kumimoji="0" lang="el-GR"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a:p>
            <a:r>
              <a:rPr lang="el-GR" dirty="0"/>
              <a:t> </a:t>
            </a:r>
          </a:p>
          <a:p>
            <a:r>
              <a:rPr lang="el-GR" dirty="0"/>
              <a:t> </a:t>
            </a:r>
          </a:p>
        </p:txBody>
      </p:sp>
      <p:pic>
        <p:nvPicPr>
          <p:cNvPr id="20" name="Εικόνα 19" descr="Εικόνα που περιέχει στιγμιότυπο οθόνης, τέχνη, σχεδίαση&#10;&#10;Περιγραφή που δημιουργήθηκε αυτόματα">
            <a:extLst>
              <a:ext uri="{FF2B5EF4-FFF2-40B4-BE49-F238E27FC236}">
                <a16:creationId xmlns:a16="http://schemas.microsoft.com/office/drawing/2014/main" id="{6B0C4594-4B33-0984-401C-E0E21F343597}"/>
              </a:ext>
            </a:extLst>
          </p:cNvPr>
          <p:cNvPicPr>
            <a:picLocks noChangeAspect="1"/>
          </p:cNvPicPr>
          <p:nvPr/>
        </p:nvPicPr>
        <p:blipFill>
          <a:blip r:embed="rId3"/>
          <a:stretch>
            <a:fillRect/>
          </a:stretch>
        </p:blipFill>
        <p:spPr>
          <a:xfrm>
            <a:off x="660188" y="2728912"/>
            <a:ext cx="3810000" cy="3810000"/>
          </a:xfrm>
          <a:prstGeom prst="rect">
            <a:avLst/>
          </a:prstGeom>
        </p:spPr>
      </p:pic>
    </p:spTree>
    <p:extLst>
      <p:ext uri="{BB962C8B-B14F-4D97-AF65-F5344CB8AC3E}">
        <p14:creationId xmlns:p14="http://schemas.microsoft.com/office/powerpoint/2010/main" val="1738561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xEl>
                                              <p:pRg st="0" end="0"/>
                                            </p:txEl>
                                          </p:spTgt>
                                        </p:tgtEl>
                                        <p:attrNameLst>
                                          <p:attrName>style.visibility</p:attrName>
                                        </p:attrNameLst>
                                      </p:cBhvr>
                                      <p:to>
                                        <p:strVal val="visible"/>
                                      </p:to>
                                    </p:set>
                                    <p:animEffect transition="in" filter="fade">
                                      <p:cBhvr>
                                        <p:cTn id="22" dur="500"/>
                                        <p:tgtEl>
                                          <p:spTgt spid="3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xEl>
                                              <p:pRg st="1" end="1"/>
                                            </p:txEl>
                                          </p:spTgt>
                                        </p:tgtEl>
                                        <p:attrNameLst>
                                          <p:attrName>style.visibility</p:attrName>
                                        </p:attrNameLst>
                                      </p:cBhvr>
                                      <p:to>
                                        <p:strVal val="visible"/>
                                      </p:to>
                                    </p:set>
                                    <p:animEffect transition="in" filter="fade">
                                      <p:cBhvr>
                                        <p:cTn id="2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05771-3F2F-4F1D-0EA7-5C9EB789E755}"/>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EA7CF60D-9E87-2C04-81B8-E63C8F1A4365}"/>
              </a:ext>
            </a:extLst>
          </p:cNvPr>
          <p:cNvSpPr>
            <a:spLocks noGrp="1"/>
          </p:cNvSpPr>
          <p:nvPr>
            <p:ph type="sldNum" sz="quarter" idx="12"/>
          </p:nvPr>
        </p:nvSpPr>
        <p:spPr/>
        <p:txBody>
          <a:bodyPr/>
          <a:lstStyle/>
          <a:p>
            <a:pPr rtl="0"/>
            <a:fld id="{B5CEABB6-07DC-46E8-9B57-56EC44A396E5}" type="slidenum">
              <a:rPr lang="en-GB" noProof="0" smtClean="0"/>
              <a:t>6</a:t>
            </a:fld>
            <a:endParaRPr lang="en-GB" noProof="0"/>
          </a:p>
        </p:txBody>
      </p:sp>
      <p:sp>
        <p:nvSpPr>
          <p:cNvPr id="7" name="TextBox 6">
            <a:extLst>
              <a:ext uri="{FF2B5EF4-FFF2-40B4-BE49-F238E27FC236}">
                <a16:creationId xmlns:a16="http://schemas.microsoft.com/office/drawing/2014/main" id="{4DE3877E-40AC-460C-5DEA-0AE352A36530}"/>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bg1">
                    <a:lumMod val="75000"/>
                  </a:schemeClr>
                </a:solidFill>
                <a:latin typeface="Century Gothic" panose="020B0502020202020204" pitchFamily="34" charset="0"/>
              </a:rPr>
              <a:t>0. </a:t>
            </a:r>
            <a:r>
              <a:rPr lang="en-US" sz="1400" dirty="0">
                <a:solidFill>
                  <a:schemeClr val="bg1">
                    <a:lumMod val="75000"/>
                  </a:schemeClr>
                </a:solidFill>
                <a:latin typeface="Century Gothic" panose="020B0502020202020204" pitchFamily="34" charset="0"/>
              </a:rPr>
              <a:t>Web Crawler</a:t>
            </a:r>
          </a:p>
          <a:p>
            <a:pPr>
              <a:lnSpc>
                <a:spcPct val="200000"/>
              </a:lnSpc>
            </a:pPr>
            <a:r>
              <a:rPr lang="en-US" sz="1400" dirty="0">
                <a:solidFill>
                  <a:schemeClr val="bg1">
                    <a:lumMod val="75000"/>
                  </a:schemeClr>
                </a:solidFill>
                <a:latin typeface="Century Gothic" panose="020B0502020202020204" pitchFamily="34" charset="0"/>
              </a:rPr>
              <a:t>1. R-tree</a:t>
            </a:r>
          </a:p>
          <a:p>
            <a:pPr>
              <a:lnSpc>
                <a:spcPct val="200000"/>
              </a:lnSpc>
            </a:pPr>
            <a:r>
              <a:rPr lang="en-US" sz="1400" b="1" dirty="0">
                <a:latin typeface="Century Gothic" panose="020B0502020202020204" pitchFamily="34" charset="0"/>
              </a:rPr>
              <a:t>2. Octree</a:t>
            </a:r>
          </a:p>
          <a:p>
            <a:pPr>
              <a:lnSpc>
                <a:spcPct val="200000"/>
              </a:lnSpc>
            </a:pPr>
            <a:r>
              <a:rPr lang="en-US" sz="1400" b="1" dirty="0">
                <a:solidFill>
                  <a:schemeClr val="bg1">
                    <a:lumMod val="75000"/>
                  </a:schemeClr>
                </a:solidFill>
                <a:latin typeface="Century Gothic" panose="020B0502020202020204" pitchFamily="34" charset="0"/>
              </a:rPr>
              <a:t>3</a:t>
            </a:r>
            <a:r>
              <a:rPr lang="en-US" sz="1400" dirty="0">
                <a:solidFill>
                  <a:schemeClr val="bg1">
                    <a:lumMod val="75000"/>
                  </a:schemeClr>
                </a:solidFill>
                <a:latin typeface="Century Gothic" panose="020B0502020202020204" pitchFamily="34" charset="0"/>
              </a:rPr>
              <a:t>.</a:t>
            </a:r>
            <a:r>
              <a:rPr lang="el-GR" sz="1400"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25601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7</a:t>
            </a:fld>
            <a:endParaRPr lang="en-GB" dirty="0"/>
          </a:p>
        </p:txBody>
      </p:sp>
      <p:sp>
        <p:nvSpPr>
          <p:cNvPr id="29" name="Text Placeholder 9">
            <a:extLst>
              <a:ext uri="{FF2B5EF4-FFF2-40B4-BE49-F238E27FC236}">
                <a16:creationId xmlns:a16="http://schemas.microsoft.com/office/drawing/2014/main" id="{A7E7A6C9-8918-2C11-A437-89B2BB01D841}"/>
              </a:ext>
            </a:extLst>
          </p:cNvPr>
          <p:cNvSpPr txBox="1">
            <a:spLocks/>
          </p:cNvSpPr>
          <p:nvPr/>
        </p:nvSpPr>
        <p:spPr>
          <a:xfrm>
            <a:off x="7024914" y="2649242"/>
            <a:ext cx="4644572" cy="2851672"/>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endParaRPr lang="en-GB" dirty="0"/>
          </a:p>
        </p:txBody>
      </p:sp>
      <p:sp>
        <p:nvSpPr>
          <p:cNvPr id="32" name="TextBox 31">
            <a:extLst>
              <a:ext uri="{FF2B5EF4-FFF2-40B4-BE49-F238E27FC236}">
                <a16:creationId xmlns:a16="http://schemas.microsoft.com/office/drawing/2014/main" id="{09F305F5-335A-0D6D-3FAC-487DBA977568}"/>
              </a:ext>
            </a:extLst>
          </p:cNvPr>
          <p:cNvSpPr txBox="1"/>
          <p:nvPr/>
        </p:nvSpPr>
        <p:spPr>
          <a:xfrm>
            <a:off x="382548" y="4596743"/>
            <a:ext cx="9569077" cy="1569660"/>
          </a:xfrm>
          <a:prstGeom prst="rect">
            <a:avLst/>
          </a:prstGeom>
          <a:noFill/>
        </p:spPr>
        <p:txBody>
          <a:bodyPr wrap="square">
            <a:spAutoFit/>
          </a:bodyPr>
          <a:lstStyle/>
          <a:p>
            <a:pPr marL="285750" indent="-285750" algn="just">
              <a:buFont typeface="Arial" panose="020B0604020202020204" pitchFamily="34" charset="0"/>
              <a:buChar char="•"/>
            </a:pPr>
            <a:endParaRPr lang="el-GR" sz="1600" dirty="0">
              <a:latin typeface="Century Gothic" panose="020B0502020202020204" pitchFamily="34" charset="0"/>
            </a:endParaRPr>
          </a:p>
          <a:p>
            <a:pPr marL="285750" indent="-285750" algn="just">
              <a:buFont typeface="Arial" panose="020B0604020202020204" pitchFamily="34" charset="0"/>
              <a:buChar char="•"/>
            </a:pPr>
            <a:endParaRPr lang="en-US" sz="1600" dirty="0">
              <a:latin typeface="Century Gothic" panose="020B0502020202020204" pitchFamily="34" charset="0"/>
            </a:endParaRPr>
          </a:p>
          <a:p>
            <a:pPr algn="just"/>
            <a:r>
              <a:rPr lang="el-GR" sz="1600" b="1" dirty="0">
                <a:solidFill>
                  <a:schemeClr val="accent1">
                    <a:lumMod val="75000"/>
                  </a:schemeClr>
                </a:solidFill>
                <a:latin typeface="Century Gothic" panose="020B0502020202020204" pitchFamily="34" charset="0"/>
              </a:rPr>
              <a:t>Αναζήτηση</a:t>
            </a:r>
          </a:p>
          <a:p>
            <a:pPr marL="285750" indent="-285750" algn="just">
              <a:buFont typeface="Arial" panose="020B0604020202020204" pitchFamily="34" charset="0"/>
              <a:buChar char="•"/>
            </a:pPr>
            <a:r>
              <a:rPr lang="el-GR" sz="1600" dirty="0">
                <a:latin typeface="Century Gothic" panose="020B0502020202020204" pitchFamily="34" charset="0"/>
              </a:rPr>
              <a:t>Η </a:t>
            </a:r>
            <a:r>
              <a:rPr lang="en-US" sz="1600" b="1" dirty="0">
                <a:latin typeface="Century Gothic" panose="020B0502020202020204" pitchFamily="34" charset="0"/>
                <a:ea typeface="Aptos" panose="020B0004020202020204" pitchFamily="34" charset="0"/>
                <a:cs typeface="Calibri" panose="020F0502020204030204" pitchFamily="34" charset="0"/>
              </a:rPr>
              <a:t>query</a:t>
            </a:r>
            <a:r>
              <a:rPr lang="el-GR" sz="1600" b="1" dirty="0">
                <a:latin typeface="Century Gothic" panose="020B0502020202020204" pitchFamily="34" charset="0"/>
                <a:ea typeface="Aptos" panose="020B0004020202020204" pitchFamily="34" charset="0"/>
                <a:cs typeface="Calibri" panose="020F0502020204030204" pitchFamily="34" charset="0"/>
              </a:rPr>
              <a:t>_</a:t>
            </a:r>
            <a:r>
              <a:rPr lang="en-US" sz="1600" b="1" dirty="0">
                <a:latin typeface="Century Gothic" panose="020B0502020202020204" pitchFamily="34" charset="0"/>
                <a:ea typeface="Aptos" panose="020B0004020202020204" pitchFamily="34" charset="0"/>
                <a:cs typeface="Calibri" panose="020F0502020204030204" pitchFamily="34" charset="0"/>
              </a:rPr>
              <a:t>octree</a:t>
            </a:r>
            <a:r>
              <a:rPr lang="el-GR" sz="1600" b="1" dirty="0">
                <a:latin typeface="Century Gothic" panose="020B0502020202020204" pitchFamily="34" charset="0"/>
                <a:ea typeface="Aptos" panose="020B0004020202020204" pitchFamily="34" charset="0"/>
                <a:cs typeface="Calibri" panose="020F0502020204030204" pitchFamily="34" charset="0"/>
              </a:rPr>
              <a:t>() </a:t>
            </a:r>
            <a:r>
              <a:rPr lang="el-GR" sz="1600" dirty="0">
                <a:latin typeface="Century Gothic" panose="020B0502020202020204" pitchFamily="34" charset="0"/>
                <a:ea typeface="Aptos" panose="020B0004020202020204" pitchFamily="34" charset="0"/>
                <a:cs typeface="Calibri" panose="020F0502020204030204" pitchFamily="34" charset="0"/>
              </a:rPr>
              <a:t>είναι υπεύθυνη για την </a:t>
            </a:r>
            <a:r>
              <a:rPr lang="el-GR" sz="1600" dirty="0">
                <a:latin typeface="Century Gothic" panose="020B0502020202020204" pitchFamily="34" charset="0"/>
              </a:rPr>
              <a:t>αναζήτηση. Ελέγχουμε όλα τα σημεία που είναι αποθηκευμένα στον τρέχοντα κόμβο</a:t>
            </a:r>
            <a:r>
              <a:rPr lang="en-US" sz="1600" dirty="0">
                <a:latin typeface="Century Gothic" panose="020B0502020202020204" pitchFamily="34" charset="0"/>
              </a:rPr>
              <a:t> </a:t>
            </a:r>
            <a:r>
              <a:rPr lang="el-GR" sz="1600" dirty="0">
                <a:latin typeface="Century Gothic" panose="020B0502020202020204" pitchFamily="34" charset="0"/>
              </a:rPr>
              <a:t>με βάση τα όρια που δίνονται σαν όρισμα  και στην συνέχεια ο έλεγχος συνεχίζει και στους </a:t>
            </a:r>
            <a:r>
              <a:rPr lang="el-GR" sz="1600" dirty="0" err="1">
                <a:latin typeface="Century Gothic" panose="020B0502020202020204" pitchFamily="34" charset="0"/>
              </a:rPr>
              <a:t>υποκόμβους</a:t>
            </a:r>
            <a:r>
              <a:rPr lang="el-GR" sz="1600" dirty="0">
                <a:latin typeface="Century Gothic" panose="020B0502020202020204" pitchFamily="34" charset="0"/>
              </a:rPr>
              <a:t>.</a:t>
            </a:r>
          </a:p>
        </p:txBody>
      </p:sp>
      <p:sp>
        <p:nvSpPr>
          <p:cNvPr id="8" name="TextBox 7">
            <a:extLst>
              <a:ext uri="{FF2B5EF4-FFF2-40B4-BE49-F238E27FC236}">
                <a16:creationId xmlns:a16="http://schemas.microsoft.com/office/drawing/2014/main" id="{C4196F5C-D444-5922-FEBB-9130F312750D}"/>
              </a:ext>
            </a:extLst>
          </p:cNvPr>
          <p:cNvSpPr txBox="1"/>
          <p:nvPr/>
        </p:nvSpPr>
        <p:spPr>
          <a:xfrm>
            <a:off x="1112172" y="1168203"/>
            <a:ext cx="7249508" cy="3785652"/>
          </a:xfrm>
          <a:prstGeom prst="rect">
            <a:avLst/>
          </a:prstGeom>
          <a:noFill/>
        </p:spPr>
        <p:txBody>
          <a:bodyPr wrap="square">
            <a:spAutoFit/>
          </a:bodyPr>
          <a:lstStyle/>
          <a:p>
            <a:pPr algn="just"/>
            <a:r>
              <a:rPr lang="el-GR" sz="1600" b="1" dirty="0">
                <a:solidFill>
                  <a:schemeClr val="accent1">
                    <a:lumMod val="75000"/>
                  </a:schemeClr>
                </a:solidFill>
                <a:latin typeface="Century Gothic" panose="020B0502020202020204" pitchFamily="34" charset="0"/>
              </a:rPr>
              <a:t>Κατασκευή</a:t>
            </a:r>
          </a:p>
          <a:p>
            <a:pPr marL="285750" indent="-285750" algn="just">
              <a:buFont typeface="Arial" panose="020B0604020202020204" pitchFamily="34" charset="0"/>
              <a:buChar char="•"/>
            </a:pPr>
            <a:r>
              <a:rPr lang="el-GR" sz="1600" dirty="0">
                <a:latin typeface="Century Gothic" panose="020B0502020202020204" pitchFamily="34" charset="0"/>
              </a:rPr>
              <a:t>Η κλάση </a:t>
            </a:r>
            <a:r>
              <a:rPr lang="en-US" sz="1600" b="1" dirty="0" err="1">
                <a:latin typeface="Century Gothic" panose="020B0502020202020204" pitchFamily="34" charset="0"/>
              </a:rPr>
              <a:t>OctreeNode</a:t>
            </a:r>
            <a:r>
              <a:rPr lang="en-US" sz="1600" dirty="0">
                <a:latin typeface="Century Gothic" panose="020B0502020202020204" pitchFamily="34" charset="0"/>
              </a:rPr>
              <a:t> </a:t>
            </a:r>
            <a:r>
              <a:rPr lang="el-GR" sz="1600" dirty="0">
                <a:latin typeface="Century Gothic" panose="020B0502020202020204" pitchFamily="34" charset="0"/>
              </a:rPr>
              <a:t>αναπαριστά έναν κόμβο του δέντρου σε αυτή ορίζονται οι συντεταγμένες του κύβου </a:t>
            </a:r>
            <a:r>
              <a:rPr lang="en-US" sz="1600" dirty="0" err="1">
                <a:latin typeface="Century Gothic" panose="020B0502020202020204" pitchFamily="34" charset="0"/>
              </a:rPr>
              <a:t>x,y,z</a:t>
            </a:r>
            <a:r>
              <a:rPr lang="en-US" sz="1600" dirty="0">
                <a:latin typeface="Century Gothic" panose="020B0502020202020204" pitchFamily="34" charset="0"/>
              </a:rPr>
              <a:t> </a:t>
            </a:r>
            <a:r>
              <a:rPr lang="el-GR" sz="1600" dirty="0">
                <a:latin typeface="Century Gothic" panose="020B0502020202020204" pitchFamily="34" charset="0"/>
              </a:rPr>
              <a:t>καθώς και οι διαστάσεις του πλάτος, ύψος, βάθος. Κάθε </a:t>
            </a:r>
            <a:r>
              <a:rPr lang="el-GR" sz="1600" dirty="0" err="1">
                <a:latin typeface="Century Gothic" panose="020B0502020202020204" pitchFamily="34" charset="0"/>
              </a:rPr>
              <a:t>υποκόμβος</a:t>
            </a:r>
            <a:r>
              <a:rPr lang="el-GR" sz="1600" dirty="0">
                <a:latin typeface="Century Gothic" panose="020B0502020202020204" pitchFamily="34" charset="0"/>
              </a:rPr>
              <a:t> που δημιουργείται θα έχει διαστάσεις ίσες με το μισό του αρχικού του κόμβου.</a:t>
            </a:r>
            <a:r>
              <a:rPr lang="en-US" sz="1600" dirty="0">
                <a:latin typeface="Century Gothic" panose="020B0502020202020204" pitchFamily="34" charset="0"/>
              </a:rPr>
              <a:t> </a:t>
            </a:r>
            <a:r>
              <a:rPr lang="el-GR" sz="1600" dirty="0">
                <a:latin typeface="Century Gothic" panose="020B0502020202020204" pitchFamily="34" charset="0"/>
              </a:rPr>
              <a:t>Υπεύθυνη για αύτη την διαδικασία είναι η συνάρτηση </a:t>
            </a:r>
            <a:r>
              <a:rPr lang="en-US" sz="1600" b="1" dirty="0" err="1">
                <a:latin typeface="Century Gothic" panose="020B0502020202020204" pitchFamily="34" charset="0"/>
              </a:rPr>
              <a:t>devide</a:t>
            </a:r>
            <a:r>
              <a:rPr lang="en-US" sz="1600" b="1" dirty="0">
                <a:latin typeface="Century Gothic" panose="020B0502020202020204" pitchFamily="34" charset="0"/>
              </a:rPr>
              <a:t>()</a:t>
            </a:r>
            <a:r>
              <a:rPr lang="el-GR" sz="1600" dirty="0">
                <a:latin typeface="Century Gothic" panose="020B0502020202020204" pitchFamily="34" charset="0"/>
              </a:rPr>
              <a:t>. </a:t>
            </a:r>
            <a:r>
              <a:rPr lang="en-US" sz="1600" dirty="0">
                <a:latin typeface="Century Gothic" panose="020B0502020202020204" pitchFamily="34" charset="0"/>
              </a:rPr>
              <a:t>H </a:t>
            </a:r>
            <a:r>
              <a:rPr lang="el-GR" sz="1600" dirty="0">
                <a:latin typeface="Century Gothic" panose="020B0502020202020204" pitchFamily="34" charset="0"/>
              </a:rPr>
              <a:t>εισαγωγή των στοιχείων στο δέντρο γίνεται με την </a:t>
            </a:r>
            <a:r>
              <a:rPr lang="en-US" sz="1600" b="1" dirty="0">
                <a:latin typeface="Century Gothic" panose="020B0502020202020204" pitchFamily="34" charset="0"/>
              </a:rPr>
              <a:t>insert() </a:t>
            </a:r>
            <a:r>
              <a:rPr lang="el-GR" sz="1600" dirty="0">
                <a:latin typeface="Century Gothic" panose="020B0502020202020204" pitchFamily="34" charset="0"/>
              </a:rPr>
              <a:t>ελέγχουμε αν υπάρχει χώρος στον τρέχοντα κόμβο, αν δηλαδή τα σημεία που έχουν εισαχθεί είναι λιγότερα από 8, αν υπάρχει χώρος εισάγεται στον κόμβο. Αλλιώς, ο κόμβος διασπάται και το σημείο εισάγεται στον κατάλληλο </a:t>
            </a:r>
            <a:r>
              <a:rPr lang="el-GR" sz="1600" dirty="0" err="1">
                <a:latin typeface="Century Gothic" panose="020B0502020202020204" pitchFamily="34" charset="0"/>
              </a:rPr>
              <a:t>υποκόμβο</a:t>
            </a:r>
            <a:r>
              <a:rPr lang="el-GR" sz="1600" dirty="0">
                <a:latin typeface="Century Gothic" panose="020B0502020202020204" pitchFamily="34" charset="0"/>
              </a:rPr>
              <a:t>.</a:t>
            </a:r>
            <a:endParaRPr lang="en-US" sz="1600" dirty="0">
              <a:latin typeface="Century Gothic" panose="020B0502020202020204" pitchFamily="34" charset="0"/>
            </a:endParaRPr>
          </a:p>
          <a:p>
            <a:pPr marL="285750" indent="-285750" algn="just">
              <a:buFont typeface="Arial" panose="020B0604020202020204" pitchFamily="34" charset="0"/>
              <a:buChar char="•"/>
            </a:pPr>
            <a:r>
              <a:rPr lang="en-US" sz="1600" dirty="0">
                <a:latin typeface="Century Gothic" panose="020B0502020202020204" pitchFamily="34" charset="0"/>
              </a:rPr>
              <a:t>H </a:t>
            </a:r>
            <a:r>
              <a:rPr lang="en-US" sz="1600" b="1" dirty="0" err="1">
                <a:latin typeface="Century Gothic" panose="020B0502020202020204" pitchFamily="34" charset="0"/>
              </a:rPr>
              <a:t>build_octree</a:t>
            </a:r>
            <a:r>
              <a:rPr lang="en-US" sz="1600" b="1" dirty="0">
                <a:latin typeface="Century Gothic" panose="020B0502020202020204" pitchFamily="34" charset="0"/>
              </a:rPr>
              <a:t>() </a:t>
            </a:r>
            <a:r>
              <a:rPr lang="el-GR" sz="1600" dirty="0">
                <a:latin typeface="Century Gothic" panose="020B0502020202020204" pitchFamily="34" charset="0"/>
              </a:rPr>
              <a:t>κατασκευάζει το δέντρο εντοπίζουμε την μέγιστη και την ελάχιστη τιμή κάθε διάστασης ώστε να υπολογιστούν τα όρια του κύβου και εισάγεται η ρίζα του δέντρου στο κέντρο του κύβου. Στην συνέχεια εισάγονται και τα υπόλοιπα στοιχεία.</a:t>
            </a:r>
          </a:p>
        </p:txBody>
      </p:sp>
      <p:pic>
        <p:nvPicPr>
          <p:cNvPr id="10" name="Εικόνα 9" descr="Εικόνα που περιέχει στιγμιότυπο οθόνης&#10;&#10;Περιγραφή που δημιουργήθηκε αυτόματα">
            <a:extLst>
              <a:ext uri="{FF2B5EF4-FFF2-40B4-BE49-F238E27FC236}">
                <a16:creationId xmlns:a16="http://schemas.microsoft.com/office/drawing/2014/main" id="{4130BAB9-E4D6-93FB-A98B-5D705F69F9FE}"/>
              </a:ext>
            </a:extLst>
          </p:cNvPr>
          <p:cNvPicPr>
            <a:picLocks noChangeAspect="1"/>
          </p:cNvPicPr>
          <p:nvPr/>
        </p:nvPicPr>
        <p:blipFill>
          <a:blip r:embed="rId3"/>
          <a:stretch>
            <a:fillRect/>
          </a:stretch>
        </p:blipFill>
        <p:spPr>
          <a:xfrm>
            <a:off x="8361680" y="1728402"/>
            <a:ext cx="3526942" cy="2518392"/>
          </a:xfrm>
          <a:prstGeom prst="rect">
            <a:avLst/>
          </a:prstGeom>
        </p:spPr>
      </p:pic>
    </p:spTree>
    <p:extLst>
      <p:ext uri="{BB962C8B-B14F-4D97-AF65-F5344CB8AC3E}">
        <p14:creationId xmlns:p14="http://schemas.microsoft.com/office/powerpoint/2010/main" val="159392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fade">
                                      <p:cBhvr>
                                        <p:cTn id="27" dur="500"/>
                                        <p:tgtEl>
                                          <p:spTgt spid="32">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xEl>
                                              <p:pRg st="3" end="3"/>
                                            </p:txEl>
                                          </p:spTgt>
                                        </p:tgtEl>
                                        <p:attrNameLst>
                                          <p:attrName>style.visibility</p:attrName>
                                        </p:attrNameLst>
                                      </p:cBhvr>
                                      <p:to>
                                        <p:strVal val="visible"/>
                                      </p:to>
                                    </p:set>
                                    <p:animEffect transition="in" filter="fade">
                                      <p:cBhvr>
                                        <p:cTn id="30" dur="500"/>
                                        <p:tgtEl>
                                          <p:spTgt spid="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147E4-29C8-6737-5EC9-0F8333DA227E}"/>
            </a:ext>
          </a:extLst>
        </p:cNvPr>
        <p:cNvGrpSpPr/>
        <p:nvPr/>
      </p:nvGrpSpPr>
      <p:grpSpPr>
        <a:xfrm>
          <a:off x="0" y="0"/>
          <a:ext cx="0" cy="0"/>
          <a:chOff x="0" y="0"/>
          <a:chExt cx="0" cy="0"/>
        </a:xfrm>
      </p:grpSpPr>
      <p:sp>
        <p:nvSpPr>
          <p:cNvPr id="6" name="Θέση αριθμού διαφάνειας 5">
            <a:extLst>
              <a:ext uri="{FF2B5EF4-FFF2-40B4-BE49-F238E27FC236}">
                <a16:creationId xmlns:a16="http://schemas.microsoft.com/office/drawing/2014/main" id="{39B78CDA-53E3-F634-9E80-F0FD980BE31F}"/>
              </a:ext>
            </a:extLst>
          </p:cNvPr>
          <p:cNvSpPr>
            <a:spLocks noGrp="1"/>
          </p:cNvSpPr>
          <p:nvPr>
            <p:ph type="sldNum" sz="quarter" idx="12"/>
          </p:nvPr>
        </p:nvSpPr>
        <p:spPr/>
        <p:txBody>
          <a:bodyPr/>
          <a:lstStyle/>
          <a:p>
            <a:pPr rtl="0"/>
            <a:fld id="{B5CEABB6-07DC-46E8-9B57-56EC44A396E5}" type="slidenum">
              <a:rPr lang="en-GB" noProof="0" smtClean="0"/>
              <a:t>8</a:t>
            </a:fld>
            <a:endParaRPr lang="en-GB" noProof="0"/>
          </a:p>
        </p:txBody>
      </p:sp>
      <p:sp>
        <p:nvSpPr>
          <p:cNvPr id="7" name="TextBox 6">
            <a:extLst>
              <a:ext uri="{FF2B5EF4-FFF2-40B4-BE49-F238E27FC236}">
                <a16:creationId xmlns:a16="http://schemas.microsoft.com/office/drawing/2014/main" id="{12EED395-5F93-DF08-21C0-E3AE79FA633A}"/>
              </a:ext>
            </a:extLst>
          </p:cNvPr>
          <p:cNvSpPr txBox="1"/>
          <p:nvPr/>
        </p:nvSpPr>
        <p:spPr>
          <a:xfrm>
            <a:off x="1445798" y="1804494"/>
            <a:ext cx="3379081" cy="3040641"/>
          </a:xfrm>
          <a:prstGeom prst="rect">
            <a:avLst/>
          </a:prstGeom>
          <a:noFill/>
          <a:ln w="28575">
            <a:solidFill>
              <a:srgbClr val="FFE5C9"/>
            </a:solidFill>
          </a:ln>
          <a:effectLst>
            <a:outerShdw blurRad="50800" dist="38100" dir="2700000" algn="tl" rotWithShape="0">
              <a:prstClr val="black">
                <a:alpha val="40000"/>
              </a:prstClr>
            </a:outerShdw>
          </a:effectLst>
        </p:spPr>
        <p:txBody>
          <a:bodyPr wrap="square" rtlCol="0">
            <a:spAutoFit/>
          </a:bodyPr>
          <a:lstStyle/>
          <a:p>
            <a:pPr>
              <a:lnSpc>
                <a:spcPct val="200000"/>
              </a:lnSpc>
            </a:pPr>
            <a:r>
              <a:rPr lang="en-US" sz="1400" b="1" dirty="0">
                <a:solidFill>
                  <a:schemeClr val="bg1">
                    <a:lumMod val="75000"/>
                  </a:schemeClr>
                </a:solidFill>
                <a:latin typeface="Century Gothic" panose="020B0502020202020204" pitchFamily="34" charset="0"/>
              </a:rPr>
              <a:t>0. </a:t>
            </a:r>
            <a:r>
              <a:rPr lang="en-US" sz="1400" dirty="0">
                <a:solidFill>
                  <a:schemeClr val="bg1">
                    <a:lumMod val="75000"/>
                  </a:schemeClr>
                </a:solidFill>
                <a:latin typeface="Century Gothic" panose="020B0502020202020204" pitchFamily="34" charset="0"/>
              </a:rPr>
              <a:t>Web Crawler</a:t>
            </a:r>
          </a:p>
          <a:p>
            <a:pPr>
              <a:lnSpc>
                <a:spcPct val="200000"/>
              </a:lnSpc>
            </a:pPr>
            <a:r>
              <a:rPr lang="en-US" sz="1400" dirty="0">
                <a:solidFill>
                  <a:schemeClr val="bg1">
                    <a:lumMod val="75000"/>
                  </a:schemeClr>
                </a:solidFill>
                <a:latin typeface="Century Gothic" panose="020B0502020202020204" pitchFamily="34" charset="0"/>
              </a:rPr>
              <a:t>1. R-tree</a:t>
            </a:r>
          </a:p>
          <a:p>
            <a:pPr>
              <a:lnSpc>
                <a:spcPct val="200000"/>
              </a:lnSpc>
            </a:pPr>
            <a:r>
              <a:rPr lang="en-US" sz="1400" dirty="0">
                <a:solidFill>
                  <a:schemeClr val="bg1">
                    <a:lumMod val="75000"/>
                  </a:schemeClr>
                </a:solidFill>
                <a:latin typeface="Century Gothic" panose="020B0502020202020204" pitchFamily="34" charset="0"/>
              </a:rPr>
              <a:t>2. Octree</a:t>
            </a:r>
          </a:p>
          <a:p>
            <a:pPr>
              <a:lnSpc>
                <a:spcPct val="200000"/>
              </a:lnSpc>
            </a:pPr>
            <a:r>
              <a:rPr lang="en-US" sz="1400" b="1" dirty="0">
                <a:latin typeface="Century Gothic" panose="020B0502020202020204" pitchFamily="34" charset="0"/>
              </a:rPr>
              <a:t>3.</a:t>
            </a:r>
            <a:r>
              <a:rPr lang="el-GR" sz="1400" b="1" dirty="0">
                <a:latin typeface="Century Gothic" panose="020B0502020202020204" pitchFamily="34" charset="0"/>
              </a:rPr>
              <a:t> </a:t>
            </a:r>
            <a:r>
              <a:rPr lang="en-US" sz="1400" b="1" dirty="0">
                <a:latin typeface="Century Gothic" panose="020B0502020202020204" pitchFamily="34" charset="0"/>
              </a:rPr>
              <a:t>Range tree</a:t>
            </a:r>
          </a:p>
          <a:p>
            <a:pPr>
              <a:lnSpc>
                <a:spcPct val="200000"/>
              </a:lnSpc>
            </a:pPr>
            <a:r>
              <a:rPr lang="en-US" sz="1400" b="1" dirty="0">
                <a:solidFill>
                  <a:schemeClr val="bg1">
                    <a:lumMod val="75000"/>
                  </a:schemeClr>
                </a:solidFill>
                <a:latin typeface="Century Gothic" panose="020B0502020202020204" pitchFamily="34" charset="0"/>
              </a:rPr>
              <a:t>4.</a:t>
            </a:r>
            <a:r>
              <a:rPr lang="el-GR" sz="1400" b="1" dirty="0">
                <a:solidFill>
                  <a:schemeClr val="bg1">
                    <a:lumMod val="75000"/>
                  </a:schemeClr>
                </a:solidFill>
                <a:latin typeface="Century Gothic" panose="020B0502020202020204" pitchFamily="34" charset="0"/>
              </a:rPr>
              <a:t> </a:t>
            </a:r>
            <a:r>
              <a:rPr lang="en-US" sz="1400" dirty="0" err="1">
                <a:solidFill>
                  <a:schemeClr val="bg1">
                    <a:lumMod val="75000"/>
                  </a:schemeClr>
                </a:solidFill>
                <a:latin typeface="Century Gothic" panose="020B0502020202020204" pitchFamily="34" charset="0"/>
              </a:rPr>
              <a:t>kd</a:t>
            </a:r>
            <a:r>
              <a:rPr lang="en-US" sz="1400" dirty="0">
                <a:solidFill>
                  <a:schemeClr val="bg1">
                    <a:lumMod val="75000"/>
                  </a:schemeClr>
                </a:solidFill>
                <a:latin typeface="Century Gothic" panose="020B0502020202020204" pitchFamily="34" charset="0"/>
              </a:rPr>
              <a:t>-tree</a:t>
            </a:r>
          </a:p>
          <a:p>
            <a:pPr>
              <a:lnSpc>
                <a:spcPct val="200000"/>
              </a:lnSpc>
            </a:pPr>
            <a:r>
              <a:rPr lang="en-US" sz="1400" b="1" dirty="0">
                <a:solidFill>
                  <a:schemeClr val="bg1">
                    <a:lumMod val="75000"/>
                  </a:schemeClr>
                </a:solidFill>
                <a:latin typeface="Century Gothic" panose="020B0502020202020204" pitchFamily="34" charset="0"/>
              </a:rPr>
              <a:t>5.</a:t>
            </a:r>
            <a:r>
              <a:rPr lang="el-GR" sz="1400" b="1" dirty="0">
                <a:solidFill>
                  <a:schemeClr val="bg1">
                    <a:lumMod val="75000"/>
                  </a:schemeClr>
                </a:solidFill>
                <a:latin typeface="Century Gothic" panose="020B0502020202020204" pitchFamily="34" charset="0"/>
              </a:rPr>
              <a:t> </a:t>
            </a:r>
            <a:r>
              <a:rPr lang="en-US" sz="1400" dirty="0">
                <a:solidFill>
                  <a:schemeClr val="bg1">
                    <a:lumMod val="75000"/>
                  </a:schemeClr>
                </a:solidFill>
                <a:latin typeface="Century Gothic" panose="020B0502020202020204" pitchFamily="34" charset="0"/>
              </a:rPr>
              <a:t>LSH</a:t>
            </a:r>
          </a:p>
          <a:p>
            <a:pPr>
              <a:lnSpc>
                <a:spcPct val="200000"/>
              </a:lnSpc>
            </a:pPr>
            <a:r>
              <a:rPr lang="en-US" sz="1400" b="1" dirty="0">
                <a:solidFill>
                  <a:schemeClr val="bg1">
                    <a:lumMod val="75000"/>
                  </a:schemeClr>
                </a:solidFill>
                <a:latin typeface="Century Gothic" panose="020B0502020202020204" pitchFamily="34" charset="0"/>
              </a:rPr>
              <a:t>6.</a:t>
            </a:r>
            <a:r>
              <a:rPr lang="el-GR" sz="1400" b="1" dirty="0">
                <a:solidFill>
                  <a:schemeClr val="bg1">
                    <a:lumMod val="75000"/>
                  </a:schemeClr>
                </a:solidFill>
                <a:latin typeface="Century Gothic" panose="020B0502020202020204" pitchFamily="34" charset="0"/>
              </a:rPr>
              <a:t> </a:t>
            </a:r>
            <a:r>
              <a:rPr lang="el-GR" sz="1400" dirty="0">
                <a:solidFill>
                  <a:schemeClr val="bg1">
                    <a:lumMod val="75000"/>
                  </a:schemeClr>
                </a:solidFill>
                <a:latin typeface="Century Gothic" panose="020B0502020202020204" pitchFamily="34" charset="0"/>
              </a:rPr>
              <a:t>Αποτελέσματα</a:t>
            </a:r>
            <a:endParaRPr lang="en-GR" sz="1400" dirty="0">
              <a:solidFill>
                <a:schemeClr val="bg1">
                  <a:lumMod val="75000"/>
                </a:schemeClr>
              </a:solidFill>
              <a:latin typeface="Century Gothic" panose="020B0502020202020204" pitchFamily="34" charset="0"/>
            </a:endParaRPr>
          </a:p>
        </p:txBody>
      </p:sp>
    </p:spTree>
    <p:extLst>
      <p:ext uri="{BB962C8B-B14F-4D97-AF65-F5344CB8AC3E}">
        <p14:creationId xmlns:p14="http://schemas.microsoft.com/office/powerpoint/2010/main" val="338457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2841810" y="655609"/>
            <a:ext cx="9117107" cy="6161902"/>
          </a:xfrm>
        </p:spPr>
        <p:txBody>
          <a:bodyPr rtlCol="0">
            <a:normAutofit lnSpcReduction="10000"/>
          </a:bodyPr>
          <a:lstStyle/>
          <a:p>
            <a:r>
              <a:rPr lang="el-GR" b="1" dirty="0">
                <a:solidFill>
                  <a:schemeClr val="accent1">
                    <a:lumMod val="75000"/>
                  </a:schemeClr>
                </a:solidFill>
                <a:latin typeface="Century Gothic" panose="020B0502020202020204" pitchFamily="34" charset="0"/>
              </a:rPr>
              <a:t>Κατασκευή </a:t>
            </a:r>
          </a:p>
          <a:p>
            <a:pPr algn="just"/>
            <a:r>
              <a:rPr lang="el-GR" dirty="0">
                <a:solidFill>
                  <a:schemeClr val="tx1"/>
                </a:solidFill>
                <a:latin typeface="Century Gothic" panose="020B0502020202020204" pitchFamily="34" charset="0"/>
              </a:rPr>
              <a:t>Μέσα στην κλάση του δέντρου η </a:t>
            </a:r>
            <a:r>
              <a:rPr lang="en-US" b="1" dirty="0">
                <a:solidFill>
                  <a:schemeClr val="tx1"/>
                </a:solidFill>
                <a:latin typeface="Century Gothic" panose="020B0502020202020204" pitchFamily="34" charset="0"/>
              </a:rPr>
              <a:t>def </a:t>
            </a:r>
            <a:r>
              <a:rPr lang="en-US" b="1" dirty="0" err="1">
                <a:solidFill>
                  <a:schemeClr val="tx1"/>
                </a:solidFill>
                <a:latin typeface="Century Gothic" panose="020B0502020202020204" pitchFamily="34" charset="0"/>
              </a:rPr>
              <a:t>create_tree</a:t>
            </a:r>
            <a:r>
              <a:rPr lang="en-US" b="1" dirty="0">
                <a:solidFill>
                  <a:schemeClr val="tx1"/>
                </a:solidFill>
                <a:latin typeface="Century Gothic" panose="020B0502020202020204" pitchFamily="34" charset="0"/>
              </a:rPr>
              <a:t>(self, points, dim=0)</a:t>
            </a:r>
            <a:r>
              <a:rPr lang="el-GR" b="1" dirty="0">
                <a:solidFill>
                  <a:schemeClr val="tx1"/>
                </a:solidFill>
                <a:latin typeface="Century Gothic" panose="020B0502020202020204" pitchFamily="34" charset="0"/>
              </a:rPr>
              <a:t> </a:t>
            </a:r>
            <a:r>
              <a:rPr lang="el-GR" dirty="0">
                <a:solidFill>
                  <a:schemeClr val="tx1"/>
                </a:solidFill>
                <a:latin typeface="Century Gothic" panose="020B0502020202020204" pitchFamily="34" charset="0"/>
              </a:rPr>
              <a:t>σε κάθε διάσταση, ξεκινώντας από την 1</a:t>
            </a:r>
            <a:r>
              <a:rPr lang="el-GR" baseline="30000" dirty="0">
                <a:solidFill>
                  <a:schemeClr val="tx1"/>
                </a:solidFill>
                <a:latin typeface="Century Gothic" panose="020B0502020202020204" pitchFamily="34" charset="0"/>
              </a:rPr>
              <a:t>η</a:t>
            </a:r>
            <a:r>
              <a:rPr lang="el-GR" dirty="0">
                <a:solidFill>
                  <a:schemeClr val="tx1"/>
                </a:solidFill>
                <a:latin typeface="Century Gothic" panose="020B0502020202020204" pitchFamily="34" charset="0"/>
              </a:rPr>
              <a:t>(</a:t>
            </a:r>
            <a:r>
              <a:rPr lang="fr-FR" dirty="0" err="1">
                <a:solidFill>
                  <a:schemeClr val="tx1"/>
                </a:solidFill>
                <a:latin typeface="Century Gothic" panose="020B0502020202020204" pitchFamily="34" charset="0"/>
              </a:rPr>
              <a:t>dim</a:t>
            </a:r>
            <a:r>
              <a:rPr lang="fr-FR" dirty="0">
                <a:solidFill>
                  <a:schemeClr val="tx1"/>
                </a:solidFill>
                <a:latin typeface="Century Gothic" panose="020B0502020202020204" pitchFamily="34" charset="0"/>
              </a:rPr>
              <a:t>=0</a:t>
            </a:r>
            <a:r>
              <a:rPr lang="el-GR" dirty="0">
                <a:solidFill>
                  <a:schemeClr val="tx1"/>
                </a:solidFill>
                <a:latin typeface="Century Gothic" panose="020B0502020202020204" pitchFamily="34" charset="0"/>
              </a:rPr>
              <a:t>) ταξινομούμε τα δεδομένα και βρίσκουμε το </a:t>
            </a:r>
            <a:r>
              <a:rPr lang="en-US" dirty="0">
                <a:solidFill>
                  <a:schemeClr val="tx1"/>
                </a:solidFill>
                <a:latin typeface="Century Gothic" panose="020B0502020202020204" pitchFamily="34" charset="0"/>
              </a:rPr>
              <a:t>mid </a:t>
            </a:r>
            <a:r>
              <a:rPr lang="el-GR" dirty="0">
                <a:solidFill>
                  <a:schemeClr val="tx1"/>
                </a:solidFill>
                <a:latin typeface="Century Gothic" panose="020B0502020202020204" pitchFamily="34" charset="0"/>
              </a:rPr>
              <a:t>της λίστας </a:t>
            </a:r>
            <a:r>
              <a:rPr lang="en-US" dirty="0">
                <a:solidFill>
                  <a:schemeClr val="tx1"/>
                </a:solidFill>
                <a:latin typeface="Century Gothic" panose="020B0502020202020204" pitchFamily="34" charset="0"/>
              </a:rPr>
              <a:t>points, </a:t>
            </a:r>
            <a:r>
              <a:rPr lang="el-GR" dirty="0">
                <a:solidFill>
                  <a:schemeClr val="tx1"/>
                </a:solidFill>
                <a:latin typeface="Century Gothic" panose="020B0502020202020204" pitchFamily="34" charset="0"/>
              </a:rPr>
              <a:t>το θέτουμε ως ρίζα</a:t>
            </a:r>
            <a:r>
              <a:rPr lang="en-US" dirty="0">
                <a:solidFill>
                  <a:schemeClr val="tx1"/>
                </a:solidFill>
                <a:latin typeface="Century Gothic" panose="020B0502020202020204" pitchFamily="34" charset="0"/>
              </a:rPr>
              <a:t> </a:t>
            </a:r>
            <a:r>
              <a:rPr lang="el-GR" dirty="0">
                <a:solidFill>
                  <a:schemeClr val="tx1"/>
                </a:solidFill>
                <a:latin typeface="Century Gothic" panose="020B0502020202020204" pitchFamily="34" charset="0"/>
              </a:rPr>
              <a:t>και καλούμε αναδρομικά την συνάρτηση για τα δεδομένα δεξιά και αριστερά της ρίζας επαναλαμβάνοντας την διαδικασία κάθε φορά αυξάνοντας την </a:t>
            </a:r>
            <a:r>
              <a:rPr lang="el-GR">
                <a:solidFill>
                  <a:schemeClr val="tx1"/>
                </a:solidFill>
                <a:latin typeface="Century Gothic" panose="020B0502020202020204" pitchFamily="34" charset="0"/>
              </a:rPr>
              <a:t>διάσταση κατά ένα.</a:t>
            </a:r>
            <a:endParaRPr lang="el-GR" dirty="0">
              <a:solidFill>
                <a:schemeClr val="tx1"/>
              </a:solidFill>
              <a:latin typeface="Century Gothic" panose="020B0502020202020204" pitchFamily="34" charset="0"/>
            </a:endParaRPr>
          </a:p>
          <a:p>
            <a:pPr algn="just"/>
            <a:r>
              <a:rPr lang="el-GR" b="1" dirty="0">
                <a:solidFill>
                  <a:schemeClr val="accent1">
                    <a:lumMod val="75000"/>
                  </a:schemeClr>
                </a:solidFill>
                <a:latin typeface="Century Gothic" panose="020B0502020202020204" pitchFamily="34" charset="0"/>
              </a:rPr>
              <a:t>Αναζήτηση</a:t>
            </a:r>
          </a:p>
          <a:p>
            <a:pPr algn="just"/>
            <a:r>
              <a:rPr lang="el-GR" dirty="0">
                <a:latin typeface="Century Gothic" panose="020B0502020202020204" pitchFamily="34" charset="0"/>
              </a:rPr>
              <a:t>Ελέγχουμε αρχικά αν οι συντεταγμένες της ρίζας βρίσκονται εντός του ορισμένου διαστήματος σε κάθε διάσταση. Αν ναι, τότε προσθέτουμε το σημείο στη λίστα αποτελεσμάτων. Στη συνέχεια, ξεκινώντας από την πρώτη διάσταση και αυξάνοντας κάθε φορά, ελέγχουμε αν η τρέχουσα συντεταγμένη του στοιχείου (</a:t>
            </a:r>
            <a:r>
              <a:rPr lang="en-US" dirty="0">
                <a:latin typeface="Century Gothic" panose="020B0502020202020204" pitchFamily="34" charset="0"/>
              </a:rPr>
              <a:t>x, y, z</a:t>
            </a:r>
            <a:r>
              <a:rPr lang="el-GR" dirty="0">
                <a:latin typeface="Century Gothic" panose="020B0502020202020204" pitchFamily="34" charset="0"/>
              </a:rPr>
              <a:t>) είναι μεγαλύτερη ή μικρότερη του τρέχοντος κόμβου. Αν είναι, πηγαίνει στο δεξιό </a:t>
            </a:r>
            <a:r>
              <a:rPr lang="el-GR" dirty="0" err="1">
                <a:latin typeface="Century Gothic" panose="020B0502020202020204" pitchFamily="34" charset="0"/>
              </a:rPr>
              <a:t>υποδέντρο</a:t>
            </a:r>
            <a:r>
              <a:rPr lang="el-GR" dirty="0">
                <a:latin typeface="Century Gothic" panose="020B0502020202020204" pitchFamily="34" charset="0"/>
              </a:rPr>
              <a:t> ενώ αν είναι μικρότερη πηγαίνει στο αριστερό. Καλείται, έπειτα, αναδρομικά η συνάρτηση για το δεξιό ή αριστερό </a:t>
            </a:r>
            <a:r>
              <a:rPr lang="el-GR" dirty="0" err="1">
                <a:latin typeface="Century Gothic" panose="020B0502020202020204" pitchFamily="34" charset="0"/>
              </a:rPr>
              <a:t>υποδέντρο</a:t>
            </a:r>
            <a:r>
              <a:rPr lang="el-GR" dirty="0">
                <a:latin typeface="Century Gothic" panose="020B0502020202020204" pitchFamily="34" charset="0"/>
              </a:rPr>
              <a:t> αντίστοιχα. Αυξάνεται έπειτα η διάσταση κατά ένα για να ελέγχουμε και την επόμενη συντεταγμένη του κόμβου. Η διαδικασία επαναλαμβάνεται έτσι ώστε να ελέγξουμε κάθε συντεταγμένη του κόμβου, αυξάνοντας το επίπεδο κάθε φορά, για κάθε στοιχείο του δέντρου.</a:t>
            </a:r>
            <a:r>
              <a:rPr lang="fr-FR" dirty="0">
                <a:latin typeface="Century Gothic" panose="020B0502020202020204" pitchFamily="34" charset="0"/>
              </a:rPr>
              <a:t> </a:t>
            </a:r>
          </a:p>
          <a:p>
            <a:pPr algn="ctr"/>
            <a:r>
              <a:rPr lang="fr-FR" b="1" dirty="0" err="1">
                <a:latin typeface="Century Gothic" panose="020B0502020202020204" pitchFamily="34" charset="0"/>
              </a:rPr>
              <a:t>range_search</a:t>
            </a:r>
            <a:r>
              <a:rPr lang="fr-FR" b="1" dirty="0">
                <a:latin typeface="Century Gothic" panose="020B0502020202020204" pitchFamily="34" charset="0"/>
              </a:rPr>
              <a:t>(</a:t>
            </a:r>
            <a:r>
              <a:rPr lang="fr-FR" b="1" dirty="0" err="1">
                <a:latin typeface="Century Gothic" panose="020B0502020202020204" pitchFamily="34" charset="0"/>
              </a:rPr>
              <a:t>tree.root</a:t>
            </a:r>
            <a:r>
              <a:rPr lang="fr-FR" b="1" dirty="0">
                <a:latin typeface="Century Gothic" panose="020B0502020202020204" pitchFamily="34" charset="0"/>
              </a:rPr>
              <a:t>, </a:t>
            </a:r>
            <a:r>
              <a:rPr lang="fr-FR" b="1" dirty="0" err="1">
                <a:latin typeface="Century Gothic" panose="020B0502020202020204" pitchFamily="34" charset="0"/>
              </a:rPr>
              <a:t>min_surname</a:t>
            </a:r>
            <a:r>
              <a:rPr lang="fr-FR" b="1" dirty="0">
                <a:latin typeface="Century Gothic" panose="020B0502020202020204" pitchFamily="34" charset="0"/>
              </a:rPr>
              <a:t>, </a:t>
            </a:r>
            <a:r>
              <a:rPr lang="fr-FR" b="1" dirty="0" err="1">
                <a:latin typeface="Century Gothic" panose="020B0502020202020204" pitchFamily="34" charset="0"/>
              </a:rPr>
              <a:t>max_surname</a:t>
            </a:r>
            <a:r>
              <a:rPr lang="fr-FR" b="1" dirty="0">
                <a:latin typeface="Century Gothic" panose="020B0502020202020204" pitchFamily="34" charset="0"/>
              </a:rPr>
              <a:t>, </a:t>
            </a:r>
            <a:r>
              <a:rPr lang="fr-FR" b="1" dirty="0" err="1">
                <a:latin typeface="Century Gothic" panose="020B0502020202020204" pitchFamily="34" charset="0"/>
              </a:rPr>
              <a:t>min_awards</a:t>
            </a:r>
            <a:r>
              <a:rPr lang="fr-FR" b="1" dirty="0">
                <a:latin typeface="Century Gothic" panose="020B0502020202020204" pitchFamily="34" charset="0"/>
              </a:rPr>
              <a:t>, </a:t>
            </a:r>
            <a:r>
              <a:rPr lang="fr-FR" b="1" dirty="0" err="1">
                <a:latin typeface="Century Gothic" panose="020B0502020202020204" pitchFamily="34" charset="0"/>
              </a:rPr>
              <a:t>float</a:t>
            </a:r>
            <a:r>
              <a:rPr lang="fr-FR" b="1" dirty="0">
                <a:latin typeface="Century Gothic" panose="020B0502020202020204" pitchFamily="34" charset="0"/>
              </a:rPr>
              <a:t>('</a:t>
            </a:r>
            <a:r>
              <a:rPr lang="fr-FR" b="1" dirty="0" err="1">
                <a:latin typeface="Century Gothic" panose="020B0502020202020204" pitchFamily="34" charset="0"/>
              </a:rPr>
              <a:t>inf</a:t>
            </a:r>
            <a:r>
              <a:rPr lang="fr-FR" b="1" dirty="0">
                <a:latin typeface="Century Gothic" panose="020B0502020202020204" pitchFamily="34" charset="0"/>
              </a:rPr>
              <a:t>'), </a:t>
            </a:r>
            <a:r>
              <a:rPr lang="fr-FR" b="1" dirty="0" err="1">
                <a:latin typeface="Century Gothic" panose="020B0502020202020204" pitchFamily="34" charset="0"/>
              </a:rPr>
              <a:t>min_dblps</a:t>
            </a:r>
            <a:r>
              <a:rPr lang="fr-FR" b="1" dirty="0">
                <a:latin typeface="Century Gothic" panose="020B0502020202020204" pitchFamily="34" charset="0"/>
              </a:rPr>
              <a:t>, </a:t>
            </a:r>
            <a:r>
              <a:rPr lang="fr-FR" b="1" dirty="0" err="1">
                <a:latin typeface="Century Gothic" panose="020B0502020202020204" pitchFamily="34" charset="0"/>
              </a:rPr>
              <a:t>max_dblps</a:t>
            </a:r>
            <a:r>
              <a:rPr lang="fr-FR" b="1" dirty="0">
                <a:latin typeface="Century Gothic" panose="020B0502020202020204" pitchFamily="34" charset="0"/>
              </a:rPr>
              <a:t>)</a:t>
            </a:r>
            <a:endParaRPr lang="el-GR" b="1" dirty="0">
              <a:solidFill>
                <a:schemeClr val="accent1">
                  <a:lumMod val="75000"/>
                </a:schemeClr>
              </a:solidFill>
              <a:latin typeface="Century Gothic" panose="020B0502020202020204" pitchFamily="34" charset="0"/>
            </a:endParaRPr>
          </a:p>
          <a:p>
            <a:pPr algn="just"/>
            <a:r>
              <a:rPr lang="el-GR" b="1" dirty="0">
                <a:solidFill>
                  <a:schemeClr val="accent1">
                    <a:lumMod val="75000"/>
                  </a:schemeClr>
                </a:solidFill>
                <a:latin typeface="Century Gothic" panose="020B0502020202020204" pitchFamily="34" charset="0"/>
              </a:rPr>
              <a:t>Αναζήτηση με </a:t>
            </a:r>
            <a:r>
              <a:rPr lang="en-US" b="1" dirty="0">
                <a:solidFill>
                  <a:schemeClr val="accent1">
                    <a:lumMod val="75000"/>
                  </a:schemeClr>
                </a:solidFill>
                <a:latin typeface="Century Gothic" panose="020B0502020202020204" pitchFamily="34" charset="0"/>
              </a:rPr>
              <a:t>LSH</a:t>
            </a:r>
          </a:p>
          <a:p>
            <a:pPr algn="just"/>
            <a:r>
              <a:rPr lang="el-GR" dirty="0">
                <a:solidFill>
                  <a:schemeClr val="tx1"/>
                </a:solidFill>
                <a:latin typeface="Century Gothic" panose="020B0502020202020204" pitchFamily="34" charset="0"/>
              </a:rPr>
              <a:t>Για κάθε κόμβο από τους επιστρεφόμενους εντός των διαστημάτων, πραγματοποιούμε την εύρεση των δεδομένων εκπαίδευσης που αντιστοιχεί στον εκάστοτε επιστήμονα. Έπειτα καλούμε την συνάρτηση για </a:t>
            </a:r>
            <a:r>
              <a:rPr lang="en-US" dirty="0">
                <a:solidFill>
                  <a:schemeClr val="tx1"/>
                </a:solidFill>
                <a:latin typeface="Century Gothic" panose="020B0502020202020204" pitchFamily="34" charset="0"/>
              </a:rPr>
              <a:t>LSH </a:t>
            </a:r>
            <a:r>
              <a:rPr lang="el-GR" dirty="0">
                <a:solidFill>
                  <a:schemeClr val="tx1"/>
                </a:solidFill>
                <a:latin typeface="Century Gothic" panose="020B0502020202020204" pitchFamily="34" charset="0"/>
              </a:rPr>
              <a:t>με είσοδο:</a:t>
            </a:r>
          </a:p>
          <a:p>
            <a:pPr marL="285750" indent="-285750" algn="just">
              <a:buFont typeface="Arial" panose="020B0604020202020204" pitchFamily="34" charset="0"/>
              <a:buChar char="•"/>
            </a:pPr>
            <a:r>
              <a:rPr lang="el-GR" dirty="0">
                <a:solidFill>
                  <a:schemeClr val="tx1"/>
                </a:solidFill>
                <a:latin typeface="Century Gothic" panose="020B0502020202020204" pitchFamily="34" charset="0"/>
              </a:rPr>
              <a:t>Τους επιστρεφόμενους κόμβους </a:t>
            </a:r>
          </a:p>
          <a:p>
            <a:pPr marL="285750" indent="-285750" algn="just">
              <a:buFont typeface="Arial" panose="020B0604020202020204" pitchFamily="34" charset="0"/>
              <a:buChar char="•"/>
            </a:pPr>
            <a:r>
              <a:rPr lang="el-GR" dirty="0">
                <a:solidFill>
                  <a:schemeClr val="tx1"/>
                </a:solidFill>
                <a:latin typeface="Century Gothic" panose="020B0502020202020204" pitchFamily="34" charset="0"/>
              </a:rPr>
              <a:t>Την εκπαίδευση που τους αντιστοιχεί</a:t>
            </a:r>
          </a:p>
          <a:p>
            <a:pPr marL="285750" indent="-285750" algn="just">
              <a:buFont typeface="Arial" panose="020B0604020202020204" pitchFamily="34" charset="0"/>
              <a:buChar char="•"/>
            </a:pPr>
            <a:r>
              <a:rPr lang="el-GR" dirty="0">
                <a:solidFill>
                  <a:schemeClr val="tx1"/>
                </a:solidFill>
                <a:latin typeface="Century Gothic" panose="020B0502020202020204" pitchFamily="34" charset="0"/>
              </a:rPr>
              <a:t>Το ποσοστό ομοιότητας</a:t>
            </a:r>
            <a:endParaRPr lang="en-US" dirty="0">
              <a:solidFill>
                <a:schemeClr val="tx1"/>
              </a:solidFill>
              <a:latin typeface="Century Gothic" panose="020B0502020202020204" pitchFamily="34" charset="0"/>
            </a:endParaRPr>
          </a:p>
          <a:p>
            <a:pPr algn="ctr"/>
            <a:r>
              <a:rPr lang="en-US" b="1" dirty="0" err="1">
                <a:latin typeface="Century Gothic" panose="020B0502020202020204" pitchFamily="34" charset="0"/>
              </a:rPr>
              <a:t>lsh_education</a:t>
            </a:r>
            <a:r>
              <a:rPr lang="en-US" b="1" dirty="0">
                <a:latin typeface="Century Gothic" panose="020B0502020202020204" pitchFamily="34" charset="0"/>
              </a:rPr>
              <a:t>(</a:t>
            </a:r>
            <a:r>
              <a:rPr lang="en-US" b="1" dirty="0" err="1">
                <a:latin typeface="Century Gothic" panose="020B0502020202020204" pitchFamily="34" charset="0"/>
              </a:rPr>
              <a:t>education_texts_preprocessed</a:t>
            </a:r>
            <a:r>
              <a:rPr lang="en-US" b="1" dirty="0">
                <a:latin typeface="Century Gothic" panose="020B0502020202020204" pitchFamily="34" charset="0"/>
              </a:rPr>
              <a:t>, </a:t>
            </a:r>
            <a:r>
              <a:rPr lang="en-US" b="1" dirty="0" err="1">
                <a:latin typeface="Century Gothic" panose="020B0502020202020204" pitchFamily="34" charset="0"/>
              </a:rPr>
              <a:t>result_df</a:t>
            </a:r>
            <a:r>
              <a:rPr lang="en-US" b="1" dirty="0">
                <a:latin typeface="Century Gothic" panose="020B0502020202020204" pitchFamily="34" charset="0"/>
              </a:rPr>
              <a:t>, </a:t>
            </a:r>
            <a:r>
              <a:rPr lang="en-US" b="1" dirty="0" err="1">
                <a:latin typeface="Century Gothic" panose="020B0502020202020204" pitchFamily="34" charset="0"/>
              </a:rPr>
              <a:t>threshold_education</a:t>
            </a:r>
            <a:r>
              <a:rPr lang="en-US" b="1" dirty="0">
                <a:latin typeface="Century Gothic" panose="020B0502020202020204" pitchFamily="34" charset="0"/>
              </a:rPr>
              <a:t>)</a:t>
            </a:r>
          </a:p>
          <a:p>
            <a:pPr algn="just"/>
            <a:r>
              <a:rPr lang="el-GR" dirty="0">
                <a:solidFill>
                  <a:schemeClr val="tx1"/>
                </a:solidFill>
                <a:latin typeface="Century Gothic" panose="020B0502020202020204" pitchFamily="34" charset="0"/>
              </a:rPr>
              <a:t> </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rtlCol="0"/>
          <a:lstStyle/>
          <a:p>
            <a:pPr rtl="0"/>
            <a:fld id="{B5CEABB6-07DC-46E8-9B57-56EC44A396E5}" type="slidenum">
              <a:rPr lang="en-GB" smtClean="0"/>
              <a:pPr rtl="0"/>
              <a:t>9</a:t>
            </a:fld>
            <a:endParaRPr lang="en-GB"/>
          </a:p>
        </p:txBody>
      </p:sp>
      <p:pic>
        <p:nvPicPr>
          <p:cNvPr id="9" name="Εικόνα 8" descr="Εικόνα που περιέχει σκίτσο/σχέδιο, στιγμιότυπο οθόνης, μαύρο, ασπρόμαυρο&#10;&#10;Περιγραφή που δημιουργήθηκε αυτόματα">
            <a:extLst>
              <a:ext uri="{FF2B5EF4-FFF2-40B4-BE49-F238E27FC236}">
                <a16:creationId xmlns:a16="http://schemas.microsoft.com/office/drawing/2014/main" id="{F95CE251-D310-EF13-CEF8-AE95AFF5B038}"/>
              </a:ext>
            </a:extLst>
          </p:cNvPr>
          <p:cNvPicPr>
            <a:picLocks noChangeAspect="1"/>
          </p:cNvPicPr>
          <p:nvPr/>
        </p:nvPicPr>
        <p:blipFill>
          <a:blip r:embed="rId3"/>
          <a:stretch>
            <a:fillRect/>
          </a:stretch>
        </p:blipFill>
        <p:spPr>
          <a:xfrm>
            <a:off x="-160814" y="2231183"/>
            <a:ext cx="3289496" cy="5842144"/>
          </a:xfrm>
          <a:prstGeom prst="rect">
            <a:avLst/>
          </a:prstGeom>
        </p:spPr>
      </p:pic>
    </p:spTree>
    <p:extLst>
      <p:ext uri="{BB962C8B-B14F-4D97-AF65-F5344CB8AC3E}">
        <p14:creationId xmlns:p14="http://schemas.microsoft.com/office/powerpoint/2010/main" val="184494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fade">
                                      <p:cBhvr>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fade">
                                      <p:cBhvr>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1" end="11"/>
                                            </p:txEl>
                                          </p:spTgt>
                                        </p:tgtEl>
                                        <p:attrNameLst>
                                          <p:attrName>style.visibility</p:attrName>
                                        </p:attrNameLst>
                                      </p:cBhvr>
                                      <p:to>
                                        <p:strVal val="visible"/>
                                      </p:to>
                                    </p:set>
                                    <p:animEffect transition="in" filter="fade">
                                      <p:cBhvr>
                                        <p:cTn id="57" dur="500"/>
                                        <p:tgtEl>
                                          <p:spTgt spid="10">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0" end="10"/>
                                            </p:txEl>
                                          </p:spTgt>
                                        </p:tgtEl>
                                        <p:attrNameLst>
                                          <p:attrName>style.visibility</p:attrName>
                                        </p:attrNameLst>
                                      </p:cBhvr>
                                      <p:to>
                                        <p:strVal val="visible"/>
                                      </p:to>
                                    </p:set>
                                    <p:animEffect transition="in" filter="fade">
                                      <p:cBhvr>
                                        <p:cTn id="62"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329047_TF56180624_Win32" id="{9C9DE05E-573F-4B74-9E07-5048A314E5F0}" vid="{CC422194-82DE-4560-A159-6C2CDC237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Monoline</Template>
  <TotalTime>4031</TotalTime>
  <Words>4702</Words>
  <Application>Microsoft Office PowerPoint</Application>
  <PresentationFormat>Ευρεία οθόνη</PresentationFormat>
  <Paragraphs>316</Paragraphs>
  <Slides>30</Slides>
  <Notes>7</Notes>
  <HiddenSlides>0</HiddenSlides>
  <MMClips>0</MMClips>
  <ScaleCrop>false</ScaleCrop>
  <HeadingPairs>
    <vt:vector size="6" baseType="variant">
      <vt:variant>
        <vt:lpstr>Γραμματοσειρές που χρησιμοποιούνται</vt:lpstr>
      </vt:variant>
      <vt:variant>
        <vt:i4>8</vt:i4>
      </vt:variant>
      <vt:variant>
        <vt:lpstr>Θέμα</vt:lpstr>
      </vt:variant>
      <vt:variant>
        <vt:i4>1</vt:i4>
      </vt:variant>
      <vt:variant>
        <vt:lpstr>Τίτλοι διαφανειών</vt:lpstr>
      </vt:variant>
      <vt:variant>
        <vt:i4>30</vt:i4>
      </vt:variant>
    </vt:vector>
  </HeadingPairs>
  <TitlesOfParts>
    <vt:vector size="39" baseType="lpstr">
      <vt:lpstr>Aptos</vt:lpstr>
      <vt:lpstr>Arial</vt:lpstr>
      <vt:lpstr>Calibri</vt:lpstr>
      <vt:lpstr>Cambria Math</vt:lpstr>
      <vt:lpstr>Century Gothic</vt:lpstr>
      <vt:lpstr>Söhne</vt:lpstr>
      <vt:lpstr>Tenorite</vt:lpstr>
      <vt:lpstr>Wingdings</vt:lpstr>
      <vt:lpstr>Monoline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Ευχαριστούμε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ΜΑΝΤΕΣ ΜΗΛΤΙΑΔΗΣ</dc:creator>
  <cp:lastModifiedBy>ΚΟΛΑΓΚΗ ΕΥΑΓΓΕΛΙΑ</cp:lastModifiedBy>
  <cp:revision>50</cp:revision>
  <dcterms:created xsi:type="dcterms:W3CDTF">2023-05-03T14:50:22Z</dcterms:created>
  <dcterms:modified xsi:type="dcterms:W3CDTF">2024-02-13T16:57:37Z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