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  <p:sldId id="293" r:id="rId8"/>
    <p:sldId id="294" r:id="rId9"/>
    <p:sldId id="309" r:id="rId10"/>
    <p:sldId id="295" r:id="rId11"/>
    <p:sldId id="298" r:id="rId12"/>
    <p:sldId id="308" r:id="rId13"/>
    <p:sldId id="296" r:id="rId14"/>
    <p:sldId id="297" r:id="rId15"/>
    <p:sldId id="299" r:id="rId16"/>
    <p:sldId id="302" r:id="rId17"/>
    <p:sldId id="300" r:id="rId18"/>
    <p:sldId id="312" r:id="rId19"/>
    <p:sldId id="313" r:id="rId20"/>
    <p:sldId id="304" r:id="rId21"/>
    <p:sldId id="310" r:id="rId22"/>
    <p:sldId id="311" r:id="rId23"/>
    <p:sldId id="30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to-oy/DA/tree/main/Project_Olga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136478" y="2349500"/>
            <a:ext cx="11887200" cy="2286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4400" b="1" dirty="0">
                <a:solidFill>
                  <a:srgbClr val="333F48"/>
                </a:solidFill>
                <a:latin typeface="+mn-lt"/>
              </a:rPr>
              <a:t>Исследование рынка </a:t>
            </a:r>
            <a:r>
              <a:rPr lang="ru-RU" sz="4400" b="1" dirty="0" smtClean="0">
                <a:solidFill>
                  <a:srgbClr val="333F48"/>
                </a:solidFill>
                <a:latin typeface="+mn-lt"/>
              </a:rPr>
              <a:t>«цифровых» </a:t>
            </a:r>
          </a:p>
          <a:p>
            <a:pPr lvl="0" algn="ctr">
              <a:defRPr/>
            </a:pPr>
            <a:r>
              <a:rPr lang="ru-RU" sz="4400" b="1" dirty="0" smtClean="0">
                <a:solidFill>
                  <a:srgbClr val="333F48"/>
                </a:solidFill>
                <a:latin typeface="+mn-lt"/>
              </a:rPr>
              <a:t>профессий </a:t>
            </a:r>
            <a:r>
              <a:rPr lang="ru-RU" sz="4400" b="1" dirty="0">
                <a:solidFill>
                  <a:srgbClr val="333F48"/>
                </a:solidFill>
                <a:latin typeface="+mn-lt"/>
              </a:rPr>
              <a:t>с использованием </a:t>
            </a:r>
          </a:p>
          <a:p>
            <a:pPr lvl="0" algn="ctr">
              <a:defRPr/>
            </a:pPr>
            <a:r>
              <a:rPr lang="ru-RU" sz="4400" b="1" dirty="0">
                <a:solidFill>
                  <a:srgbClr val="333F48"/>
                </a:solidFill>
                <a:latin typeface="+mn-lt"/>
              </a:rPr>
              <a:t>данных сайта </a:t>
            </a:r>
            <a:r>
              <a:rPr lang="en-US" sz="4400" b="1" dirty="0">
                <a:solidFill>
                  <a:srgbClr val="333F48"/>
                </a:solidFill>
                <a:latin typeface="+mn-lt"/>
              </a:rPr>
              <a:t>hh.ru</a:t>
            </a:r>
            <a:endParaRPr lang="ru-RU" sz="4400" b="1" dirty="0">
              <a:latin typeface="+mn-lt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3464" y="5005506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800" dirty="0" err="1">
                <a:solidFill>
                  <a:srgbClr val="333F48"/>
                </a:solidFill>
                <a:cs typeface="SB Sans Text Light"/>
              </a:rPr>
              <a:t>Милто</a:t>
            </a:r>
            <a:r>
              <a:rPr lang="ru-RU" sz="2800" dirty="0">
                <a:solidFill>
                  <a:srgbClr val="333F48"/>
                </a:solidFill>
                <a:cs typeface="SB Sans Text Light"/>
              </a:rPr>
              <a:t> Ольга Юрьевна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C88C1-17E4-4ED5-AAA9-CBA7AF985BB6}"/>
              </a:ext>
            </a:extLst>
          </p:cNvPr>
          <p:cNvSpPr txBox="1"/>
          <p:nvPr/>
        </p:nvSpPr>
        <p:spPr>
          <a:xfrm>
            <a:off x="88901" y="164068"/>
            <a:ext cx="1115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4. Количество вакансий по организациям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D18B3-A396-4843-BEDE-B3432A486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1017924"/>
            <a:ext cx="6007099" cy="27833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DD2656-1DEB-4CC9-BCD6-6211BAADE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7924"/>
            <a:ext cx="5842299" cy="29008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0FFE40-D756-4063-977E-689DB2FE0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3769164"/>
            <a:ext cx="6007100" cy="292476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300657" y="4503560"/>
            <a:ext cx="51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СБЕР </a:t>
            </a:r>
            <a:r>
              <a:rPr lang="ru-RU" dirty="0"/>
              <a:t>– основной  работодатель, где больше всего вакансий </a:t>
            </a:r>
            <a:r>
              <a:rPr lang="ru-RU" dirty="0" smtClean="0"/>
              <a:t>«цифровых» профессий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02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525C4-01E0-42A5-8014-F952E5E7A3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3910"/>
          <a:stretch/>
        </p:blipFill>
        <p:spPr>
          <a:xfrm>
            <a:off x="6350000" y="1117601"/>
            <a:ext cx="5160118" cy="504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AA93C-AA69-4AE6-B2E5-F597AE0C9D38}"/>
              </a:ext>
            </a:extLst>
          </p:cNvPr>
          <p:cNvSpPr txBox="1"/>
          <p:nvPr/>
        </p:nvSpPr>
        <p:spPr>
          <a:xfrm>
            <a:off x="393700" y="276742"/>
            <a:ext cx="11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5.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Предлагаемые организациями зарплаты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B2A6E6-E106-4950-8B82-BD4D6468C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124"/>
          <a:stretch/>
        </p:blipFill>
        <p:spPr>
          <a:xfrm>
            <a:off x="393700" y="1117600"/>
            <a:ext cx="5684486" cy="54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DAA93C-AA69-4AE6-B2E5-F597AE0C9D38}"/>
              </a:ext>
            </a:extLst>
          </p:cNvPr>
          <p:cNvSpPr txBox="1"/>
          <p:nvPr/>
        </p:nvSpPr>
        <p:spPr>
          <a:xfrm>
            <a:off x="103257" y="0"/>
            <a:ext cx="1106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6.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Предлагаемые организациями зарплаты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02FB53-4F35-4579-B792-0ECFB99FCE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09"/>
          <a:stretch/>
        </p:blipFill>
        <p:spPr>
          <a:xfrm>
            <a:off x="474626" y="854792"/>
            <a:ext cx="6098058" cy="5716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A13CA-F85F-4AAD-9899-B2ACA033FB98}"/>
              </a:ext>
            </a:extLst>
          </p:cNvPr>
          <p:cNvSpPr txBox="1"/>
          <p:nvPr/>
        </p:nvSpPr>
        <p:spPr>
          <a:xfrm>
            <a:off x="6984274" y="1824776"/>
            <a:ext cx="49764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Самую высокую среднюю зарплату  предлагают:</a:t>
            </a:r>
          </a:p>
          <a:p>
            <a:r>
              <a:rPr lang="ru-RU" dirty="0"/>
              <a:t>Аналитик </a:t>
            </a:r>
            <a:r>
              <a:rPr lang="ru-RU" dirty="0" smtClean="0"/>
              <a:t>данных: Группа </a:t>
            </a:r>
            <a:r>
              <a:rPr lang="ru-RU" dirty="0" err="1" smtClean="0"/>
              <a:t>Актион</a:t>
            </a:r>
            <a:r>
              <a:rPr lang="ru-RU" dirty="0" smtClean="0"/>
              <a:t>, </a:t>
            </a:r>
            <a:r>
              <a:rPr lang="en-US" dirty="0" smtClean="0"/>
              <a:t>FRESH AUTO</a:t>
            </a:r>
            <a:endParaRPr lang="ru-RU" dirty="0" smtClean="0"/>
          </a:p>
          <a:p>
            <a:r>
              <a:rPr lang="en-US" dirty="0" smtClean="0"/>
              <a:t>Data Scientist</a:t>
            </a:r>
            <a:r>
              <a:rPr lang="ru-RU" dirty="0" smtClean="0"/>
              <a:t>: Сеть Партнерств</a:t>
            </a:r>
            <a:r>
              <a:rPr lang="en-US" dirty="0" smtClean="0"/>
              <a:t>, </a:t>
            </a:r>
            <a:r>
              <a:rPr lang="en-US" dirty="0" err="1" smtClean="0"/>
              <a:t>Drom</a:t>
            </a:r>
            <a:endParaRPr lang="ru-RU" dirty="0" smtClean="0"/>
          </a:p>
          <a:p>
            <a:r>
              <a:rPr lang="en-US" dirty="0" smtClean="0"/>
              <a:t>Data Engineer</a:t>
            </a:r>
            <a:r>
              <a:rPr lang="ru-RU" dirty="0"/>
              <a:t>: </a:t>
            </a:r>
            <a:r>
              <a:rPr lang="ru-RU" dirty="0" smtClean="0"/>
              <a:t>Сеть Партнерств</a:t>
            </a:r>
            <a:r>
              <a:rPr lang="en-US" dirty="0" smtClean="0"/>
              <a:t>, DODO BRANDS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4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64E75-76F2-469F-A1F7-6FDB9B151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" y="3641943"/>
            <a:ext cx="6040053" cy="30421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7ABF58-A605-4C58-804A-065DA2E6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8867"/>
            <a:ext cx="5734929" cy="2787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E7C34-93DE-4334-91E3-6AE2DCDBA2E3}"/>
              </a:ext>
            </a:extLst>
          </p:cNvPr>
          <p:cNvSpPr txBox="1"/>
          <p:nvPr/>
        </p:nvSpPr>
        <p:spPr>
          <a:xfrm>
            <a:off x="0" y="0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7.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Предложения удаленной работы от организаций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D8DE23-7AD6-4A08-8748-2E625FE31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" y="758867"/>
            <a:ext cx="5975131" cy="277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1D11B-4B21-4C7F-8F9A-1CFC53C336C7}"/>
              </a:ext>
            </a:extLst>
          </p:cNvPr>
          <p:cNvSpPr txBox="1"/>
          <p:nvPr/>
        </p:nvSpPr>
        <p:spPr>
          <a:xfrm>
            <a:off x="6457071" y="4248443"/>
            <a:ext cx="5102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Предложений по удаленной работе – </a:t>
            </a:r>
            <a:r>
              <a:rPr lang="en-US" dirty="0" smtClean="0"/>
              <a:t>217.</a:t>
            </a:r>
          </a:p>
          <a:p>
            <a:r>
              <a:rPr lang="ru-RU" dirty="0" smtClean="0"/>
              <a:t>Основные работодатели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Аналитик данных:</a:t>
            </a:r>
            <a:r>
              <a:rPr lang="en-US" dirty="0" smtClean="0"/>
              <a:t> </a:t>
            </a:r>
            <a:r>
              <a:rPr lang="ru-RU" dirty="0" smtClean="0"/>
              <a:t>Группа Самолет</a:t>
            </a:r>
            <a:endParaRPr lang="ru-RU" dirty="0"/>
          </a:p>
          <a:p>
            <a:r>
              <a:rPr lang="en-US" dirty="0"/>
              <a:t>Data </a:t>
            </a:r>
            <a:r>
              <a:rPr lang="en-US" dirty="0" smtClean="0"/>
              <a:t>Scientist</a:t>
            </a:r>
            <a:r>
              <a:rPr lang="ru-RU" dirty="0" smtClean="0"/>
              <a:t>: </a:t>
            </a:r>
            <a:r>
              <a:rPr lang="en-US" dirty="0" smtClean="0"/>
              <a:t>Positive Technologies, </a:t>
            </a:r>
            <a:r>
              <a:rPr lang="ru-RU" dirty="0" smtClean="0"/>
              <a:t>Магнит, </a:t>
            </a:r>
            <a:r>
              <a:rPr lang="en-US" dirty="0" err="1" smtClean="0"/>
              <a:t>Ozon</a:t>
            </a:r>
            <a:endParaRPr lang="ru-RU" dirty="0"/>
          </a:p>
          <a:p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Playrix</a:t>
            </a:r>
            <a:r>
              <a:rPr lang="en-US" dirty="0" smtClean="0"/>
              <a:t>, </a:t>
            </a:r>
            <a:r>
              <a:rPr lang="ru-RU" dirty="0" smtClean="0"/>
              <a:t>РОСБАНК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93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94A63-F132-4AB0-8CF9-CCFCE97B4F4E}"/>
              </a:ext>
            </a:extLst>
          </p:cNvPr>
          <p:cNvSpPr txBox="1"/>
          <p:nvPr/>
        </p:nvSpPr>
        <p:spPr>
          <a:xfrm>
            <a:off x="342900" y="303768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8.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Предложения удаленной работы, средняя зарплата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E17A5F-D6BE-4075-9964-03886865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99"/>
            <a:ext cx="5973960" cy="27528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5E84EE-333E-4238-AED8-3A37E342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60" y="1077099"/>
            <a:ext cx="6145777" cy="27528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7121F2-FE13-4D25-8430-0C6844C50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3" y="4031062"/>
            <a:ext cx="5799153" cy="2538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4493A-7622-491A-A4C9-82EA55070949}"/>
              </a:ext>
            </a:extLst>
          </p:cNvPr>
          <p:cNvSpPr txBox="1"/>
          <p:nvPr/>
        </p:nvSpPr>
        <p:spPr>
          <a:xfrm>
            <a:off x="6724357" y="4395568"/>
            <a:ext cx="5162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Находясь на «</a:t>
            </a:r>
            <a:r>
              <a:rPr lang="ru-RU" dirty="0" err="1" smtClean="0"/>
              <a:t>удаленке</a:t>
            </a:r>
            <a:r>
              <a:rPr lang="ru-RU" dirty="0" smtClean="0"/>
              <a:t>» вы будете получать меньше, чем работая в офисе.</a:t>
            </a:r>
          </a:p>
          <a:p>
            <a:r>
              <a:rPr lang="ru-RU" dirty="0" smtClean="0"/>
              <a:t>Самую высокооплачиваемую работу на </a:t>
            </a:r>
          </a:p>
          <a:p>
            <a:r>
              <a:rPr lang="ru-RU" dirty="0" smtClean="0"/>
              <a:t>«</a:t>
            </a:r>
            <a:r>
              <a:rPr lang="ru-RU" dirty="0" err="1" smtClean="0"/>
              <a:t>удаленке</a:t>
            </a:r>
            <a:r>
              <a:rPr lang="ru-RU" dirty="0" smtClean="0"/>
              <a:t>» предлагают специалистам </a:t>
            </a:r>
            <a:r>
              <a:rPr lang="en-US" dirty="0"/>
              <a:t>Data </a:t>
            </a:r>
            <a:r>
              <a:rPr lang="en-US" dirty="0" smtClean="0"/>
              <a:t>Engineer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77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8B452-1D35-4068-AB7F-832F27004CF5}"/>
              </a:ext>
            </a:extLst>
          </p:cNvPr>
          <p:cNvSpPr txBox="1"/>
          <p:nvPr/>
        </p:nvSpPr>
        <p:spPr>
          <a:xfrm>
            <a:off x="163704" y="177549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9. Разброс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зарплат по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градациям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7903D2-4ABD-4676-8B4D-AA084538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4" y="1722350"/>
            <a:ext cx="7651400" cy="40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95ACF-FFAD-4A1B-BA67-8AFBEF219295}"/>
              </a:ext>
            </a:extLst>
          </p:cNvPr>
          <p:cNvSpPr txBox="1"/>
          <p:nvPr/>
        </p:nvSpPr>
        <p:spPr>
          <a:xfrm>
            <a:off x="0" y="45100"/>
            <a:ext cx="808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10.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Разброс зарплат по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градациям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5B8A9-C802-45A6-8D2E-BA77F525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4" y="691431"/>
            <a:ext cx="4473526" cy="29620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F62F0-07F6-4612-9A93-4FC3BEC2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4" y="691431"/>
            <a:ext cx="4243071" cy="29620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7A9E0-CF19-4548-A8D1-2C7F449B8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3" y="3653447"/>
            <a:ext cx="4473525" cy="3112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CF70A-16B9-4F5E-AB55-53B7ADBF396E}"/>
              </a:ext>
            </a:extLst>
          </p:cNvPr>
          <p:cNvSpPr txBox="1"/>
          <p:nvPr/>
        </p:nvSpPr>
        <p:spPr>
          <a:xfrm>
            <a:off x="5950634" y="4304714"/>
            <a:ext cx="506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</a:t>
            </a:r>
            <a:r>
              <a:rPr lang="en-US" dirty="0" smtClean="0"/>
              <a:t>Junior</a:t>
            </a:r>
            <a:r>
              <a:rPr lang="ru-RU" dirty="0" smtClean="0"/>
              <a:t> работодатели предлагают одинаковую</a:t>
            </a:r>
          </a:p>
          <a:p>
            <a:r>
              <a:rPr lang="ru-RU" dirty="0" smtClean="0"/>
              <a:t>зарплату для всех «цифровых» профессий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1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16D033-E57A-45E9-BD1D-8FDE1002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4" y="925945"/>
            <a:ext cx="4379607" cy="27458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521E7-B483-420E-AFD6-1EDCE4B6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2" y="3852029"/>
            <a:ext cx="3650722" cy="2745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135347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11.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Навыки по градациям опыта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A5AEFD-ADCB-4004-BB5D-964653D47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30" y="860630"/>
            <a:ext cx="3738690" cy="2745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642F7-7F1E-42E7-A5A8-AC80B24BBD15}"/>
              </a:ext>
            </a:extLst>
          </p:cNvPr>
          <p:cNvSpPr txBox="1"/>
          <p:nvPr/>
        </p:nvSpPr>
        <p:spPr>
          <a:xfrm>
            <a:off x="6348549" y="4224326"/>
            <a:ext cx="470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навыки, которые указывает работодатель для всех цифровых профессий, это </a:t>
            </a:r>
            <a:r>
              <a:rPr lang="ru-RU" alt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SQL и  </a:t>
            </a:r>
            <a:r>
              <a:rPr lang="ru-RU" altLang="ru-RU" b="1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altLang="ru-RU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dirty="0" smtClean="0"/>
              <a:t>для всех специалистов, вне зависимости от градации опыта.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16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DAB0C-E443-4A29-BE5F-E0F47DE5AFCA}"/>
              </a:ext>
            </a:extLst>
          </p:cNvPr>
          <p:cNvSpPr txBox="1"/>
          <p:nvPr/>
        </p:nvSpPr>
        <p:spPr>
          <a:xfrm>
            <a:off x="103749" y="0"/>
            <a:ext cx="1154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12.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Применение алгоритмов машинного обучения для определения зарплат по текстовым описаниям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ED501B-BD28-44B4-9064-A7B8C74D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2" y="1200329"/>
            <a:ext cx="5143499" cy="26120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D54EF2-5E9A-47E0-AE57-9A422BDA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973" y="1150276"/>
            <a:ext cx="4769768" cy="27791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B1FEF4-B487-4215-A2D4-3CF6940B8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7" y="3929461"/>
            <a:ext cx="4905285" cy="27281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73254" y="3929461"/>
            <a:ext cx="55747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Ridge regression</a:t>
            </a:r>
          </a:p>
          <a:p>
            <a:r>
              <a:rPr lang="ru-RU" sz="1600" dirty="0"/>
              <a:t>Ошибка </a:t>
            </a:r>
            <a:r>
              <a:rPr lang="en-US" sz="1600" dirty="0"/>
              <a:t>RMSE, </a:t>
            </a:r>
            <a:r>
              <a:rPr lang="ru-RU" sz="1600" dirty="0"/>
              <a:t>тестовые значение = </a:t>
            </a:r>
            <a:r>
              <a:rPr lang="ru-RU" sz="1600" dirty="0" smtClean="0"/>
              <a:t>63078.906239377124</a:t>
            </a:r>
            <a:endParaRPr lang="ru-RU" sz="1600" dirty="0"/>
          </a:p>
          <a:p>
            <a:r>
              <a:rPr lang="en-US" sz="1600" dirty="0"/>
              <a:t>R2_score, </a:t>
            </a:r>
            <a:r>
              <a:rPr lang="ru-RU" sz="1600" dirty="0"/>
              <a:t>тестовые значение = </a:t>
            </a:r>
            <a:r>
              <a:rPr lang="ru-RU" sz="1600" dirty="0" smtClean="0"/>
              <a:t>0.4516531665337775</a:t>
            </a:r>
            <a:endParaRPr lang="ru-RU" sz="1600" dirty="0"/>
          </a:p>
          <a:p>
            <a:r>
              <a:rPr lang="ru-RU" sz="1600" dirty="0"/>
              <a:t>Ошибка </a:t>
            </a:r>
            <a:r>
              <a:rPr lang="en-US" sz="1600" dirty="0"/>
              <a:t>MAE, </a:t>
            </a:r>
            <a:r>
              <a:rPr lang="ru-RU" sz="1600" dirty="0"/>
              <a:t>тестовые значение = 48230.895408360055</a:t>
            </a:r>
          </a:p>
          <a:p>
            <a:r>
              <a:rPr lang="ru-RU" sz="1600" dirty="0"/>
              <a:t>Ошибка </a:t>
            </a:r>
            <a:r>
              <a:rPr lang="en-US" sz="1600" dirty="0"/>
              <a:t>MAPE, </a:t>
            </a:r>
            <a:r>
              <a:rPr lang="ru-RU" sz="1600" dirty="0"/>
              <a:t>тестовые значение = 0.62848151567759</a:t>
            </a:r>
          </a:p>
          <a:p>
            <a:endParaRPr lang="ru-RU" sz="1600" dirty="0"/>
          </a:p>
          <a:p>
            <a:r>
              <a:rPr lang="ru-RU" sz="1600" dirty="0"/>
              <a:t>Ошибка </a:t>
            </a:r>
            <a:r>
              <a:rPr lang="en-US" sz="1600" dirty="0"/>
              <a:t>RMSE, </a:t>
            </a:r>
            <a:r>
              <a:rPr lang="ru-RU" sz="1600" dirty="0"/>
              <a:t>тренинг значения = 34255.0806576126</a:t>
            </a:r>
          </a:p>
          <a:p>
            <a:r>
              <a:rPr lang="en-US" sz="1600" dirty="0"/>
              <a:t>R2_score, </a:t>
            </a:r>
            <a:r>
              <a:rPr lang="ru-RU" sz="1600" dirty="0"/>
              <a:t>тренинг значения = 0.816338382751144</a:t>
            </a:r>
          </a:p>
          <a:p>
            <a:r>
              <a:rPr lang="ru-RU" sz="1600" dirty="0"/>
              <a:t>Ошибка </a:t>
            </a:r>
            <a:r>
              <a:rPr lang="en-US" sz="1600" dirty="0"/>
              <a:t>MAE, </a:t>
            </a:r>
            <a:r>
              <a:rPr lang="ru-RU" sz="1600" dirty="0"/>
              <a:t>тренинг значение = 26877.146952441686</a:t>
            </a:r>
          </a:p>
          <a:p>
            <a:r>
              <a:rPr lang="ru-RU" sz="1600" dirty="0"/>
              <a:t>Ошибка </a:t>
            </a:r>
            <a:r>
              <a:rPr lang="en-US" sz="1600" dirty="0"/>
              <a:t>MAPE, </a:t>
            </a:r>
            <a:r>
              <a:rPr lang="ru-RU" sz="1600" dirty="0"/>
              <a:t>тренинг значение = 0.32482380696145624</a:t>
            </a:r>
          </a:p>
        </p:txBody>
      </p:sp>
    </p:spTree>
    <p:extLst>
      <p:ext uri="{BB962C8B-B14F-4D97-AF65-F5344CB8AC3E}">
        <p14:creationId xmlns:p14="http://schemas.microsoft.com/office/powerpoint/2010/main" val="143191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EB59C2-A27D-45D7-8123-C6E3627F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" y="1046636"/>
            <a:ext cx="5936566" cy="28697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7E50DC-F73C-486A-A28C-64686B92B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67" y="1046636"/>
            <a:ext cx="5545570" cy="2831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A8997-C55B-4BC0-8C33-32BADA107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2" y="3877727"/>
            <a:ext cx="5753763" cy="2923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8DA71-E79C-499F-95B7-ED6DDDBC8BA0}"/>
              </a:ext>
            </a:extLst>
          </p:cNvPr>
          <p:cNvSpPr txBox="1"/>
          <p:nvPr/>
        </p:nvSpPr>
        <p:spPr>
          <a:xfrm>
            <a:off x="103749" y="0"/>
            <a:ext cx="1154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12.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Применение алгоритмов машинного обучения для определения зарплат по текстовым описаниям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40968" y="3916415"/>
            <a:ext cx="534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GradientBoostingRegressor</a:t>
            </a:r>
            <a:endParaRPr lang="en-US" sz="1600" dirty="0"/>
          </a:p>
          <a:p>
            <a:r>
              <a:rPr lang="ru-RU" sz="1600" dirty="0"/>
              <a:t>Ошибка </a:t>
            </a:r>
            <a:r>
              <a:rPr lang="en-US" sz="1600" dirty="0"/>
              <a:t>RMSE, </a:t>
            </a:r>
            <a:r>
              <a:rPr lang="ru-RU" sz="1600" dirty="0"/>
              <a:t>тестовые значение = 61402.775611680976</a:t>
            </a:r>
          </a:p>
          <a:p>
            <a:r>
              <a:rPr lang="en-US" sz="1600" dirty="0"/>
              <a:t>R2_score, </a:t>
            </a:r>
            <a:r>
              <a:rPr lang="ru-RU" sz="1600" dirty="0"/>
              <a:t>тестовые значение = 0.4804073037393908</a:t>
            </a:r>
          </a:p>
          <a:p>
            <a:r>
              <a:rPr lang="ru-RU" sz="1600" dirty="0"/>
              <a:t>Ошибка </a:t>
            </a:r>
            <a:r>
              <a:rPr lang="en-US" sz="1600" dirty="0"/>
              <a:t>MAE, </a:t>
            </a:r>
            <a:r>
              <a:rPr lang="ru-RU" sz="1600" dirty="0"/>
              <a:t>тестовые значение = 44512.37160363232</a:t>
            </a:r>
          </a:p>
          <a:p>
            <a:r>
              <a:rPr lang="ru-RU" sz="1600" dirty="0"/>
              <a:t>Ошибка </a:t>
            </a:r>
            <a:r>
              <a:rPr lang="en-US" sz="1600" dirty="0"/>
              <a:t>MAPE, </a:t>
            </a:r>
            <a:r>
              <a:rPr lang="ru-RU" sz="1600" dirty="0"/>
              <a:t>тестовые значение = 0.5523552296866641</a:t>
            </a:r>
          </a:p>
          <a:p>
            <a:endParaRPr lang="ru-RU" sz="1600" dirty="0"/>
          </a:p>
          <a:p>
            <a:r>
              <a:rPr lang="ru-RU" sz="1600" dirty="0"/>
              <a:t>Ошибка </a:t>
            </a:r>
            <a:r>
              <a:rPr lang="en-US" sz="1600" dirty="0"/>
              <a:t>RMSE, </a:t>
            </a:r>
            <a:r>
              <a:rPr lang="ru-RU" sz="1600" dirty="0"/>
              <a:t>тренинг значения = 12900.665364748233</a:t>
            </a:r>
          </a:p>
          <a:p>
            <a:r>
              <a:rPr lang="en-US" sz="1600" dirty="0"/>
              <a:t>R2_score, </a:t>
            </a:r>
            <a:r>
              <a:rPr lang="ru-RU" sz="1600" dirty="0"/>
              <a:t>тренинг значения = 0.9739509052513494</a:t>
            </a:r>
          </a:p>
          <a:p>
            <a:r>
              <a:rPr lang="ru-RU" sz="1600" dirty="0"/>
              <a:t>Ошибка </a:t>
            </a:r>
            <a:r>
              <a:rPr lang="en-US" sz="1600" dirty="0"/>
              <a:t>MAE, </a:t>
            </a:r>
            <a:r>
              <a:rPr lang="ru-RU" sz="1600" dirty="0"/>
              <a:t>тренинг значение = 5356.200213733287</a:t>
            </a:r>
          </a:p>
          <a:p>
            <a:r>
              <a:rPr lang="ru-RU" sz="1600" dirty="0"/>
              <a:t>Ошибка </a:t>
            </a:r>
            <a:r>
              <a:rPr lang="en-US" sz="1600" dirty="0"/>
              <a:t>MAPE, </a:t>
            </a:r>
            <a:r>
              <a:rPr lang="ru-RU" sz="1600" dirty="0"/>
              <a:t>тренинг значение = 0.0628877669841523</a:t>
            </a:r>
          </a:p>
        </p:txBody>
      </p:sp>
    </p:spTree>
    <p:extLst>
      <p:ext uri="{BB962C8B-B14F-4D97-AF65-F5344CB8AC3E}">
        <p14:creationId xmlns:p14="http://schemas.microsoft.com/office/powerpoint/2010/main" val="369057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036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20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2400" b="1" dirty="0" err="1">
                <a:cs typeface="SB Sans Text Light" panose="020B0303040504020204" pitchFamily="34" charset="0"/>
              </a:rPr>
              <a:t>Милто</a:t>
            </a:r>
            <a:r>
              <a:rPr lang="ru-RU" sz="2400" b="1" dirty="0">
                <a:cs typeface="SB Sans Text Light" panose="020B0303040504020204" pitchFamily="34" charset="0"/>
              </a:rPr>
              <a:t> Ольга Юрьевна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Образование: </a:t>
            </a: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Рижский авиационный университет, инженер-</a:t>
            </a:r>
            <a:r>
              <a:rPr lang="ru-RU" sz="2400" dirty="0" err="1">
                <a:cs typeface="SB Sans Text Light" panose="020B0303040504020204" pitchFamily="34" charset="0"/>
              </a:rPr>
              <a:t>системотехник</a:t>
            </a:r>
            <a:endParaRPr lang="ru-RU" sz="2400" dirty="0">
              <a:cs typeface="SB Sans Text Light" panose="020B0303040504020204" pitchFamily="34" charset="0"/>
            </a:endParaRP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Самарская государственная экономическая академия, экономист</a:t>
            </a:r>
          </a:p>
          <a:p>
            <a:pPr marL="23040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2400" dirty="0">
                <a:cs typeface="SB Sans Text Light" panose="020B0303040504020204" pitchFamily="34" charset="0"/>
              </a:rPr>
              <a:t>Академия народного хозяйства при Правительстве РФ, </a:t>
            </a:r>
            <a:r>
              <a:rPr lang="en-US" sz="2400" dirty="0">
                <a:cs typeface="SB Sans Text Light" panose="020B0303040504020204" pitchFamily="34" charset="0"/>
              </a:rPr>
              <a:t>MBA </a:t>
            </a:r>
            <a:r>
              <a:rPr lang="ru-RU" sz="2400" dirty="0">
                <a:cs typeface="SB Sans Text Light" panose="020B0303040504020204" pitchFamily="34" charset="0"/>
              </a:rPr>
              <a:t>«Банки», менеджер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Опыт в </a:t>
            </a:r>
            <a:r>
              <a:rPr lang="ru-RU" sz="2400" b="1" dirty="0" err="1">
                <a:cs typeface="SB Sans Text Light" panose="020B0303040504020204" pitchFamily="34" charset="0"/>
              </a:rPr>
              <a:t>Сбере</a:t>
            </a:r>
            <a:r>
              <a:rPr lang="en-US" sz="2400" b="1" dirty="0">
                <a:cs typeface="SB Sans Text Light" panose="020B0303040504020204" pitchFamily="34" charset="0"/>
              </a:rPr>
              <a:t>:</a:t>
            </a:r>
            <a:r>
              <a:rPr lang="ru-RU" sz="2400" b="1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30 лет, </a:t>
            </a:r>
            <a:r>
              <a:rPr lang="ru-RU" sz="2400" dirty="0" smtClean="0">
                <a:cs typeface="SB Sans Text Light" panose="020B0303040504020204" pitchFamily="34" charset="0"/>
              </a:rPr>
              <a:t>место </a:t>
            </a:r>
            <a:r>
              <a:rPr lang="ru-RU" sz="2400" dirty="0">
                <a:cs typeface="SB Sans Text Light" panose="020B0303040504020204" pitchFamily="34" charset="0"/>
              </a:rPr>
              <a:t>работы - Управление внутреннего аудита по Поволжскому банку, отдел аудита розничного бизнеса, менеджер направления. 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Основной функционал</a:t>
            </a:r>
            <a:r>
              <a:rPr lang="ru-RU" sz="2400" dirty="0">
                <a:cs typeface="SB Sans Text Light" panose="020B0303040504020204" pitchFamily="34" charset="0"/>
              </a:rPr>
              <a:t>: организация и проведение аудиторских проверок процессов  блоков «Розничный бизнес» и «Сеть продаж» (ЦА, все ТБ)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Город:</a:t>
            </a:r>
            <a:r>
              <a:rPr lang="ru-RU" sz="2400" dirty="0">
                <a:cs typeface="SB Sans Text Light" panose="020B0303040504020204" pitchFamily="34" charset="0"/>
              </a:rPr>
              <a:t> Самара</a:t>
            </a:r>
          </a:p>
          <a:p>
            <a:pPr defTabSz="360000" fontAlgn="base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ru-RU" sz="2400" b="1" dirty="0">
                <a:cs typeface="SB Sans Text Light" panose="020B0303040504020204" pitchFamily="34" charset="0"/>
              </a:rPr>
              <a:t>Контакты</a:t>
            </a:r>
            <a:r>
              <a:rPr lang="ru-RU" sz="2400" dirty="0">
                <a:cs typeface="SB Sans Text Light" panose="020B0303040504020204" pitchFamily="34" charset="0"/>
              </a:rPr>
              <a:t>: </a:t>
            </a:r>
            <a:r>
              <a:rPr lang="en-US" sz="2400" dirty="0">
                <a:cs typeface="SB Sans Text Light" panose="020B0303040504020204" pitchFamily="34" charset="0"/>
              </a:rPr>
              <a:t>oymilto@sberbank.ru</a:t>
            </a:r>
            <a:endParaRPr lang="ru-RU" sz="2400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6411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8A7DF-E45C-479D-B412-0AF7A956A5DF}"/>
              </a:ext>
            </a:extLst>
          </p:cNvPr>
          <p:cNvSpPr txBox="1"/>
          <p:nvPr/>
        </p:nvSpPr>
        <p:spPr>
          <a:xfrm>
            <a:off x="627796" y="1273003"/>
            <a:ext cx="10768085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/>
              <a:t>Исследовав рынок 3-х «цифровых» профессий (Аналитик данных, </a:t>
            </a:r>
            <a:r>
              <a:rPr lang="en-US" sz="2200" dirty="0" smtClean="0"/>
              <a:t>Data Scientist</a:t>
            </a:r>
            <a:r>
              <a:rPr lang="ru-RU" sz="2200" dirty="0" smtClean="0"/>
              <a:t>, </a:t>
            </a:r>
            <a:r>
              <a:rPr lang="en-US" sz="2200" dirty="0"/>
              <a:t>Data </a:t>
            </a:r>
            <a:r>
              <a:rPr lang="en-US" sz="2200" dirty="0" smtClean="0"/>
              <a:t>Engineer</a:t>
            </a:r>
            <a:r>
              <a:rPr lang="ru-RU" sz="2200" dirty="0" smtClean="0"/>
              <a:t>, всего 1231 вакансия) можно сделать следующие выводы: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Самые </a:t>
            </a:r>
            <a:r>
              <a:rPr lang="ru-RU" sz="2200" dirty="0" smtClean="0"/>
              <a:t>востребованные </a:t>
            </a:r>
            <a:r>
              <a:rPr lang="ru-RU" sz="2200" dirty="0"/>
              <a:t>навыки, которые указывает работодатель для всех </a:t>
            </a:r>
            <a:r>
              <a:rPr lang="ru-RU" sz="2200" dirty="0" smtClean="0"/>
              <a:t>«цифровых» профессий, это </a:t>
            </a:r>
            <a:r>
              <a:rPr lang="ru-RU" altLang="ru-RU" sz="2200" b="1" dirty="0"/>
              <a:t>SQL</a:t>
            </a:r>
            <a:r>
              <a:rPr lang="ru-RU" altLang="ru-RU" sz="2200" dirty="0"/>
              <a:t> и </a:t>
            </a:r>
            <a:r>
              <a:rPr lang="ru-RU" altLang="ru-RU" sz="2200" b="1" dirty="0" err="1" smtClean="0"/>
              <a:t>Python</a:t>
            </a:r>
            <a:r>
              <a:rPr lang="ru-RU" altLang="ru-RU" sz="2200" dirty="0" smtClean="0"/>
              <a:t> </a:t>
            </a:r>
            <a:r>
              <a:rPr lang="ru-RU" sz="2200" dirty="0"/>
              <a:t>для всех специалистов, вне зависимости от градации опыта.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«Цифровые» профессии востребованы в основном в </a:t>
            </a:r>
            <a:r>
              <a:rPr lang="ru-RU" sz="2200" b="1" dirty="0"/>
              <a:t>Москве</a:t>
            </a:r>
            <a:r>
              <a:rPr lang="ru-RU" sz="2200" dirty="0"/>
              <a:t> и </a:t>
            </a:r>
            <a:r>
              <a:rPr lang="ru-RU" sz="2200" b="1" dirty="0"/>
              <a:t>Санкт-Петербурге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СБЕР</a:t>
            </a:r>
            <a:r>
              <a:rPr lang="ru-RU" sz="2200" dirty="0" smtClean="0"/>
              <a:t> </a:t>
            </a:r>
            <a:r>
              <a:rPr lang="ru-RU" sz="2200" dirty="0"/>
              <a:t>– основной  работодатель, где больше всего вакансий «цифровых» профессий</a:t>
            </a:r>
            <a:endParaRPr lang="en-US" sz="2200" dirty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Самую высокую среднюю зарплату  предлагают:</a:t>
            </a:r>
          </a:p>
          <a:p>
            <a:pPr marL="284400" algn="just"/>
            <a:r>
              <a:rPr lang="ru-RU" sz="2200" dirty="0" smtClean="0"/>
              <a:t>Аналитик </a:t>
            </a:r>
            <a:r>
              <a:rPr lang="ru-RU" sz="2200" dirty="0"/>
              <a:t>данных: Группа </a:t>
            </a:r>
            <a:r>
              <a:rPr lang="ru-RU" sz="2200" dirty="0" err="1"/>
              <a:t>Актион</a:t>
            </a:r>
            <a:r>
              <a:rPr lang="ru-RU" sz="2200" dirty="0"/>
              <a:t>, </a:t>
            </a:r>
            <a:r>
              <a:rPr lang="en-US" sz="2200" dirty="0"/>
              <a:t>FRESH AUTO</a:t>
            </a:r>
            <a:endParaRPr lang="ru-RU" sz="2200" dirty="0"/>
          </a:p>
          <a:p>
            <a:pPr marL="284400" algn="just"/>
            <a:r>
              <a:rPr lang="en-US" sz="2200" dirty="0"/>
              <a:t>Data Scientist</a:t>
            </a:r>
            <a:r>
              <a:rPr lang="ru-RU" sz="2200" dirty="0"/>
              <a:t>: Сеть Партнерств</a:t>
            </a:r>
            <a:r>
              <a:rPr lang="en-US" sz="2200" dirty="0"/>
              <a:t>, </a:t>
            </a:r>
            <a:r>
              <a:rPr lang="en-US" sz="2200" dirty="0" err="1"/>
              <a:t>Drom</a:t>
            </a:r>
            <a:endParaRPr lang="ru-RU" sz="2200" dirty="0"/>
          </a:p>
          <a:p>
            <a:pPr marL="284400" algn="just"/>
            <a:r>
              <a:rPr lang="en-US" sz="2200" dirty="0"/>
              <a:t>Data Engineer</a:t>
            </a:r>
            <a:r>
              <a:rPr lang="ru-RU" sz="2200" dirty="0"/>
              <a:t>: Сеть Партнерств</a:t>
            </a:r>
            <a:r>
              <a:rPr lang="en-US" sz="2200" dirty="0"/>
              <a:t>, DODO BRANDS</a:t>
            </a:r>
            <a:endParaRPr lang="ru-RU" sz="2200" dirty="0"/>
          </a:p>
          <a:p>
            <a:pPr marL="284400" indent="-2844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Для </a:t>
            </a:r>
            <a:r>
              <a:rPr lang="en-US" sz="2000" dirty="0"/>
              <a:t>Junior</a:t>
            </a:r>
            <a:r>
              <a:rPr lang="ru-RU" sz="2000" dirty="0"/>
              <a:t> работодатели предлагают одинаковую зарплату для всех «цифровых» профессий</a:t>
            </a:r>
          </a:p>
          <a:p>
            <a:pPr marL="360000"/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394659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  Выводы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9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8A7DF-E45C-479D-B412-0AF7A956A5DF}"/>
              </a:ext>
            </a:extLst>
          </p:cNvPr>
          <p:cNvSpPr txBox="1"/>
          <p:nvPr/>
        </p:nvSpPr>
        <p:spPr>
          <a:xfrm>
            <a:off x="641444" y="1099500"/>
            <a:ext cx="1064525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Предложений по удаленной работе – </a:t>
            </a:r>
            <a:r>
              <a:rPr lang="en-US" sz="2200" dirty="0" smtClean="0"/>
              <a:t>217 </a:t>
            </a:r>
            <a:r>
              <a:rPr lang="ru-RU" sz="2200" dirty="0" smtClean="0"/>
              <a:t>из 1213, из них 135 в Москве и 19 в Санкт-Петербурге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Основные работодатели удаленной работы</a:t>
            </a:r>
            <a:r>
              <a:rPr lang="en-US" sz="2200" dirty="0" smtClean="0"/>
              <a:t>:</a:t>
            </a:r>
            <a:endParaRPr lang="en-US" sz="2200" dirty="0"/>
          </a:p>
          <a:p>
            <a:pPr marL="284400" algn="just"/>
            <a:r>
              <a:rPr lang="ru-RU" sz="2200" dirty="0"/>
              <a:t>Аналитик данных:</a:t>
            </a:r>
            <a:r>
              <a:rPr lang="en-US" sz="2200" dirty="0"/>
              <a:t> </a:t>
            </a:r>
            <a:r>
              <a:rPr lang="ru-RU" sz="2200" dirty="0"/>
              <a:t>Группа Самолет</a:t>
            </a:r>
          </a:p>
          <a:p>
            <a:pPr marL="284400" algn="just"/>
            <a:r>
              <a:rPr lang="en-US" sz="2200" dirty="0"/>
              <a:t>Data Scientist</a:t>
            </a:r>
            <a:r>
              <a:rPr lang="ru-RU" sz="2200" dirty="0"/>
              <a:t>: </a:t>
            </a:r>
            <a:r>
              <a:rPr lang="en-US" sz="2200" dirty="0"/>
              <a:t>Positive Technologies, </a:t>
            </a:r>
            <a:r>
              <a:rPr lang="ru-RU" sz="2200" dirty="0"/>
              <a:t>Магнит, </a:t>
            </a:r>
            <a:r>
              <a:rPr lang="en-US" sz="2200" dirty="0" err="1"/>
              <a:t>Ozon</a:t>
            </a:r>
            <a:endParaRPr lang="ru-RU" sz="2200" dirty="0"/>
          </a:p>
          <a:p>
            <a:pPr marL="284400" algn="just"/>
            <a:r>
              <a:rPr lang="en-US" sz="2200" dirty="0"/>
              <a:t>Data Engineer</a:t>
            </a:r>
            <a:r>
              <a:rPr lang="ru-RU" sz="2200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Playrix</a:t>
            </a:r>
            <a:r>
              <a:rPr lang="en-US" sz="2200" dirty="0"/>
              <a:t>, </a:t>
            </a:r>
            <a:r>
              <a:rPr lang="ru-RU" sz="2200" dirty="0"/>
              <a:t>РОСБАНК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Находясь </a:t>
            </a:r>
            <a:r>
              <a:rPr lang="ru-RU" sz="2200" dirty="0"/>
              <a:t>на «</a:t>
            </a:r>
            <a:r>
              <a:rPr lang="ru-RU" sz="2200" dirty="0" err="1"/>
              <a:t>удаленке</a:t>
            </a:r>
            <a:r>
              <a:rPr lang="ru-RU" sz="2200" dirty="0"/>
              <a:t>» вы будете получать меньше, чем работая в </a:t>
            </a:r>
            <a:r>
              <a:rPr lang="ru-RU" sz="2200" dirty="0" smtClean="0"/>
              <a:t>офисе</a:t>
            </a:r>
            <a:endParaRPr lang="ru-RU" sz="2200" dirty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Самую высокооплачиваемую работу на «</a:t>
            </a:r>
            <a:r>
              <a:rPr lang="ru-RU" sz="2200" dirty="0" err="1"/>
              <a:t>удаленке</a:t>
            </a:r>
            <a:r>
              <a:rPr lang="ru-RU" sz="2200" dirty="0"/>
              <a:t>» предлагают специалистам </a:t>
            </a:r>
            <a:r>
              <a:rPr lang="en-US" sz="2200" dirty="0"/>
              <a:t>Data </a:t>
            </a:r>
            <a:r>
              <a:rPr lang="en-US" sz="2200" dirty="0" smtClean="0"/>
              <a:t>Engineer</a:t>
            </a:r>
            <a:endParaRPr lang="ru-RU" sz="22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200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394659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  Выводы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9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8A7DF-E45C-479D-B412-0AF7A956A5DF}"/>
              </a:ext>
            </a:extLst>
          </p:cNvPr>
          <p:cNvSpPr txBox="1"/>
          <p:nvPr/>
        </p:nvSpPr>
        <p:spPr>
          <a:xfrm>
            <a:off x="764275" y="1099500"/>
            <a:ext cx="10522424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200" dirty="0" smtClean="0"/>
              <a:t>Для прогнозирования </a:t>
            </a:r>
            <a:r>
              <a:rPr lang="ru-RU" sz="2200" dirty="0"/>
              <a:t>зарплат по текстовым описаниям вакансий </a:t>
            </a:r>
            <a:r>
              <a:rPr lang="ru-RU" sz="2200" dirty="0" smtClean="0"/>
              <a:t>применены алгоритмы </a:t>
            </a:r>
            <a:r>
              <a:rPr lang="ru-RU" sz="2200" dirty="0"/>
              <a:t>машинного обучения градиентный </a:t>
            </a:r>
            <a:r>
              <a:rPr lang="ru-RU" sz="2200" dirty="0" err="1"/>
              <a:t>бустинг</a:t>
            </a:r>
            <a:r>
              <a:rPr lang="ru-RU" sz="2200" dirty="0"/>
              <a:t> </a:t>
            </a:r>
            <a:r>
              <a:rPr lang="ru-RU" sz="2200" dirty="0" smtClean="0"/>
              <a:t>и </a:t>
            </a:r>
            <a:r>
              <a:rPr lang="en-US" sz="2200" dirty="0" smtClean="0"/>
              <a:t>Ridge</a:t>
            </a:r>
            <a:r>
              <a:rPr lang="ru-RU" sz="2200" dirty="0" smtClean="0"/>
              <a:t> (или гребневая регрессия).</a:t>
            </a:r>
          </a:p>
          <a:p>
            <a:pPr algn="just">
              <a:spcBef>
                <a:spcPts val="600"/>
              </a:spcBef>
            </a:pPr>
            <a:r>
              <a:rPr lang="ru-RU" sz="2200" dirty="0" smtClean="0"/>
              <a:t>Предсказания </a:t>
            </a:r>
            <a:r>
              <a:rPr lang="ru-RU" sz="2200" dirty="0"/>
              <a:t>зарплат почти одинаковые на всех градациях опыта и являются усредненным </a:t>
            </a:r>
            <a:r>
              <a:rPr lang="ru-RU" sz="2200" dirty="0" smtClean="0"/>
              <a:t>значением </a:t>
            </a:r>
            <a:r>
              <a:rPr lang="ru-RU" sz="2200" dirty="0"/>
              <a:t>всех известных зарплат. </a:t>
            </a:r>
            <a:endParaRPr lang="ru-RU" sz="2200" dirty="0" smtClean="0"/>
          </a:p>
          <a:p>
            <a:pPr algn="just">
              <a:spcBef>
                <a:spcPts val="600"/>
              </a:spcBef>
            </a:pPr>
            <a:r>
              <a:rPr lang="ru-RU" sz="2200" dirty="0" smtClean="0"/>
              <a:t>На основании результатов предполагаю, что метод векторизации текста неверно оценил значимость слов в описании вакансий и приписанные значения не выделяют действительно значимые слова на фоне остальных.</a:t>
            </a:r>
          </a:p>
          <a:p>
            <a:pPr algn="just">
              <a:spcBef>
                <a:spcPts val="600"/>
              </a:spcBef>
            </a:pPr>
            <a:r>
              <a:rPr lang="ru-RU" sz="2200" dirty="0" smtClean="0"/>
              <a:t>Применение </a:t>
            </a:r>
            <a:r>
              <a:rPr lang="ru-RU" sz="2200" dirty="0"/>
              <a:t>данных инструментов </a:t>
            </a:r>
            <a:r>
              <a:rPr lang="ru-RU" sz="2200" dirty="0" smtClean="0"/>
              <a:t>подготовки текста для алгоритмов машинного обучения требует более тонкой </a:t>
            </a:r>
            <a:r>
              <a:rPr lang="ru-RU" sz="2200" dirty="0" smtClean="0"/>
              <a:t>настройки</a:t>
            </a:r>
            <a:r>
              <a:rPr lang="ru-RU" sz="2200" dirty="0" smtClean="0"/>
              <a:t> либо более продвинутых решений для оценки текста</a:t>
            </a:r>
            <a:r>
              <a:rPr lang="ru-RU" sz="2200" dirty="0" smtClean="0"/>
              <a:t>.</a:t>
            </a:r>
            <a:endParaRPr lang="ru-RU" sz="2200" dirty="0"/>
          </a:p>
          <a:p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6C17D-9E34-4881-912A-534F2F2D47E1}"/>
              </a:ext>
            </a:extLst>
          </p:cNvPr>
          <p:cNvSpPr txBox="1"/>
          <p:nvPr/>
        </p:nvSpPr>
        <p:spPr>
          <a:xfrm>
            <a:off x="115309" y="135347"/>
            <a:ext cx="1154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  Выводы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21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04EA9-B6B1-4FA6-98FF-887AC8EF50CD}"/>
              </a:ext>
            </a:extLst>
          </p:cNvPr>
          <p:cNvSpPr txBox="1"/>
          <p:nvPr/>
        </p:nvSpPr>
        <p:spPr>
          <a:xfrm>
            <a:off x="3305908" y="2659559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0729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323834"/>
            <a:ext cx="10515600" cy="5063318"/>
          </a:xfrm>
        </p:spPr>
        <p:txBody>
          <a:bodyPr>
            <a:normAutofit fontScale="62500" lnSpcReduction="20000"/>
          </a:bodyPr>
          <a:lstStyle/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    </a:t>
            </a:r>
            <a:r>
              <a:rPr lang="ru-RU" sz="3200" b="1" dirty="0" smtClean="0">
                <a:cs typeface="SB Sans Text Light" panose="020B0303040504020204" pitchFamily="34" charset="0"/>
              </a:rPr>
              <a:t>Цель проекта: </a:t>
            </a:r>
          </a:p>
          <a:p>
            <a:pPr lvl="0"/>
            <a:r>
              <a:rPr lang="ru-RU" sz="3200" dirty="0"/>
              <a:t>Сравнить несколько смежных </a:t>
            </a:r>
            <a:r>
              <a:rPr lang="ru-RU" sz="3200" dirty="0" smtClean="0"/>
              <a:t>«цифровых» профессий </a:t>
            </a:r>
            <a:r>
              <a:rPr lang="ru-RU" sz="3200" dirty="0"/>
              <a:t>по количеству вакансий, зарплате, </a:t>
            </a:r>
            <a:r>
              <a:rPr lang="ru-RU" sz="3200" dirty="0" smtClean="0"/>
              <a:t>навыкам, определить наиболее </a:t>
            </a:r>
            <a:r>
              <a:rPr lang="ru-RU" sz="3200" dirty="0"/>
              <a:t>востребованные навыки</a:t>
            </a:r>
            <a:endParaRPr lang="ru-RU" sz="3200" dirty="0" smtClean="0"/>
          </a:p>
          <a:p>
            <a:pPr lvl="0"/>
            <a:r>
              <a:rPr lang="ru-RU" sz="3200" dirty="0" smtClean="0"/>
              <a:t>Сравнить зарплаты по </a:t>
            </a:r>
            <a:r>
              <a:rPr lang="ru-RU" sz="3200" dirty="0"/>
              <a:t>регионам/компаниям/формату работы</a:t>
            </a:r>
          </a:p>
          <a:p>
            <a:pPr lvl="0"/>
            <a:r>
              <a:rPr lang="ru-RU" sz="3200" dirty="0" smtClean="0"/>
              <a:t>Построить модель, </a:t>
            </a:r>
            <a:r>
              <a:rPr lang="ru-RU" sz="3200" dirty="0"/>
              <a:t>прогнозирующую зарплату для вакансий, у которых она не указана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3200" dirty="0" smtClean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b="1" dirty="0" smtClean="0">
                <a:cs typeface="SB Sans Text Light" panose="020B0303040504020204" pitchFamily="34" charset="0"/>
              </a:rPr>
              <a:t>Назначение </a:t>
            </a:r>
            <a:r>
              <a:rPr lang="ru-RU" sz="3200" b="1" dirty="0">
                <a:cs typeface="SB Sans Text Light" panose="020B0303040504020204" pitchFamily="34" charset="0"/>
              </a:rPr>
              <a:t>скрипта:</a:t>
            </a:r>
            <a:r>
              <a:rPr lang="ru-RU" sz="3200" dirty="0">
                <a:cs typeface="SB Sans Text Light" panose="020B0303040504020204" pitchFamily="34" charset="0"/>
              </a:rPr>
              <a:t> предоставить пользователю статистические данные, тенденции, и графическое представление отношений между разными атрибутами интересующих его </a:t>
            </a:r>
            <a:r>
              <a:rPr lang="ru-RU" sz="3200" dirty="0" smtClean="0">
                <a:cs typeface="SB Sans Text Light" panose="020B0303040504020204" pitchFamily="34" charset="0"/>
              </a:rPr>
              <a:t>вакансий</a:t>
            </a:r>
            <a:endParaRPr lang="ru-RU" sz="3200" dirty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Как </a:t>
            </a:r>
            <a:r>
              <a:rPr lang="ru-RU" sz="3200" dirty="0">
                <a:cs typeface="SB Sans Text Light" panose="020B0303040504020204" pitchFamily="34" charset="0"/>
              </a:rPr>
              <a:t>скрипт работает?</a:t>
            </a:r>
          </a:p>
          <a:p>
            <a:pPr marL="800100" lvl="1" indent="-34290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3200" dirty="0">
                <a:cs typeface="SB Sans Text Light" panose="020B0303040504020204" pitchFamily="34" charset="0"/>
              </a:rPr>
              <a:t>От пользователя требуется указать</a:t>
            </a:r>
            <a:r>
              <a:rPr lang="en-US" sz="3200" dirty="0">
                <a:cs typeface="SB Sans Text Light" panose="020B0303040504020204" pitchFamily="34" charset="0"/>
              </a:rPr>
              <a:t> </a:t>
            </a:r>
            <a:r>
              <a:rPr lang="ru-RU" sz="3200" dirty="0">
                <a:cs typeface="SB Sans Text Light" panose="020B0303040504020204" pitchFamily="34" charset="0"/>
              </a:rPr>
              <a:t>названия вакансий</a:t>
            </a:r>
          </a:p>
          <a:p>
            <a:pPr marL="800100" lvl="1" indent="-34290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ru-RU" sz="3200" dirty="0">
                <a:cs typeface="SB Sans Text Light" panose="020B0303040504020204" pitchFamily="34" charset="0"/>
              </a:rPr>
              <a:t>Далее </a:t>
            </a:r>
            <a:r>
              <a:rPr lang="ru-RU" sz="3200" dirty="0" smtClean="0">
                <a:cs typeface="SB Sans Text Light" panose="020B0303040504020204" pitchFamily="34" charset="0"/>
              </a:rPr>
              <a:t>скрипт:</a:t>
            </a:r>
            <a:endParaRPr lang="ru-RU" sz="3200" dirty="0"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обратится с запросом к </a:t>
            </a:r>
            <a:r>
              <a:rPr lang="en-US" sz="3200" dirty="0">
                <a:cs typeface="SB Sans Text Light" panose="020B0303040504020204" pitchFamily="34" charset="0"/>
              </a:rPr>
              <a:t>API HeadHunter.ru</a:t>
            </a:r>
            <a:r>
              <a:rPr lang="ru-RU" sz="3200" dirty="0">
                <a:cs typeface="SB Sans Text Light" panose="020B0303040504020204" pitchFamily="34" charset="0"/>
              </a:rPr>
              <a:t> 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получит данные вакансий с сайта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сгруппирует данные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построит графики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3200" dirty="0">
                <a:cs typeface="SB Sans Text Light" panose="020B0303040504020204" pitchFamily="34" charset="0"/>
              </a:rPr>
              <a:t>			- сделает прогноз по зарплатам, если зарплаты не указаны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3200" dirty="0" smtClean="0">
                <a:cs typeface="SB Sans Text Light" panose="020B0303040504020204" pitchFamily="34" charset="0"/>
              </a:rPr>
              <a:t>Ссылка </a:t>
            </a:r>
            <a:r>
              <a:rPr lang="ru-RU" sz="3200" dirty="0">
                <a:cs typeface="SB Sans Text Light" panose="020B0303040504020204" pitchFamily="34" charset="0"/>
              </a:rPr>
              <a:t>на репозиторий с </a:t>
            </a:r>
            <a:r>
              <a:rPr lang="ru-RU" sz="3200" dirty="0" smtClean="0">
                <a:cs typeface="SB Sans Text Light" panose="020B0303040504020204" pitchFamily="34" charset="0"/>
              </a:rPr>
              <a:t>кодом:</a:t>
            </a:r>
            <a:endParaRPr lang="en-US" sz="3200" dirty="0" smtClean="0"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3200" dirty="0" smtClean="0">
                <a:cs typeface="SB Sans Text Light" panose="020B0303040504020204" pitchFamily="34" charset="0"/>
              </a:rPr>
              <a:t> </a:t>
            </a:r>
            <a:r>
              <a:rPr lang="en-US" dirty="0" smtClean="0">
                <a:hlinkClick r:id="rId2"/>
              </a:rPr>
              <a:t>https://github.com/milto-oy/DA/tree/main/Project_Olga</a:t>
            </a: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84332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60059" y="1160060"/>
            <a:ext cx="11681732" cy="5281683"/>
          </a:xfrm>
        </p:spPr>
        <p:txBody>
          <a:bodyPr/>
          <a:lstStyle/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656596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80CA2-AF1D-453A-B1C4-9517660B285F}"/>
              </a:ext>
            </a:extLst>
          </p:cNvPr>
          <p:cNvSpPr txBox="1"/>
          <p:nvPr/>
        </p:nvSpPr>
        <p:spPr>
          <a:xfrm>
            <a:off x="685800" y="1317180"/>
            <a:ext cx="327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Сбор пользовательских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C2E68-E20D-46AA-9D33-46726C84F45D}"/>
              </a:ext>
            </a:extLst>
          </p:cNvPr>
          <p:cNvSpPr txBox="1"/>
          <p:nvPr/>
        </p:nvSpPr>
        <p:spPr>
          <a:xfrm>
            <a:off x="1702296" y="1674215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Запрос к </a:t>
            </a:r>
            <a:r>
              <a:rPr lang="en-US" dirty="0"/>
              <a:t>API HH.ru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9EEA-9AA1-4805-BDEB-B3BB295A11B2}"/>
              </a:ext>
            </a:extLst>
          </p:cNvPr>
          <p:cNvSpPr txBox="1"/>
          <p:nvPr/>
        </p:nvSpPr>
        <p:spPr>
          <a:xfrm>
            <a:off x="2539722" y="2074195"/>
            <a:ext cx="597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Формирование таблицы из кратких сведениях о вакансиях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34FD2-38FB-4048-840A-F9DB9EF8548F}"/>
              </a:ext>
            </a:extLst>
          </p:cNvPr>
          <p:cNvSpPr txBox="1"/>
          <p:nvPr/>
        </p:nvSpPr>
        <p:spPr>
          <a:xfrm>
            <a:off x="260059" y="3053225"/>
            <a:ext cx="231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Добавление: </a:t>
            </a:r>
          </a:p>
          <a:p>
            <a:r>
              <a:rPr lang="ru-RU" sz="1200" dirty="0" smtClean="0"/>
              <a:t>- подробных </a:t>
            </a:r>
            <a:r>
              <a:rPr lang="ru-RU" sz="1200" dirty="0"/>
              <a:t>описаний вакансий</a:t>
            </a:r>
          </a:p>
          <a:p>
            <a:r>
              <a:rPr lang="ru-RU" sz="1200" dirty="0" smtClean="0"/>
              <a:t>- ключевых </a:t>
            </a:r>
            <a:r>
              <a:rPr lang="ru-RU" sz="1200" dirty="0"/>
              <a:t>навыков</a:t>
            </a:r>
          </a:p>
          <a:p>
            <a:r>
              <a:rPr lang="ru-RU" sz="1200" dirty="0" smtClean="0"/>
              <a:t>- расписаний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85913-37F0-45DF-BDB0-6E51F9E2E3BD}"/>
              </a:ext>
            </a:extLst>
          </p:cNvPr>
          <p:cNvSpPr txBox="1"/>
          <p:nvPr/>
        </p:nvSpPr>
        <p:spPr>
          <a:xfrm>
            <a:off x="3725334" y="2447874"/>
            <a:ext cx="443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Соединение и сохранение данных в файлы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8A6E0-392D-4426-9461-A960AEBB3B2C}"/>
              </a:ext>
            </a:extLst>
          </p:cNvPr>
          <p:cNvSpPr txBox="1"/>
          <p:nvPr/>
        </p:nvSpPr>
        <p:spPr>
          <a:xfrm>
            <a:off x="2849348" y="3288084"/>
            <a:ext cx="2158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Подготовка данных:</a:t>
            </a:r>
          </a:p>
          <a:p>
            <a:r>
              <a:rPr lang="ru-RU" sz="1400" dirty="0" smtClean="0"/>
              <a:t>- удаление </a:t>
            </a:r>
            <a:r>
              <a:rPr lang="ru-RU" sz="1400" dirty="0"/>
              <a:t>дубликатов</a:t>
            </a:r>
          </a:p>
          <a:p>
            <a:r>
              <a:rPr lang="ru-RU" sz="1400" dirty="0" smtClean="0"/>
              <a:t>- отбор </a:t>
            </a:r>
            <a:r>
              <a:rPr lang="ru-RU" sz="1400" dirty="0"/>
              <a:t>данных</a:t>
            </a:r>
          </a:p>
          <a:p>
            <a:r>
              <a:rPr lang="ru-RU" sz="1400" dirty="0" smtClean="0"/>
              <a:t>- работа </a:t>
            </a:r>
            <a:r>
              <a:rPr lang="ru-RU" sz="1400" dirty="0"/>
              <a:t>с типами данных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9C5D38-D982-4596-BA0C-89FC1293F8BC}"/>
              </a:ext>
            </a:extLst>
          </p:cNvPr>
          <p:cNvSpPr txBox="1"/>
          <p:nvPr/>
        </p:nvSpPr>
        <p:spPr>
          <a:xfrm>
            <a:off x="5821693" y="3201601"/>
            <a:ext cx="233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Построение графиков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62DF0-50C6-4D55-883E-DD11D7467154}"/>
              </a:ext>
            </a:extLst>
          </p:cNvPr>
          <p:cNvSpPr txBox="1"/>
          <p:nvPr/>
        </p:nvSpPr>
        <p:spPr>
          <a:xfrm>
            <a:off x="7372417" y="3976555"/>
            <a:ext cx="44293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вакансий по градациям опыта:</a:t>
            </a:r>
          </a:p>
          <a:p>
            <a:r>
              <a:rPr lang="en-US" sz="1600" dirty="0"/>
              <a:t>Junior,</a:t>
            </a:r>
            <a:r>
              <a:rPr lang="ru-RU" sz="1600" dirty="0"/>
              <a:t> </a:t>
            </a:r>
            <a:r>
              <a:rPr lang="en-US" sz="1600" dirty="0"/>
              <a:t>Middle,</a:t>
            </a:r>
            <a:r>
              <a:rPr lang="ru-RU" sz="1600" dirty="0"/>
              <a:t> </a:t>
            </a:r>
            <a:r>
              <a:rPr lang="en-US" sz="1600" dirty="0"/>
              <a:t>Senior,</a:t>
            </a:r>
            <a:r>
              <a:rPr lang="ru-RU" sz="1600" dirty="0"/>
              <a:t> </a:t>
            </a:r>
            <a:r>
              <a:rPr lang="en-US" sz="1600" dirty="0" smtClean="0"/>
              <a:t>Head</a:t>
            </a:r>
            <a:r>
              <a:rPr lang="ru-RU" sz="1600" dirty="0" smtClean="0"/>
              <a:t> </a:t>
            </a:r>
            <a:endParaRPr lang="ru-RU" sz="1600" dirty="0"/>
          </a:p>
          <a:p>
            <a:r>
              <a:rPr lang="ru-RU" sz="1600" dirty="0"/>
              <a:t>и построение графиков по градациям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AA5DA-B5BC-409B-86D3-5E2BCDE6A99D}"/>
              </a:ext>
            </a:extLst>
          </p:cNvPr>
          <p:cNvSpPr txBox="1"/>
          <p:nvPr/>
        </p:nvSpPr>
        <p:spPr>
          <a:xfrm>
            <a:off x="2179789" y="5313420"/>
            <a:ext cx="4690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Обучение, применение, оценка моделей </a:t>
            </a:r>
            <a:r>
              <a:rPr lang="en-US" dirty="0"/>
              <a:t>ML,</a:t>
            </a:r>
          </a:p>
          <a:p>
            <a:r>
              <a:rPr lang="ru-RU" dirty="0"/>
              <a:t>построение графиков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FE3E06E-934F-4C56-B080-65E5033019E9}"/>
              </a:ext>
            </a:extLst>
          </p:cNvPr>
          <p:cNvCxnSpPr>
            <a:cxnSpLocks/>
          </p:cNvCxnSpPr>
          <p:nvPr/>
        </p:nvCxnSpPr>
        <p:spPr>
          <a:xfrm>
            <a:off x="260059" y="1518693"/>
            <a:ext cx="1199625" cy="524854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FFC7001-6E6B-4972-B1F2-B09F4D9C05CE}"/>
              </a:ext>
            </a:extLst>
          </p:cNvPr>
          <p:cNvCxnSpPr>
            <a:cxnSpLocks/>
          </p:cNvCxnSpPr>
          <p:nvPr/>
        </p:nvCxnSpPr>
        <p:spPr>
          <a:xfrm>
            <a:off x="1459684" y="2043547"/>
            <a:ext cx="908239" cy="306675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36239F3-DE08-4029-8697-037D2541FDC5}"/>
              </a:ext>
            </a:extLst>
          </p:cNvPr>
          <p:cNvCxnSpPr>
            <a:cxnSpLocks/>
          </p:cNvCxnSpPr>
          <p:nvPr/>
        </p:nvCxnSpPr>
        <p:spPr>
          <a:xfrm>
            <a:off x="2367923" y="2350222"/>
            <a:ext cx="1110917" cy="405621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0D3A38C-A635-4D25-929F-F071C87A4611}"/>
              </a:ext>
            </a:extLst>
          </p:cNvPr>
          <p:cNvCxnSpPr>
            <a:cxnSpLocks/>
          </p:cNvCxnSpPr>
          <p:nvPr/>
        </p:nvCxnSpPr>
        <p:spPr>
          <a:xfrm flipV="1">
            <a:off x="2697120" y="2767296"/>
            <a:ext cx="781720" cy="681266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F4E18D8-38FC-4590-AEC9-1040FBA47D8B}"/>
              </a:ext>
            </a:extLst>
          </p:cNvPr>
          <p:cNvCxnSpPr>
            <a:cxnSpLocks/>
          </p:cNvCxnSpPr>
          <p:nvPr/>
        </p:nvCxnSpPr>
        <p:spPr>
          <a:xfrm>
            <a:off x="3493376" y="2767296"/>
            <a:ext cx="1057666" cy="34063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69B1060-24E0-481F-BE6D-7BE3C9215030}"/>
              </a:ext>
            </a:extLst>
          </p:cNvPr>
          <p:cNvCxnSpPr>
            <a:cxnSpLocks/>
          </p:cNvCxnSpPr>
          <p:nvPr/>
        </p:nvCxnSpPr>
        <p:spPr>
          <a:xfrm>
            <a:off x="4551042" y="3107929"/>
            <a:ext cx="1057666" cy="340633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7F099F7A-D534-47C9-B865-914BDE951599}"/>
              </a:ext>
            </a:extLst>
          </p:cNvPr>
          <p:cNvCxnSpPr>
            <a:cxnSpLocks/>
          </p:cNvCxnSpPr>
          <p:nvPr/>
        </p:nvCxnSpPr>
        <p:spPr>
          <a:xfrm>
            <a:off x="5608708" y="3448562"/>
            <a:ext cx="1743297" cy="1338238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59E9785E-1975-4024-8CBF-94B49C7AD170}"/>
              </a:ext>
            </a:extLst>
          </p:cNvPr>
          <p:cNvCxnSpPr>
            <a:cxnSpLocks/>
          </p:cNvCxnSpPr>
          <p:nvPr/>
        </p:nvCxnSpPr>
        <p:spPr>
          <a:xfrm flipH="1">
            <a:off x="6151312" y="4786821"/>
            <a:ext cx="1200693" cy="462766"/>
          </a:xfrm>
          <a:prstGeom prst="line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70669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20A67-2E0B-4A6A-972F-A0D32C37DB70}"/>
              </a:ext>
            </a:extLst>
          </p:cNvPr>
          <p:cNvSpPr txBox="1">
            <a:spLocks/>
          </p:cNvSpPr>
          <p:nvPr/>
        </p:nvSpPr>
        <p:spPr>
          <a:xfrm>
            <a:off x="685800" y="1658983"/>
            <a:ext cx="10515600" cy="425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cs typeface="SB Sans Text Light" panose="020B0303040504020204" pitchFamily="34" charset="0"/>
              </a:rPr>
              <a:t>Данные </a:t>
            </a:r>
            <a:r>
              <a:rPr lang="ru-RU" sz="2400" dirty="0" smtClean="0">
                <a:cs typeface="SB Sans Text Light" panose="020B0303040504020204" pitchFamily="34" charset="0"/>
              </a:rPr>
              <a:t>получены </a:t>
            </a:r>
            <a:r>
              <a:rPr lang="ru-RU" sz="2400" dirty="0">
                <a:cs typeface="SB Sans Text Light" panose="020B0303040504020204" pitchFamily="34" charset="0"/>
              </a:rPr>
              <a:t>с </a:t>
            </a:r>
            <a:r>
              <a:rPr lang="en-US" sz="2400" dirty="0" smtClean="0">
                <a:cs typeface="SB Sans Text Light" panose="020B0303040504020204" pitchFamily="34" charset="0"/>
              </a:rPr>
              <a:t>hh.ru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ru-RU" sz="2400" dirty="0" smtClean="0"/>
              <a:t>1213 предложений скачены 15</a:t>
            </a:r>
            <a:r>
              <a:rPr lang="en-US" sz="2400" dirty="0" smtClean="0"/>
              <a:t>.05.</a:t>
            </a:r>
            <a:r>
              <a:rPr lang="ru-RU" sz="2400" dirty="0" smtClean="0"/>
              <a:t>2023 по вакансиям</a:t>
            </a:r>
            <a:r>
              <a:rPr lang="en-US" sz="2400" dirty="0" smtClean="0"/>
              <a:t> </a:t>
            </a:r>
            <a:r>
              <a:rPr lang="ru-RU" sz="2400" dirty="0"/>
              <a:t>Аналитик </a:t>
            </a:r>
            <a:r>
              <a:rPr lang="ru-RU" sz="2400" dirty="0" smtClean="0"/>
              <a:t>данных (</a:t>
            </a:r>
            <a:r>
              <a:rPr lang="en-US" sz="2400" dirty="0" smtClean="0"/>
              <a:t>478</a:t>
            </a:r>
            <a:r>
              <a:rPr lang="ru-RU" sz="2400" dirty="0" smtClean="0"/>
              <a:t>), </a:t>
            </a:r>
            <a:r>
              <a:rPr lang="en-US" sz="2400" dirty="0"/>
              <a:t>Data Scientist</a:t>
            </a:r>
            <a:r>
              <a:rPr lang="ru-RU" sz="2400" dirty="0"/>
              <a:t> (</a:t>
            </a:r>
            <a:r>
              <a:rPr lang="en-US" sz="2400" dirty="0"/>
              <a:t>271</a:t>
            </a:r>
            <a:r>
              <a:rPr lang="ru-RU" sz="2400" dirty="0" smtClean="0"/>
              <a:t>), </a:t>
            </a:r>
            <a:r>
              <a:rPr lang="en-US" sz="2400" dirty="0" smtClean="0"/>
              <a:t>Data Engineer</a:t>
            </a:r>
            <a:r>
              <a:rPr lang="ru-RU" sz="2400" dirty="0" smtClean="0"/>
              <a:t> (</a:t>
            </a:r>
            <a:r>
              <a:rPr lang="en-US" sz="2400" dirty="0" smtClean="0"/>
              <a:t>464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без ограничений </a:t>
            </a:r>
            <a:r>
              <a:rPr lang="ru-RU" sz="2400" dirty="0"/>
              <a:t>по региону </a:t>
            </a:r>
            <a:r>
              <a:rPr lang="ru-RU" sz="2400" dirty="0" smtClean="0"/>
              <a:t>(по </a:t>
            </a:r>
            <a:r>
              <a:rPr lang="ru-RU" sz="2400" dirty="0"/>
              <a:t>умолчанию скрипт запрашивает с сайта </a:t>
            </a:r>
            <a:r>
              <a:rPr lang="en-US" sz="2400" dirty="0"/>
              <a:t>hh.ru </a:t>
            </a:r>
            <a:r>
              <a:rPr lang="ru-RU" sz="2400" dirty="0"/>
              <a:t>дынные для </a:t>
            </a:r>
            <a:r>
              <a:rPr lang="ru-RU" sz="2400" dirty="0" smtClean="0"/>
              <a:t>этих 3-х вакансий)</a:t>
            </a:r>
            <a:endParaRPr lang="ru-RU" sz="2400" dirty="0"/>
          </a:p>
          <a:p>
            <a:r>
              <a:rPr lang="ru-RU" sz="2400" dirty="0" smtClean="0"/>
              <a:t>Атрибуты вакансий</a:t>
            </a:r>
            <a:r>
              <a:rPr lang="ru-RU" sz="2400" dirty="0"/>
              <a:t>: </a:t>
            </a:r>
            <a:r>
              <a:rPr lang="en-US" sz="2400" dirty="0"/>
              <a:t>ID</a:t>
            </a:r>
            <a:r>
              <a:rPr lang="ru-RU" sz="2400" dirty="0"/>
              <a:t> номер</a:t>
            </a:r>
            <a:r>
              <a:rPr lang="en-US" sz="2400" dirty="0"/>
              <a:t>, </a:t>
            </a:r>
            <a:r>
              <a:rPr lang="ru-RU" sz="2400" dirty="0"/>
              <a:t>дата публикации, название, регион, название организации, описание, ключевые навыки, расписание, </a:t>
            </a:r>
            <a:r>
              <a:rPr lang="ru-RU" sz="2400" dirty="0" smtClean="0"/>
              <a:t>зарплаты</a:t>
            </a:r>
            <a:endParaRPr lang="ru-RU" sz="2400" dirty="0"/>
          </a:p>
          <a:p>
            <a:r>
              <a:rPr lang="ru-RU" sz="2400" dirty="0"/>
              <a:t>Зарплаты указаны в </a:t>
            </a:r>
            <a:r>
              <a:rPr lang="en-US" sz="2400" dirty="0" smtClean="0"/>
              <a:t>188 </a:t>
            </a:r>
            <a:r>
              <a:rPr lang="ru-RU" sz="2400" dirty="0" smtClean="0"/>
              <a:t>вакансиях</a:t>
            </a:r>
            <a:endParaRPr lang="ru-RU" sz="2400" dirty="0"/>
          </a:p>
          <a:p>
            <a:r>
              <a:rPr lang="ru-RU" sz="2400" dirty="0"/>
              <a:t>На основании </a:t>
            </a:r>
            <a:r>
              <a:rPr lang="ru-RU" sz="2400" dirty="0" smtClean="0"/>
              <a:t>данных </a:t>
            </a:r>
            <a:r>
              <a:rPr lang="ru-RU" sz="2400" dirty="0"/>
              <a:t>построено около 30-и графиков и обучены для сравнения две модели </a:t>
            </a:r>
            <a:r>
              <a:rPr lang="ru-RU" sz="2400" dirty="0" smtClean="0"/>
              <a:t>прогнозирования </a:t>
            </a:r>
            <a:r>
              <a:rPr lang="ru-RU" sz="2400" dirty="0"/>
              <a:t>зарплат в тех вакансиях, где они не </a:t>
            </a:r>
            <a:r>
              <a:rPr lang="ru-RU" sz="2400" dirty="0" smtClean="0"/>
              <a:t>указаны</a:t>
            </a:r>
            <a:endParaRPr lang="en-US" sz="2400" dirty="0" smtClean="0"/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000" b="1" dirty="0" smtClean="0"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n-US" sz="2000" b="1" dirty="0"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555846"/>
            <a:ext cx="10706100" cy="4743354"/>
          </a:xfrm>
        </p:spPr>
        <p:txBody>
          <a:bodyPr>
            <a:normAutofit/>
          </a:bodyPr>
          <a:lstStyle/>
          <a:p>
            <a:r>
              <a:rPr lang="en-US" sz="2400" dirty="0" err="1">
                <a:cs typeface="SB Sans Text Light" panose="020B0303040504020204" pitchFamily="34" charset="0"/>
              </a:rPr>
              <a:t>Jupyter</a:t>
            </a:r>
            <a:r>
              <a:rPr lang="en-US" sz="2400" dirty="0">
                <a:cs typeface="SB Sans Text Light" panose="020B0303040504020204" pitchFamily="34" charset="0"/>
              </a:rPr>
              <a:t> Notebook - </a:t>
            </a:r>
            <a:r>
              <a:rPr lang="ru-RU" sz="2400" dirty="0">
                <a:cs typeface="SB Sans Text Light" panose="020B0303040504020204" pitchFamily="34" charset="0"/>
              </a:rPr>
              <a:t> программа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для записи, передачи и запуска </a:t>
            </a:r>
            <a:r>
              <a:rPr lang="ru-RU" sz="2400" dirty="0" smtClean="0">
                <a:cs typeface="SB Sans Text Light" panose="020B0303040504020204" pitchFamily="34" charset="0"/>
              </a:rPr>
              <a:t>кода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>
                <a:cs typeface="SB Sans Text Light" panose="020B0303040504020204" pitchFamily="34" charset="0"/>
              </a:rPr>
              <a:t>Python -</a:t>
            </a:r>
            <a:r>
              <a:rPr lang="ru-RU" sz="2400" dirty="0">
                <a:cs typeface="SB Sans Text Light" panose="020B0303040504020204" pitchFamily="34" charset="0"/>
              </a:rPr>
              <a:t> язык программирования, который широко используется в разработке программного обеспечения, науке о данных и машинном </a:t>
            </a:r>
            <a:r>
              <a:rPr lang="ru-RU" sz="2400" dirty="0" smtClean="0">
                <a:cs typeface="SB Sans Text Light" panose="020B0303040504020204" pitchFamily="34" charset="0"/>
              </a:rPr>
              <a:t>обучении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>
                <a:cs typeface="SB Sans Text Light" panose="020B0303040504020204" pitchFamily="34" charset="0"/>
              </a:rPr>
              <a:t>Pandas</a:t>
            </a:r>
            <a:r>
              <a:rPr lang="ru-RU" sz="2400" dirty="0">
                <a:cs typeface="SB Sans Text Light" panose="020B0303040504020204" pitchFamily="34" charset="0"/>
              </a:rPr>
              <a:t>, </a:t>
            </a:r>
            <a:r>
              <a:rPr lang="en-US" sz="2400" dirty="0" err="1">
                <a:cs typeface="SB Sans Text Light" panose="020B0303040504020204" pitchFamily="34" charset="0"/>
              </a:rPr>
              <a:t>numpy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cs typeface="SB Sans Text Light" panose="020B0303040504020204" pitchFamily="34" charset="0"/>
              </a:rPr>
              <a:t>- </a:t>
            </a:r>
            <a:r>
              <a:rPr lang="ru-RU" sz="2400" dirty="0">
                <a:cs typeface="SB Sans Text Light" panose="020B0303040504020204" pitchFamily="34" charset="0"/>
              </a:rPr>
              <a:t>библиотеки</a:t>
            </a:r>
            <a:r>
              <a:rPr lang="en-US" sz="2400" dirty="0">
                <a:cs typeface="SB Sans Text Light" panose="020B0303040504020204" pitchFamily="34" charset="0"/>
              </a:rPr>
              <a:t> Python </a:t>
            </a:r>
            <a:r>
              <a:rPr lang="ru-RU" sz="2400" dirty="0">
                <a:cs typeface="SB Sans Text Light" panose="020B0303040504020204" pitchFamily="34" charset="0"/>
              </a:rPr>
              <a:t>для работы с таблицами и массивами</a:t>
            </a:r>
          </a:p>
          <a:p>
            <a:r>
              <a:rPr lang="en-US" sz="2400" dirty="0" err="1">
                <a:cs typeface="SB Sans Text Light" panose="020B0303040504020204" pitchFamily="34" charset="0"/>
              </a:rPr>
              <a:t>matplotlib.pyplot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-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библиотека для создания графиков</a:t>
            </a:r>
          </a:p>
          <a:p>
            <a:r>
              <a:rPr lang="ru-RU" sz="2400" dirty="0">
                <a:cs typeface="SB Sans Text Light" panose="020B0303040504020204" pitchFamily="34" charset="0"/>
              </a:rPr>
              <a:t>модуль </a:t>
            </a:r>
            <a:r>
              <a:rPr lang="en-US" sz="2400" dirty="0">
                <a:cs typeface="SB Sans Text Light" panose="020B0303040504020204" pitchFamily="34" charset="0"/>
              </a:rPr>
              <a:t>json </a:t>
            </a:r>
            <a:r>
              <a:rPr lang="ru-RU" sz="2400" dirty="0">
                <a:cs typeface="SB Sans Text Light" panose="020B0303040504020204" pitchFamily="34" charset="0"/>
              </a:rPr>
              <a:t>-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для работы с файлами </a:t>
            </a:r>
            <a:r>
              <a:rPr lang="en-US" sz="2400" dirty="0">
                <a:cs typeface="SB Sans Text Light" panose="020B0303040504020204" pitchFamily="34" charset="0"/>
              </a:rPr>
              <a:t>json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en-US" sz="2400" dirty="0" err="1">
                <a:cs typeface="SB Sans Text Light" panose="020B0303040504020204" pitchFamily="34" charset="0"/>
              </a:rPr>
              <a:t>Sklearn</a:t>
            </a:r>
            <a:r>
              <a:rPr lang="en-US" sz="2400" dirty="0">
                <a:cs typeface="SB Sans Text Light" panose="020B0303040504020204" pitchFamily="34" charset="0"/>
              </a:rPr>
              <a:t> </a:t>
            </a:r>
            <a:r>
              <a:rPr lang="ru-RU" sz="2400" dirty="0" smtClean="0">
                <a:cs typeface="SB Sans Text Light" panose="020B0303040504020204" pitchFamily="34" charset="0"/>
              </a:rPr>
              <a:t>-</a:t>
            </a:r>
            <a:r>
              <a:rPr lang="en-US" sz="2400" dirty="0" smtClean="0">
                <a:cs typeface="SB Sans Text Light" panose="020B0303040504020204" pitchFamily="34" charset="0"/>
              </a:rPr>
              <a:t> </a:t>
            </a:r>
            <a:r>
              <a:rPr lang="ru-RU" sz="2400" dirty="0">
                <a:cs typeface="SB Sans Text Light" panose="020B0303040504020204" pitchFamily="34" charset="0"/>
              </a:rPr>
              <a:t>библиотека с различными функциями, алгоритмами, инструментами для разделения данных, работы с текстами, алгоритмами машинного обучения, метриками оценки </a:t>
            </a:r>
            <a:r>
              <a:rPr lang="ru-RU" sz="2400" dirty="0" smtClean="0">
                <a:cs typeface="SB Sans Text Light" panose="020B0303040504020204" pitchFamily="34" charset="0"/>
              </a:rPr>
              <a:t>моделей</a:t>
            </a:r>
            <a:endParaRPr lang="ru-RU" sz="2400" dirty="0">
              <a:cs typeface="SB Sans Text Light" panose="020B0303040504020204" pitchFamily="34" charset="0"/>
            </a:endParaRPr>
          </a:p>
          <a:p>
            <a:r>
              <a:rPr lang="ru-RU" sz="2400" dirty="0">
                <a:cs typeface="SB Sans Text Light" panose="020B0303040504020204" pitchFamily="34" charset="0"/>
              </a:rPr>
              <a:t>И многие другие модули </a:t>
            </a:r>
            <a:r>
              <a:rPr lang="en-US" sz="2400" dirty="0">
                <a:cs typeface="SB Sans Text Light" panose="020B0303040504020204" pitchFamily="34" charset="0"/>
              </a:rPr>
              <a:t>Python</a:t>
            </a:r>
            <a:r>
              <a:rPr lang="ru-RU" sz="2400" dirty="0">
                <a:cs typeface="SB Sans Text Light" panose="020B0303040504020204" pitchFamily="34" charset="0"/>
              </a:rPr>
              <a:t>, с готовыми решениями для работы с данными</a:t>
            </a:r>
            <a:endParaRPr lang="en-US" sz="2400" dirty="0">
              <a:cs typeface="SB Sans Text Light" panose="020B0303040504020204" pitchFamily="34" charset="0"/>
            </a:endParaRPr>
          </a:p>
          <a:p>
            <a:endParaRPr lang="ru-RU" sz="2000" dirty="0"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2"/>
            <a:ext cx="10820400" cy="916344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Основные 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1ECF1-EFD6-4EE0-9594-7ACB1993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5" y="3880351"/>
            <a:ext cx="3528953" cy="2561437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55A100-1534-4471-90B4-77DE20157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5" y="1268440"/>
            <a:ext cx="3568148" cy="2403988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DB21819-609C-48E3-8DCA-14691F178012}"/>
              </a:ext>
            </a:extLst>
          </p:cNvPr>
          <p:cNvSpPr txBox="1">
            <a:spLocks/>
          </p:cNvSpPr>
          <p:nvPr/>
        </p:nvSpPr>
        <p:spPr bwMode="auto">
          <a:xfrm>
            <a:off x="248477" y="125416"/>
            <a:ext cx="11469317" cy="814383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1. Востребованные навыки:</a:t>
            </a:r>
            <a:endParaRPr lang="en-US" sz="36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32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  </a:t>
            </a:r>
            <a:endParaRPr lang="en-US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0A2167-F405-468C-BA03-144B5D1ED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35" y="1268440"/>
            <a:ext cx="4301592" cy="2699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A6123-A38C-4BB1-BA22-FDB11B5687BF}"/>
              </a:ext>
            </a:extLst>
          </p:cNvPr>
          <p:cNvSpPr txBox="1"/>
          <p:nvPr/>
        </p:nvSpPr>
        <p:spPr>
          <a:xfrm>
            <a:off x="5928544" y="4188069"/>
            <a:ext cx="55442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ru-RU" altLang="ru-RU" sz="2000" b="1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0"/>
            <a:endParaRPr lang="ru-RU" altLang="ru-RU" sz="20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lvl="0"/>
            <a:r>
              <a:rPr lang="ru-RU" altLang="ru-RU" sz="20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Самые востребованные навыки:  SQL и  </a:t>
            </a:r>
            <a:r>
              <a:rPr lang="ru-RU" altLang="ru-RU" sz="20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altLang="ru-RU" sz="20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altLang="ru-RU" sz="20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9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876C1-66F4-414D-B743-4643EB885EB5}"/>
              </a:ext>
            </a:extLst>
          </p:cNvPr>
          <p:cNvSpPr txBox="1"/>
          <p:nvPr/>
        </p:nvSpPr>
        <p:spPr>
          <a:xfrm>
            <a:off x="460695" y="160633"/>
            <a:ext cx="1104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2. Количество искомых вакансий по городам</a:t>
            </a:r>
            <a:endParaRPr lang="en-US" sz="3600" dirty="0">
              <a:solidFill>
                <a:srgbClr val="333F48"/>
              </a:solidFill>
              <a:latin typeface="SB Sans Display Light" panose="020B0303040504020204"/>
              <a:cs typeface="SB Sans Display Light" panose="020B030304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C30FA-4C5D-423A-A8F9-DFDD71E7D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2" y="924968"/>
            <a:ext cx="5740400" cy="27864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99A9D5-6A4F-4438-BAE9-90EEEF45A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924968"/>
            <a:ext cx="5740400" cy="27864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628BC2-C21D-4DB9-B9B2-AD040C682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711435"/>
            <a:ext cx="5769295" cy="2786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9F7CC-660C-4BD5-AE56-B27A21049E98}"/>
              </a:ext>
            </a:extLst>
          </p:cNvPr>
          <p:cNvSpPr txBox="1"/>
          <p:nvPr/>
        </p:nvSpPr>
        <p:spPr>
          <a:xfrm>
            <a:off x="6484040" y="4593775"/>
            <a:ext cx="5234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«Цифровые» профессии востребованы в основном </a:t>
            </a:r>
          </a:p>
          <a:p>
            <a:r>
              <a:rPr lang="ru-RU" dirty="0" smtClean="0"/>
              <a:t>в Москве и Санкт-Петербурге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0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1" y="1421781"/>
            <a:ext cx="11283718" cy="4992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876C1-66F4-414D-B743-4643EB885EB5}"/>
              </a:ext>
            </a:extLst>
          </p:cNvPr>
          <p:cNvSpPr txBox="1"/>
          <p:nvPr/>
        </p:nvSpPr>
        <p:spPr>
          <a:xfrm>
            <a:off x="215901" y="172903"/>
            <a:ext cx="11049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3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.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Количество </a:t>
            </a:r>
            <a:r>
              <a:rPr lang="ru-RU" sz="36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предложений удаленной работы по </a:t>
            </a:r>
            <a:r>
              <a:rPr lang="ru-RU" sz="36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городам</a:t>
            </a:r>
            <a:endParaRPr lang="en-US" sz="3600" dirty="0">
              <a:solidFill>
                <a:srgbClr val="333F48"/>
              </a:solidFill>
              <a:latin typeface="SB Sans Display Light" panose="020B0303040504020204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1091</Words>
  <Application>Microsoft Office PowerPoint</Application>
  <PresentationFormat>Широкоэкранный</PresentationFormat>
  <Paragraphs>148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OLGA</cp:lastModifiedBy>
  <cp:revision>101</cp:revision>
  <dcterms:created xsi:type="dcterms:W3CDTF">2021-02-19T10:44:02Z</dcterms:created>
  <dcterms:modified xsi:type="dcterms:W3CDTF">2023-06-07T10:38:36Z</dcterms:modified>
</cp:coreProperties>
</file>