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sldIdLst>
    <p:sldId id="256" r:id="rId2"/>
    <p:sldId id="279" r:id="rId3"/>
    <p:sldId id="280" r:id="rId4"/>
    <p:sldId id="291" r:id="rId5"/>
    <p:sldId id="257" r:id="rId6"/>
    <p:sldId id="258" r:id="rId7"/>
    <p:sldId id="259" r:id="rId8"/>
    <p:sldId id="260" r:id="rId9"/>
    <p:sldId id="268" r:id="rId10"/>
    <p:sldId id="262" r:id="rId11"/>
    <p:sldId id="263" r:id="rId12"/>
    <p:sldId id="288" r:id="rId13"/>
    <p:sldId id="264" r:id="rId14"/>
    <p:sldId id="267" r:id="rId15"/>
    <p:sldId id="269" r:id="rId16"/>
    <p:sldId id="270" r:id="rId17"/>
    <p:sldId id="271" r:id="rId18"/>
    <p:sldId id="287" r:id="rId19"/>
    <p:sldId id="272" r:id="rId20"/>
    <p:sldId id="273" r:id="rId21"/>
    <p:sldId id="274" r:id="rId22"/>
    <p:sldId id="276" r:id="rId23"/>
    <p:sldId id="286" r:id="rId24"/>
    <p:sldId id="277" r:id="rId25"/>
    <p:sldId id="278" r:id="rId26"/>
    <p:sldId id="282" r:id="rId27"/>
    <p:sldId id="283" r:id="rId28"/>
    <p:sldId id="281" r:id="rId29"/>
    <p:sldId id="285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3" autoAdjust="0"/>
    <p:restoredTop sz="86369" autoAdjust="0"/>
  </p:normalViewPr>
  <p:slideViewPr>
    <p:cSldViewPr>
      <p:cViewPr varScale="1">
        <p:scale>
          <a:sx n="62" d="100"/>
          <a:sy n="62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F40A5-30EE-47A2-A329-AA3748A054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841EC-E997-40A1-8955-75B86E4683B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841EC-E997-40A1-8955-75B86E4683B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55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meio = </a:t>
            </a:r>
            <a:r>
              <a:rPr lang="pt-BR" sz="1200" dirty="0" err="1"/>
              <a:t>ini</a:t>
            </a:r>
            <a:r>
              <a:rPr lang="pt-BR" sz="1200" dirty="0"/>
              <a:t> + ((fim-</a:t>
            </a:r>
            <a:r>
              <a:rPr lang="pt-BR" sz="1200" dirty="0" err="1"/>
              <a:t>ini</a:t>
            </a:r>
            <a:r>
              <a:rPr lang="pt-BR" sz="1200" dirty="0"/>
              <a:t>)*(chave-v[</a:t>
            </a:r>
            <a:r>
              <a:rPr lang="pt-BR" sz="1200" dirty="0" err="1"/>
              <a:t>ini</a:t>
            </a:r>
            <a:r>
              <a:rPr lang="pt-BR" sz="1200" dirty="0"/>
              <a:t>])) / (v[fim]-v[</a:t>
            </a:r>
            <a:r>
              <a:rPr lang="pt-BR" sz="1200" dirty="0" err="1"/>
              <a:t>ini</a:t>
            </a:r>
            <a:r>
              <a:rPr lang="pt-BR" sz="1200" dirty="0"/>
              <a:t>]); </a:t>
            </a:r>
          </a:p>
          <a:p>
            <a:r>
              <a:rPr lang="pt-BR" sz="1200" dirty="0"/>
              <a:t>Meio = 0 + (9 – 0) * (2 – 1)/(10 – 5)</a:t>
            </a:r>
          </a:p>
          <a:p>
            <a:r>
              <a:rPr lang="pt-BR" sz="1200" dirty="0"/>
              <a:t>Meio =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841EC-E997-40A1-8955-75B86E4683B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90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Solução: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pesqBinRec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chave, </a:t>
            </a:r>
            <a:r>
              <a:rPr lang="pt-BR" dirty="0" err="1"/>
              <a:t>int</a:t>
            </a:r>
            <a:r>
              <a:rPr lang="pt-BR" dirty="0"/>
              <a:t> v[],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ini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fim) { 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meio = (</a:t>
            </a:r>
            <a:r>
              <a:rPr lang="pt-BR" dirty="0" err="1"/>
              <a:t>ini</a:t>
            </a:r>
            <a:r>
              <a:rPr lang="pt-BR" dirty="0"/>
              <a:t> + fim) / 2; 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 </a:t>
            </a:r>
            <a:r>
              <a:rPr lang="pt-BR" dirty="0" err="1"/>
              <a:t>ini</a:t>
            </a:r>
            <a:r>
              <a:rPr lang="pt-BR" dirty="0"/>
              <a:t> &gt; fim ) 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-1; 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(chave == v[meio]) 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meio; 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(chave &lt; v[meio]) 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pesqBinRec</a:t>
            </a:r>
            <a:r>
              <a:rPr lang="pt-BR" dirty="0"/>
              <a:t>(chave, v, </a:t>
            </a:r>
            <a:r>
              <a:rPr lang="pt-BR" dirty="0" err="1"/>
              <a:t>ini</a:t>
            </a:r>
            <a:r>
              <a:rPr lang="pt-BR" dirty="0"/>
              <a:t>, meio - 1); 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pesqBinRec</a:t>
            </a:r>
            <a:r>
              <a:rPr lang="pt-BR" dirty="0"/>
              <a:t>(chave, v, meio + 1, fim); </a:t>
            </a:r>
          </a:p>
          <a:p>
            <a:r>
              <a:rPr lang="pt-BR" dirty="0"/>
              <a:t>}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841EC-E997-40A1-8955-75B86E4683B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5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841EC-E997-40A1-8955-75B86E4683B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88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131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281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729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2781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426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5047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1927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71622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2905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362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BDC8-E05E-4E41-9C44-D1F3BF97155D}" type="datetime1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24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339-02D0-4FE8-9F8D-6C8643C2CF5D}" type="datetime1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41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4268-128F-4216-B5D0-229680707F6D}" type="datetime1">
              <a:rPr lang="pt-BR" smtClean="0"/>
              <a:t>21/09/2020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16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2317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3564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D08E-796B-4C8A-972B-CBCB94EBF544}" type="datetime1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464-071C-459E-8FAD-7C42ACD972F3}" type="datetime1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84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B12606-767F-4CCD-B8D1-A73B756E4A4F}" type="datetime1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0F48D5-6531-4480-9369-6F7851A40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839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3YID7liBu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BTWCOMZoZ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de Pesquisa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Prof. Fábio Bettio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E8C4F-5F93-468F-96A2-E84C4974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Sequencial ou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1A044-A0C2-4A13-B9E3-08099F56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bastante simples. </a:t>
            </a:r>
          </a:p>
          <a:p>
            <a:r>
              <a:rPr lang="pt-BR" dirty="0"/>
              <a:t>Utilizado quando os dados não estão ordenados pela chave de pesquisa. </a:t>
            </a:r>
          </a:p>
          <a:p>
            <a:r>
              <a:rPr lang="pt-BR" dirty="0"/>
              <a:t>Princípio: </a:t>
            </a:r>
          </a:p>
          <a:p>
            <a:pPr lvl="1"/>
            <a:r>
              <a:rPr lang="pt-BR" dirty="0"/>
              <a:t>Inicia a pesquisa pelo primeiro registro, avança sequencialmente (registro por registro) e termina:</a:t>
            </a:r>
          </a:p>
          <a:p>
            <a:pPr lvl="2"/>
            <a:r>
              <a:rPr lang="pt-BR" dirty="0"/>
              <a:t>Com sucesso: chave pesquisada é encontrada, ou; </a:t>
            </a:r>
          </a:p>
          <a:p>
            <a:pPr lvl="2"/>
            <a:r>
              <a:rPr lang="pt-BR" dirty="0"/>
              <a:t>Sem sucesso: todos os registros são pesquisados, mas a chave não é encontrada.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3F4119-3CEC-4A6D-A9E3-DA83F211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B06F0-FAC9-4FDF-B4B9-E81FB2D7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Pesquisa </a:t>
            </a:r>
            <a:r>
              <a:rPr lang="pt-BR" dirty="0" err="1"/>
              <a:t>Seqüencial</a:t>
            </a:r>
            <a:r>
              <a:rPr lang="pt-BR" dirty="0"/>
              <a:t> -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C0093-8B88-46D3-A8F0-B7A177BC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pesqSeq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chave,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v[],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n) {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i;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for (i = 0; i &lt; n; i++) { 	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(v[i] == chave) {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		</a:t>
            </a:r>
            <a:r>
              <a:rPr lang="pt-BR" dirty="0" err="1"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(i);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	}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}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(-1); // Índice inválido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0F7065-BD87-4B4E-9026-6137C960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5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6FCA3-E350-478B-BBC0-38B40A43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5C435-271C-4617-B4C1-17F0F987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2. Faça o teste de mesa do código anterior, com n=5;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5CC8F-C2F6-4B80-9FA6-9A69F305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1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31667-1D9C-4295-8916-58908461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Sequencial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39951-CB0B-43C7-B6DF-FDC828B4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</a:t>
            </a:r>
          </a:p>
          <a:p>
            <a:pPr lvl="1"/>
            <a:r>
              <a:rPr lang="pt-BR" dirty="0"/>
              <a:t>Para uma pesquisa com sucesso, temos: </a:t>
            </a:r>
          </a:p>
          <a:p>
            <a:pPr lvl="2"/>
            <a:r>
              <a:rPr lang="pt-BR" dirty="0"/>
              <a:t>1 iteração no melhor caso; </a:t>
            </a:r>
          </a:p>
          <a:p>
            <a:pPr lvl="2"/>
            <a:r>
              <a:rPr lang="pt-BR" dirty="0"/>
              <a:t>N iterações no pior caso; </a:t>
            </a:r>
          </a:p>
          <a:p>
            <a:pPr lvl="2"/>
            <a:r>
              <a:rPr lang="pt-BR" dirty="0"/>
              <a:t>(N + 1) / 2 iterações no caso médio. </a:t>
            </a:r>
          </a:p>
          <a:p>
            <a:pPr lvl="1"/>
            <a:r>
              <a:rPr lang="pt-BR" dirty="0"/>
              <a:t>Para uma pesquisa sem sucesso, temos: </a:t>
            </a:r>
          </a:p>
          <a:p>
            <a:pPr lvl="2"/>
            <a:r>
              <a:rPr lang="pt-BR" dirty="0"/>
              <a:t>N + 1 iterações. </a:t>
            </a:r>
          </a:p>
          <a:p>
            <a:pPr lvl="1"/>
            <a:r>
              <a:rPr lang="pt-BR" dirty="0"/>
              <a:t>Este algoritmo é a melhor solução para o problema da pesquisa em tabelas desordenadas com poucos registros.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5BC53A-A195-455B-99A7-084F0B24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5E60-55EE-4499-AAAB-D4497B1C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Sequencial com Sentinela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F57E9A-C0BC-48D1-9E4E-D2E97850F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dummy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493109-4E40-42EA-B91A-2D977DD8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C5B0A-5472-45A9-AC3D-E6E3B122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Sequencial com Sentinela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64737-0358-4138-A2A6-4BE45655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Embora muito simples, o algoritmo de pesquisa sequencial pode ser acelerado, atribuindo-se a chave de pesquisa ao registro contido na posição N+1. </a:t>
            </a:r>
          </a:p>
          <a:p>
            <a:r>
              <a:rPr lang="pt-BR" dirty="0"/>
              <a:t>Com isso, este registro fictício passa funcionar como sentinela: mesmo na pior das hipóteses, a chave será encontrada na posição N+1. </a:t>
            </a:r>
          </a:p>
          <a:p>
            <a:r>
              <a:rPr lang="pt-BR" dirty="0"/>
              <a:t>Se durante a pesquisa sequencial o elemento procurado for encontrado em uma posição anterior a N+1, isto significa que o elemento está na tabela. </a:t>
            </a:r>
          </a:p>
          <a:p>
            <a:r>
              <a:rPr lang="pt-BR" dirty="0"/>
              <a:t>No entanto, se o elemento procurado só for encontrado na posição N+1, isto significa que ele não está na tabela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0122CF-27CE-4650-9345-4C991955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15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DADF3-0DE9-4DCB-BAE3-A85C692F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Sequencial com Sentinela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C7621-6D6D-41B8-9146-A4E22C1F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básica da pesquisa sequencial com sentinela é usar o elemento procurado como indicação que a tabela acabou </a:t>
            </a:r>
          </a:p>
          <a:p>
            <a:r>
              <a:rPr lang="pt-BR" dirty="0"/>
              <a:t>Elimina a necessidade de a cada passo no laço testar se já chegou ao final da tabela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4AB2AF-48AC-461A-AB64-F2258F05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9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040E-749D-4507-930B-6DD1875B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Pesquisa Sequencial com Sentinela -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0715A-B612-4EFD-9F1C-1114367C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pesqSeqSent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chave,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v[],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n) {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i = 0;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vet</a:t>
            </a:r>
            <a:r>
              <a:rPr lang="pt-BR" dirty="0">
                <a:latin typeface="Consolas" panose="020B0609020204030204" pitchFamily="49" charset="0"/>
              </a:rPr>
              <a:t>[n] = chave;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while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vet</a:t>
            </a:r>
            <a:r>
              <a:rPr lang="pt-BR" dirty="0">
                <a:latin typeface="Consolas" panose="020B0609020204030204" pitchFamily="49" charset="0"/>
              </a:rPr>
              <a:t>[i] != chave) {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	i++;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}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( i &lt; n )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i;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(-1); // Índice inválido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D76E8E-E3A7-4238-A3AA-6EA84C41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86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6FCA3-E350-478B-BBC0-38B40A43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5C435-271C-4617-B4C1-17F0F987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3. Faça o teste de mesa do código anterior com n=5.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5CC8F-C2F6-4B80-9FA6-9A69F305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11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57F8E-D050-44F0-80FB-0AB18A23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13D930-1E97-40B5-AA22-10E94929F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https://youtu.be/P3YID7liBug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69D344-4C41-405A-9C6C-312778E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3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817C7-6011-4206-8F0D-1161401A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91D72-946E-4085-8E8D-2E00A6F7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funções de busca são ditas recursivas</a:t>
            </a:r>
          </a:p>
          <a:p>
            <a:r>
              <a:rPr lang="pt-BR" dirty="0"/>
              <a:t>A recursão em programação consiste em uma função chamar ela mesma várias vezes;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1102AB-D072-4CD2-A4CF-908B1BE9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45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DF84A-A3EA-4C12-B4C4-528926F7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C0C35-DBB0-4056-84D4-E7C4C06C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pesquisa em uma tabela pode ser mais eficiente se os registros forem mantidos em ordem. </a:t>
            </a:r>
          </a:p>
          <a:p>
            <a:r>
              <a:rPr lang="pt-BR" dirty="0"/>
              <a:t>Princípio: </a:t>
            </a:r>
          </a:p>
          <a:p>
            <a:pPr lvl="1"/>
            <a:r>
              <a:rPr lang="pt-BR" dirty="0"/>
              <a:t>Similar ao utilizado quando se procura o nome de um assinante em um catálogo telefônico impresso. </a:t>
            </a:r>
          </a:p>
          <a:p>
            <a:pPr lvl="1"/>
            <a:r>
              <a:rPr lang="pt-BR" dirty="0"/>
              <a:t>Compara-se a chave procurada com a chave do registro central do conjunto. </a:t>
            </a:r>
          </a:p>
          <a:p>
            <a:pPr lvl="1"/>
            <a:r>
              <a:rPr lang="pt-BR" dirty="0"/>
              <a:t>Esta comparação indica: a chave foi encontrada, ou em qual das metades a pesquisa deve prosseguir, segundo este mesmo princípio.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ECFA4C-3722-489A-BC05-FFBE12F0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16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2774D-3DAC-4B37-92A8-1D2A7DC0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F58F9-C528-4A56-BE41-1AD06578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se uma chave está presente na tabela, compare a chave com o registro que está no meio da tabela.</a:t>
            </a:r>
          </a:p>
          <a:p>
            <a:r>
              <a:rPr lang="pt-BR" dirty="0"/>
              <a:t>Se a chave é menor, então o registro procurado está na primeira metade da tabela. </a:t>
            </a:r>
          </a:p>
          <a:p>
            <a:r>
              <a:rPr lang="pt-BR" dirty="0"/>
              <a:t>Se a chave é maior, então o registro procurado está na segunda metade da tabela. </a:t>
            </a:r>
          </a:p>
          <a:p>
            <a:r>
              <a:rPr lang="pt-BR" dirty="0"/>
              <a:t>Repita o processo até que a chave seja encontrada, ou fique apenas um registro cuja chave é diferente da procurada, significando uma pesquisa sem sucesso.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2A36C6-A63A-40AD-B02A-59BFEF95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1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4602A-4460-4FED-B5A2-C1F91049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FAA08-99A3-4410-B59B-8D4CDF7C1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02287"/>
            <a:ext cx="7765322" cy="4058751"/>
          </a:xfrm>
        </p:spPr>
        <p:txBody>
          <a:bodyPr>
            <a:normAutofit fontScale="55000" lnSpcReduction="20000"/>
          </a:bodyPr>
          <a:lstStyle/>
          <a:p>
            <a:pPr marL="3690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pesqBin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chave,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v[],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n) {</a:t>
            </a:r>
          </a:p>
          <a:p>
            <a:pPr marL="414000" lvl="1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inicio = 0; </a:t>
            </a:r>
          </a:p>
          <a:p>
            <a:pPr marL="414000" lvl="1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meio; </a:t>
            </a:r>
          </a:p>
          <a:p>
            <a:pPr marL="414000" lvl="1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fim = n - 1; </a:t>
            </a:r>
          </a:p>
          <a:p>
            <a:pPr marL="414000" lvl="1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while</a:t>
            </a:r>
            <a:r>
              <a:rPr lang="pt-BR" dirty="0">
                <a:latin typeface="Consolas" panose="020B0609020204030204" pitchFamily="49" charset="0"/>
              </a:rPr>
              <a:t> (inicio &lt;= fim) { </a:t>
            </a:r>
          </a:p>
          <a:p>
            <a:pPr marL="720000" lvl="2" indent="0">
              <a:buNone/>
            </a:pPr>
            <a:r>
              <a:rPr lang="pt-BR" dirty="0">
                <a:latin typeface="Consolas" panose="020B0609020204030204" pitchFamily="49" charset="0"/>
              </a:rPr>
              <a:t>meio = (inicio + fim) / 2; </a:t>
            </a:r>
          </a:p>
          <a:p>
            <a:pPr marL="720000" lvl="2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(chave &lt; v[meio]) { </a:t>
            </a:r>
          </a:p>
          <a:p>
            <a:pPr marL="720000" lvl="2" indent="0">
              <a:buNone/>
            </a:pPr>
            <a:r>
              <a:rPr lang="pt-BR" dirty="0">
                <a:latin typeface="Consolas" panose="020B0609020204030204" pitchFamily="49" charset="0"/>
              </a:rPr>
              <a:t>	fim = meio - 1; </a:t>
            </a:r>
          </a:p>
          <a:p>
            <a:pPr marL="720000" lvl="2" indent="0">
              <a:buNone/>
            </a:pPr>
            <a:r>
              <a:rPr lang="pt-BR" dirty="0">
                <a:latin typeface="Consolas" panose="020B0609020204030204" pitchFamily="49" charset="0"/>
              </a:rPr>
              <a:t>} </a:t>
            </a:r>
          </a:p>
          <a:p>
            <a:pPr marL="720000" lvl="2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(chave &gt; v[meio]) { </a:t>
            </a:r>
          </a:p>
          <a:p>
            <a:pPr marL="720000" lvl="2" indent="0">
              <a:buNone/>
            </a:pPr>
            <a:r>
              <a:rPr lang="pt-BR" dirty="0">
                <a:latin typeface="Consolas" panose="020B0609020204030204" pitchFamily="49" charset="0"/>
              </a:rPr>
              <a:t>	inicio = meio + 1; </a:t>
            </a:r>
          </a:p>
          <a:p>
            <a:pPr marL="720000" lvl="2" indent="0">
              <a:buNone/>
            </a:pPr>
            <a:r>
              <a:rPr lang="pt-BR" dirty="0">
                <a:latin typeface="Consolas" panose="020B0609020204030204" pitchFamily="49" charset="0"/>
              </a:rPr>
              <a:t>} </a:t>
            </a:r>
          </a:p>
          <a:p>
            <a:pPr marL="720000" lvl="2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{ </a:t>
            </a:r>
          </a:p>
          <a:p>
            <a:pPr marL="720000" lvl="2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meio; </a:t>
            </a:r>
          </a:p>
          <a:p>
            <a:pPr marL="720000" lvl="2" indent="0">
              <a:buNone/>
            </a:pPr>
            <a:r>
              <a:rPr lang="pt-BR" dirty="0">
                <a:latin typeface="Consolas" panose="020B0609020204030204" pitchFamily="49" charset="0"/>
              </a:rPr>
              <a:t>} </a:t>
            </a:r>
          </a:p>
          <a:p>
            <a:pPr marL="414000" lvl="1" indent="0">
              <a:buNone/>
            </a:pPr>
            <a:r>
              <a:rPr lang="pt-BR" dirty="0">
                <a:latin typeface="Consolas" panose="020B0609020204030204" pitchFamily="49" charset="0"/>
              </a:rPr>
              <a:t>} </a:t>
            </a:r>
          </a:p>
          <a:p>
            <a:pPr marL="414000" lvl="1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-1; // Índice Impossível </a:t>
            </a:r>
          </a:p>
          <a:p>
            <a:pPr marL="3690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820BFE-FDE3-49B2-8E24-FC72CA02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99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6FCA3-E350-478B-BBC0-38B40A43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5C435-271C-4617-B4C1-17F0F987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4. Faça o teste de mesa do código anterior com n=10;</a:t>
            </a:r>
          </a:p>
          <a:p>
            <a:pPr marL="36900" indent="0">
              <a:buNone/>
            </a:pPr>
            <a:r>
              <a:rPr lang="pt-BR" dirty="0"/>
              <a:t>5. Implemente uma versão recursiva da função pesquisa binária, teste com n = 5. </a:t>
            </a:r>
          </a:p>
          <a:p>
            <a:pPr lvl="1"/>
            <a:r>
              <a:rPr lang="pt-BR" dirty="0"/>
              <a:t>Protótipo da função: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pesqBinRec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chave, </a:t>
            </a:r>
            <a:r>
              <a:rPr lang="pt-BR" dirty="0" err="1"/>
              <a:t>int</a:t>
            </a:r>
            <a:r>
              <a:rPr lang="pt-BR" dirty="0"/>
              <a:t> v[],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ini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fim);</a:t>
            </a:r>
          </a:p>
          <a:p>
            <a:pPr marL="3690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5CC8F-C2F6-4B80-9FA6-9A69F305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6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DAC5-28F6-4624-8292-BE87D593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82B09-2EB8-4871-9335-7FCECCAE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Análise:</a:t>
            </a:r>
          </a:p>
          <a:p>
            <a:pPr lvl="1"/>
            <a:r>
              <a:rPr lang="pt-BR" dirty="0"/>
              <a:t>A cada iteração o número de elementos a serem pesquisados é reduzido à metade: </a:t>
            </a:r>
          </a:p>
          <a:p>
            <a:pPr lvl="2"/>
            <a:r>
              <a:rPr lang="pt-BR" dirty="0"/>
              <a:t>N, N/2, N/4, N/8, ..., N/2k </a:t>
            </a:r>
          </a:p>
          <a:p>
            <a:pPr lvl="1"/>
            <a:r>
              <a:rPr lang="pt-BR" dirty="0"/>
              <a:t>A chave pesquisada deve ser comparada com o último elemento restante, portanto o número máximo de comparações é 1 + log</a:t>
            </a:r>
            <a:r>
              <a:rPr lang="pt-BR" baseline="-25000" dirty="0"/>
              <a:t>2</a:t>
            </a:r>
            <a:r>
              <a:rPr lang="pt-BR" dirty="0"/>
              <a:t>N. </a:t>
            </a:r>
          </a:p>
          <a:p>
            <a:pPr lvl="1"/>
            <a:r>
              <a:rPr lang="pt-BR" dirty="0"/>
              <a:t>Conclusão: Sua ordem de complexidade é O(log</a:t>
            </a:r>
            <a:r>
              <a:rPr lang="pt-BR" baseline="-25000" dirty="0"/>
              <a:t>2</a:t>
            </a:r>
            <a:r>
              <a:rPr lang="pt-BR" dirty="0"/>
              <a:t>N).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7A48B2-5958-402C-81D0-E638A336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217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DF83-4282-463F-BA01-07F4F5B6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73F23-8D0D-4007-A4A7-F315B9F7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Análise: </a:t>
            </a:r>
          </a:p>
          <a:p>
            <a:pPr lvl="1"/>
            <a:r>
              <a:rPr lang="pt-BR" dirty="0"/>
              <a:t>Exemplos: </a:t>
            </a:r>
          </a:p>
          <a:p>
            <a:pPr lvl="2"/>
            <a:r>
              <a:rPr lang="pt-BR" dirty="0"/>
              <a:t>Para tabela de 16 elementos =&gt; 4 iterações </a:t>
            </a:r>
          </a:p>
          <a:p>
            <a:pPr lvl="2"/>
            <a:r>
              <a:rPr lang="pt-BR" dirty="0"/>
              <a:t>Para 1024 elementos =&gt; 10 iterações </a:t>
            </a:r>
          </a:p>
          <a:p>
            <a:pPr lvl="2"/>
            <a:r>
              <a:rPr lang="pt-BR" dirty="0"/>
              <a:t>Para 1.000.000 elementos =&gt; 20 iterações </a:t>
            </a:r>
          </a:p>
          <a:p>
            <a:pPr lvl="1"/>
            <a:r>
              <a:rPr lang="pt-BR" dirty="0"/>
              <a:t>log</a:t>
            </a:r>
            <a:r>
              <a:rPr lang="pt-BR" baseline="-25000" dirty="0"/>
              <a:t>2</a:t>
            </a:r>
            <a:r>
              <a:rPr lang="pt-BR" dirty="0"/>
              <a:t>n cresce muito devagar com o aumento de n </a:t>
            </a:r>
          </a:p>
          <a:p>
            <a:pPr lvl="1"/>
            <a:r>
              <a:rPr lang="pt-BR" dirty="0"/>
              <a:t>Desempenho muito superior em relação ao algoritmo da pesquisa sequencial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28B56E-F80A-46B7-9706-8CCA7C24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65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D8C9F-1610-44EB-BB39-D270166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por Interpolação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C9F20-C2F8-49B3-BC82-AFC61BC8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as chaves estiverem uniformemente distribuídas dentro da lista, a pesquisa por interpolação pode ser ainda mais eficiente do que a binária. </a:t>
            </a:r>
          </a:p>
          <a:p>
            <a:r>
              <a:rPr lang="pt-BR" dirty="0"/>
              <a:t>O algoritmo é o mesmo da pesquisa binária, adotando-se a fórmula abaixo para o cálculo da variável “meio” (que neste caso não será obrigatoriamente o meio da tabela): </a:t>
            </a:r>
          </a:p>
          <a:p>
            <a:pPr lvl="1"/>
            <a:r>
              <a:rPr lang="pt-BR" dirty="0"/>
              <a:t>meio= </a:t>
            </a:r>
            <a:r>
              <a:rPr lang="pt-BR" dirty="0" err="1"/>
              <a:t>ini</a:t>
            </a:r>
            <a:r>
              <a:rPr lang="pt-BR" dirty="0"/>
              <a:t> + ((fim-</a:t>
            </a:r>
            <a:r>
              <a:rPr lang="pt-BR" dirty="0" err="1"/>
              <a:t>ini</a:t>
            </a:r>
            <a:r>
              <a:rPr lang="pt-BR" dirty="0"/>
              <a:t>)*(chave-v[</a:t>
            </a:r>
            <a:r>
              <a:rPr lang="pt-BR" dirty="0" err="1"/>
              <a:t>ini</a:t>
            </a:r>
            <a:r>
              <a:rPr lang="pt-BR" dirty="0"/>
              <a:t>])) / (v[fim]- v[</a:t>
            </a:r>
            <a:r>
              <a:rPr lang="pt-BR" dirty="0" err="1"/>
              <a:t>ini</a:t>
            </a:r>
            <a:r>
              <a:rPr lang="pt-BR" dirty="0"/>
              <a:t>]);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568FE4-D8AA-4D0D-AA1C-2E540B93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83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83040-A97A-4DFE-B119-67B5AFFF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Pesquisa Binária por interpolação</a:t>
            </a:r>
            <a:br>
              <a:rPr lang="pt-BR" dirty="0"/>
            </a:br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B068C-AD3E-4D8E-9097-EDFCA79D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pt-BR" sz="1100" dirty="0" err="1"/>
              <a:t>int</a:t>
            </a:r>
            <a:r>
              <a:rPr lang="pt-BR" sz="1100" dirty="0"/>
              <a:t> </a:t>
            </a:r>
            <a:r>
              <a:rPr lang="pt-BR" sz="1100" dirty="0" err="1"/>
              <a:t>pesqInter</a:t>
            </a:r>
            <a:r>
              <a:rPr lang="pt-BR" sz="1100" dirty="0"/>
              <a:t>(</a:t>
            </a:r>
            <a:r>
              <a:rPr lang="pt-BR" sz="1100" dirty="0" err="1"/>
              <a:t>int</a:t>
            </a:r>
            <a:r>
              <a:rPr lang="pt-BR" sz="1100" dirty="0"/>
              <a:t> chave, </a:t>
            </a:r>
            <a:r>
              <a:rPr lang="pt-BR" sz="1100" dirty="0" err="1"/>
              <a:t>int</a:t>
            </a:r>
            <a:r>
              <a:rPr lang="pt-BR" sz="1100" dirty="0"/>
              <a:t> v[], </a:t>
            </a:r>
            <a:r>
              <a:rPr lang="pt-BR" sz="1100" dirty="0" err="1"/>
              <a:t>int</a:t>
            </a:r>
            <a:r>
              <a:rPr lang="pt-BR" sz="1100" dirty="0"/>
              <a:t> n) { </a:t>
            </a:r>
          </a:p>
          <a:p>
            <a:pPr marL="414000" lvl="1" indent="0">
              <a:buNone/>
            </a:pPr>
            <a:r>
              <a:rPr lang="pt-BR" sz="1100" dirty="0" err="1"/>
              <a:t>int</a:t>
            </a:r>
            <a:r>
              <a:rPr lang="pt-BR" sz="1100" dirty="0"/>
              <a:t> </a:t>
            </a:r>
            <a:r>
              <a:rPr lang="pt-BR" sz="1100" dirty="0" err="1"/>
              <a:t>ini</a:t>
            </a:r>
            <a:r>
              <a:rPr lang="pt-BR" sz="1100" dirty="0"/>
              <a:t> = 0, meio, fim = n - 1; </a:t>
            </a:r>
          </a:p>
          <a:p>
            <a:pPr marL="414000" lvl="1" indent="0">
              <a:buNone/>
            </a:pPr>
            <a:r>
              <a:rPr lang="pt-BR" sz="1100" dirty="0" err="1"/>
              <a:t>while</a:t>
            </a:r>
            <a:r>
              <a:rPr lang="pt-BR" sz="1100" dirty="0"/>
              <a:t> (</a:t>
            </a:r>
            <a:r>
              <a:rPr lang="pt-BR" sz="1100" dirty="0" err="1"/>
              <a:t>ini</a:t>
            </a:r>
            <a:r>
              <a:rPr lang="pt-BR" sz="1100" dirty="0"/>
              <a:t> &lt;= fim) { </a:t>
            </a:r>
          </a:p>
          <a:p>
            <a:pPr marL="414000" lvl="1" indent="0">
              <a:buNone/>
            </a:pPr>
            <a:r>
              <a:rPr lang="pt-BR" sz="1100" dirty="0"/>
              <a:t>		meio = </a:t>
            </a:r>
            <a:r>
              <a:rPr lang="pt-BR" sz="1100" dirty="0" err="1"/>
              <a:t>ini</a:t>
            </a:r>
            <a:r>
              <a:rPr lang="pt-BR" sz="1100" dirty="0"/>
              <a:t> + ((fim-</a:t>
            </a:r>
            <a:r>
              <a:rPr lang="pt-BR" sz="1100" dirty="0" err="1"/>
              <a:t>ini</a:t>
            </a:r>
            <a:r>
              <a:rPr lang="pt-BR" sz="1100" dirty="0"/>
              <a:t>)*(chave-v[</a:t>
            </a:r>
            <a:r>
              <a:rPr lang="pt-BR" sz="1100" dirty="0" err="1"/>
              <a:t>ini</a:t>
            </a:r>
            <a:r>
              <a:rPr lang="pt-BR" sz="1100" dirty="0"/>
              <a:t>])) / (v[fim]-v[</a:t>
            </a:r>
            <a:r>
              <a:rPr lang="pt-BR" sz="1100" dirty="0" err="1"/>
              <a:t>ini</a:t>
            </a:r>
            <a:r>
              <a:rPr lang="pt-BR" sz="1100" dirty="0"/>
              <a:t>]); </a:t>
            </a:r>
          </a:p>
          <a:p>
            <a:pPr marL="414000" lvl="1" indent="0">
              <a:buNone/>
            </a:pPr>
            <a:r>
              <a:rPr lang="pt-BR" sz="1100" dirty="0"/>
              <a:t>		</a:t>
            </a:r>
            <a:r>
              <a:rPr lang="pt-BR" sz="1100" dirty="0" err="1"/>
              <a:t>printf</a:t>
            </a:r>
            <a:r>
              <a:rPr lang="pt-BR" sz="1100" dirty="0"/>
              <a:t>("\n O </a:t>
            </a:r>
            <a:r>
              <a:rPr lang="pt-BR" sz="1100" dirty="0" err="1"/>
              <a:t>indice</a:t>
            </a:r>
            <a:r>
              <a:rPr lang="pt-BR" sz="1100" dirty="0"/>
              <a:t> do meio foi: %i", meio); </a:t>
            </a:r>
          </a:p>
          <a:p>
            <a:pPr marL="414000" lvl="1" indent="0">
              <a:buNone/>
            </a:pPr>
            <a:r>
              <a:rPr lang="pt-BR" sz="1100" dirty="0"/>
              <a:t>		</a:t>
            </a:r>
            <a:r>
              <a:rPr lang="pt-BR" sz="1100" dirty="0" err="1"/>
              <a:t>if</a:t>
            </a:r>
            <a:r>
              <a:rPr lang="pt-BR" sz="1100" dirty="0"/>
              <a:t> (chave &lt; v[meio]) { </a:t>
            </a:r>
          </a:p>
          <a:p>
            <a:pPr marL="414000" lvl="1" indent="0">
              <a:buNone/>
            </a:pPr>
            <a:r>
              <a:rPr lang="pt-BR" sz="1100" dirty="0"/>
              <a:t>			fim = meio - 1; </a:t>
            </a:r>
          </a:p>
          <a:p>
            <a:pPr marL="414000" lvl="1" indent="0">
              <a:buNone/>
            </a:pPr>
            <a:r>
              <a:rPr lang="pt-BR" sz="1100" dirty="0"/>
              <a:t>		} </a:t>
            </a:r>
          </a:p>
          <a:p>
            <a:pPr marL="720000" lvl="2" indent="0">
              <a:buNone/>
            </a:pPr>
            <a:r>
              <a:rPr lang="pt-BR" sz="1100" dirty="0"/>
              <a:t>	</a:t>
            </a:r>
            <a:r>
              <a:rPr lang="pt-BR" sz="1100" dirty="0" err="1"/>
              <a:t>else</a:t>
            </a:r>
            <a:r>
              <a:rPr lang="pt-BR" sz="1100" dirty="0"/>
              <a:t> </a:t>
            </a:r>
            <a:r>
              <a:rPr lang="pt-BR" sz="1100" dirty="0" err="1"/>
              <a:t>if</a:t>
            </a:r>
            <a:r>
              <a:rPr lang="pt-BR" sz="1100" dirty="0"/>
              <a:t> (chave &gt; v[meio]) { </a:t>
            </a:r>
          </a:p>
          <a:p>
            <a:pPr marL="720000" lvl="2" indent="0">
              <a:buNone/>
            </a:pPr>
            <a:r>
              <a:rPr lang="pt-BR" sz="1100" dirty="0"/>
              <a:t>		</a:t>
            </a:r>
            <a:r>
              <a:rPr lang="pt-BR" sz="1100" dirty="0" err="1"/>
              <a:t>ini</a:t>
            </a:r>
            <a:r>
              <a:rPr lang="pt-BR" sz="1100" dirty="0"/>
              <a:t> = meio + 1; </a:t>
            </a:r>
          </a:p>
          <a:p>
            <a:pPr marL="720000" lvl="2" indent="0">
              <a:buNone/>
            </a:pPr>
            <a:r>
              <a:rPr lang="pt-BR" sz="1100" dirty="0"/>
              <a:t>	} </a:t>
            </a:r>
          </a:p>
          <a:p>
            <a:pPr marL="720000" lvl="2" indent="0">
              <a:buNone/>
            </a:pPr>
            <a:r>
              <a:rPr lang="pt-BR" sz="1100" dirty="0"/>
              <a:t>	</a:t>
            </a:r>
            <a:r>
              <a:rPr lang="pt-BR" sz="1100" dirty="0" err="1"/>
              <a:t>else</a:t>
            </a:r>
            <a:r>
              <a:rPr lang="pt-BR" sz="1100" dirty="0"/>
              <a:t> { </a:t>
            </a:r>
          </a:p>
          <a:p>
            <a:pPr marL="720000" lvl="2" indent="0">
              <a:buNone/>
            </a:pPr>
            <a:r>
              <a:rPr lang="pt-BR" sz="1100" dirty="0"/>
              <a:t>		</a:t>
            </a:r>
            <a:r>
              <a:rPr lang="pt-BR" sz="1100" dirty="0" err="1"/>
              <a:t>return</a:t>
            </a:r>
            <a:r>
              <a:rPr lang="pt-BR" sz="1100" dirty="0"/>
              <a:t> meio; </a:t>
            </a:r>
          </a:p>
          <a:p>
            <a:pPr marL="414000" lvl="1" indent="0">
              <a:buNone/>
            </a:pPr>
            <a:r>
              <a:rPr lang="pt-BR" sz="1100" dirty="0"/>
              <a:t>		} </a:t>
            </a:r>
          </a:p>
          <a:p>
            <a:pPr marL="414000" lvl="1" indent="0">
              <a:buNone/>
            </a:pPr>
            <a:r>
              <a:rPr lang="pt-BR" sz="1100" dirty="0"/>
              <a:t>} </a:t>
            </a:r>
          </a:p>
          <a:p>
            <a:pPr marL="414000" lvl="1" indent="0">
              <a:buNone/>
            </a:pPr>
            <a:r>
              <a:rPr lang="pt-BR" sz="1100" dirty="0" err="1"/>
              <a:t>return</a:t>
            </a:r>
            <a:r>
              <a:rPr lang="pt-BR" sz="1100" dirty="0"/>
              <a:t> -1; // Índice Impossível </a:t>
            </a:r>
          </a:p>
          <a:p>
            <a:pPr marL="36900" indent="0">
              <a:buNone/>
            </a:pPr>
            <a:r>
              <a:rPr lang="pt-BR" sz="1100" dirty="0"/>
              <a:t>}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2C09F8-1ED0-434F-919C-B5B86B19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035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E5B53-CE31-4B79-9D0D-E334AC94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Binária -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FEA817-BF9D-41D2-B21B-F71D1F40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6. Faça o teste de mesa do código anterior com n=10;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36E633-2B45-4E75-ABF4-B39B20D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453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732DF-8AA3-4F07-ADB7-15FE32B8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por Interpolação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80312-0F27-4E6F-A7AF-AB15C29A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</a:t>
            </a:r>
          </a:p>
          <a:p>
            <a:pPr lvl="1"/>
            <a:r>
              <a:rPr lang="pt-BR" dirty="0"/>
              <a:t>Se as chaves estiverem uniformemente esse método exigirá log</a:t>
            </a:r>
            <a:r>
              <a:rPr lang="pt-BR" baseline="-25000" dirty="0"/>
              <a:t>2</a:t>
            </a:r>
            <a:r>
              <a:rPr lang="pt-BR" dirty="0"/>
              <a:t> (log</a:t>
            </a:r>
            <a:r>
              <a:rPr lang="pt-BR" baseline="-25000" dirty="0"/>
              <a:t>2</a:t>
            </a:r>
            <a:r>
              <a:rPr lang="pt-BR" dirty="0"/>
              <a:t>n) comparações </a:t>
            </a:r>
          </a:p>
          <a:p>
            <a:pPr lvl="1"/>
            <a:r>
              <a:rPr lang="pt-BR" dirty="0"/>
              <a:t>Entretanto, se as chaves não estiverem uniformemente distribuídas, o método degrada sua eficiência e torna-se ruim </a:t>
            </a:r>
          </a:p>
          <a:p>
            <a:pPr lvl="2"/>
            <a:r>
              <a:rPr lang="pt-BR" dirty="0"/>
              <a:t>No pior caso se compara com a busca sequencial. </a:t>
            </a:r>
          </a:p>
          <a:p>
            <a:pPr lvl="1"/>
            <a:r>
              <a:rPr lang="pt-BR" dirty="0"/>
              <a:t>Em situações práticas as chaves tendem a se aglomerar em torno de determinados valores e não são uniformemente distribuídas </a:t>
            </a:r>
          </a:p>
          <a:p>
            <a:pPr lvl="2"/>
            <a:r>
              <a:rPr lang="pt-BR" dirty="0"/>
              <a:t>Por exemplo, agenda telefônica.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DB2799-ED96-4510-B871-C4835222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5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817C7-6011-4206-8F0D-1161401A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91D72-946E-4085-8E8D-2E00A6F7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7765322" cy="40587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pt-BR" sz="900" b="1" dirty="0" err="1">
                <a:effectLst/>
                <a:latin typeface="Consolas" panose="020B0609020204030204" pitchFamily="49" charset="0"/>
              </a:rPr>
              <a:t>double</a:t>
            </a:r>
            <a:r>
              <a:rPr lang="pt-BR" sz="900" dirty="0"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effectLst/>
                <a:latin typeface="Consolas" panose="020B0609020204030204" pitchFamily="49" charset="0"/>
              </a:rPr>
              <a:t>fatorial</a:t>
            </a:r>
            <a:r>
              <a:rPr lang="pt-BR" sz="900" dirty="0"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int</a:t>
            </a:r>
            <a:r>
              <a:rPr lang="pt-BR" sz="900" dirty="0">
                <a:effectLst/>
                <a:latin typeface="Consolas" panose="020B0609020204030204" pitchFamily="49" charset="0"/>
              </a:rPr>
              <a:t> n);</a:t>
            </a:r>
          </a:p>
          <a:p>
            <a:pPr marL="36900" indent="0">
              <a:buNone/>
            </a:pPr>
            <a:r>
              <a:rPr lang="pt-BR" sz="900" b="1" dirty="0" err="1">
                <a:effectLst/>
                <a:latin typeface="Consolas" panose="020B0609020204030204" pitchFamily="49" charset="0"/>
              </a:rPr>
              <a:t>int</a:t>
            </a:r>
            <a:r>
              <a:rPr lang="pt-BR" sz="900" dirty="0"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main</a:t>
            </a:r>
            <a:r>
              <a:rPr lang="pt-BR" sz="900" dirty="0"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void</a:t>
            </a:r>
            <a:r>
              <a:rPr lang="pt-BR" sz="900" dirty="0">
                <a:effectLst/>
                <a:latin typeface="Consolas" panose="020B0609020204030204" pitchFamily="49" charset="0"/>
              </a:rPr>
              <a:t>){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int</a:t>
            </a:r>
            <a:r>
              <a:rPr lang="pt-BR" sz="900" dirty="0">
                <a:effectLst/>
                <a:latin typeface="Consolas" panose="020B0609020204030204" pitchFamily="49" charset="0"/>
              </a:rPr>
              <a:t> numero;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double</a:t>
            </a:r>
            <a:r>
              <a:rPr lang="pt-BR" sz="900" dirty="0">
                <a:effectLst/>
                <a:latin typeface="Consolas" panose="020B0609020204030204" pitchFamily="49" charset="0"/>
              </a:rPr>
              <a:t> f;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printf</a:t>
            </a:r>
            <a:r>
              <a:rPr lang="pt-BR" sz="900" dirty="0">
                <a:effectLst/>
                <a:latin typeface="Consolas" panose="020B0609020204030204" pitchFamily="49" charset="0"/>
              </a:rPr>
              <a:t>("Digite o numero que deseja calcular o fatorial: ");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scanf</a:t>
            </a:r>
            <a:r>
              <a:rPr lang="pt-BR" sz="900" dirty="0">
                <a:effectLst/>
                <a:latin typeface="Consolas" panose="020B0609020204030204" pitchFamily="49" charset="0"/>
              </a:rPr>
              <a:t>("%</a:t>
            </a:r>
            <a:r>
              <a:rPr lang="pt-BR" sz="900" dirty="0" err="1">
                <a:effectLst/>
                <a:latin typeface="Consolas" panose="020B0609020204030204" pitchFamily="49" charset="0"/>
              </a:rPr>
              <a:t>d",&amp;numero</a:t>
            </a:r>
            <a:r>
              <a:rPr lang="pt-BR" sz="9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pt-BR" sz="900" dirty="0">
                <a:effectLst/>
                <a:latin typeface="Consolas" panose="020B0609020204030204" pitchFamily="49" charset="0"/>
              </a:rPr>
              <a:t>	f = </a:t>
            </a:r>
            <a:r>
              <a:rPr lang="pt-BR" sz="900" b="1" dirty="0">
                <a:effectLst/>
                <a:latin typeface="Consolas" panose="020B0609020204030204" pitchFamily="49" charset="0"/>
              </a:rPr>
              <a:t>fatorial</a:t>
            </a:r>
            <a:r>
              <a:rPr lang="pt-BR" sz="900" dirty="0">
                <a:effectLst/>
                <a:latin typeface="Consolas" panose="020B0609020204030204" pitchFamily="49" charset="0"/>
              </a:rPr>
              <a:t>(numero);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printf</a:t>
            </a:r>
            <a:r>
              <a:rPr lang="pt-BR" sz="900" dirty="0">
                <a:effectLst/>
                <a:latin typeface="Consolas" panose="020B0609020204030204" pitchFamily="49" charset="0"/>
              </a:rPr>
              <a:t>("Fatorial de %d = %.0lf",numero,f);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getch</a:t>
            </a:r>
            <a:r>
              <a:rPr lang="pt-BR" sz="9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return</a:t>
            </a:r>
            <a:r>
              <a:rPr lang="pt-BR" sz="900" dirty="0">
                <a:effectLst/>
                <a:latin typeface="Consolas" panose="020B0609020204030204" pitchFamily="49" charset="0"/>
              </a:rPr>
              <a:t> 0;</a:t>
            </a:r>
          </a:p>
          <a:p>
            <a:pPr marL="36900" indent="0">
              <a:buNone/>
            </a:pPr>
            <a:r>
              <a:rPr lang="pt-BR" sz="900" dirty="0">
                <a:effectLst/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pt-BR" sz="900" b="1" dirty="0" err="1">
                <a:effectLst/>
                <a:latin typeface="Consolas" panose="020B0609020204030204" pitchFamily="49" charset="0"/>
              </a:rPr>
              <a:t>double</a:t>
            </a:r>
            <a:r>
              <a:rPr lang="pt-BR" sz="900" dirty="0"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effectLst/>
                <a:latin typeface="Consolas" panose="020B0609020204030204" pitchFamily="49" charset="0"/>
              </a:rPr>
              <a:t>fatorial</a:t>
            </a:r>
            <a:r>
              <a:rPr lang="pt-BR" sz="900" dirty="0"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int</a:t>
            </a:r>
            <a:r>
              <a:rPr lang="pt-BR" sz="900" dirty="0">
                <a:effectLst/>
                <a:latin typeface="Consolas" panose="020B0609020204030204" pitchFamily="49" charset="0"/>
              </a:rPr>
              <a:t> n){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double</a:t>
            </a:r>
            <a:r>
              <a:rPr lang="pt-BR" sz="900" dirty="0">
                <a:effectLst/>
                <a:latin typeface="Consolas" panose="020B0609020204030204" pitchFamily="49" charset="0"/>
              </a:rPr>
              <a:t> </a:t>
            </a:r>
            <a:r>
              <a:rPr lang="pt-BR" sz="900" dirty="0" err="1">
                <a:effectLst/>
                <a:latin typeface="Consolas" panose="020B0609020204030204" pitchFamily="49" charset="0"/>
              </a:rPr>
              <a:t>vfat</a:t>
            </a:r>
            <a:r>
              <a:rPr lang="pt-BR" sz="900" dirty="0"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900" dirty="0">
                <a:effectLst/>
                <a:latin typeface="Consolas" panose="020B0609020204030204" pitchFamily="49" charset="0"/>
              </a:rPr>
              <a:t> ( n &lt;= 1 )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return</a:t>
            </a:r>
            <a:r>
              <a:rPr lang="pt-BR" sz="900" dirty="0">
                <a:effectLst/>
                <a:latin typeface="Consolas" panose="020B0609020204030204" pitchFamily="49" charset="0"/>
              </a:rPr>
              <a:t> (1);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else</a:t>
            </a:r>
            <a:r>
              <a:rPr lang="pt-BR" sz="900" dirty="0">
                <a:effectLst/>
                <a:latin typeface="Consolas" panose="020B0609020204030204" pitchFamily="49" charset="0"/>
              </a:rPr>
              <a:t>{</a:t>
            </a:r>
          </a:p>
          <a:p>
            <a:pPr marL="36900" indent="0">
              <a:buNone/>
            </a:pPr>
            <a:r>
              <a:rPr lang="pt-BR" sz="900" dirty="0">
                <a:effectLst/>
                <a:latin typeface="Consolas" panose="020B0609020204030204" pitchFamily="49" charset="0"/>
              </a:rPr>
              <a:t>		</a:t>
            </a:r>
            <a:r>
              <a:rPr lang="pt-BR" sz="900" dirty="0" err="1">
                <a:effectLst/>
                <a:latin typeface="Consolas" panose="020B0609020204030204" pitchFamily="49" charset="0"/>
              </a:rPr>
              <a:t>vfat</a:t>
            </a:r>
            <a:r>
              <a:rPr lang="pt-BR" sz="900" dirty="0">
                <a:effectLst/>
                <a:latin typeface="Consolas" panose="020B0609020204030204" pitchFamily="49" charset="0"/>
              </a:rPr>
              <a:t> = n * </a:t>
            </a:r>
            <a:r>
              <a:rPr lang="pt-BR" sz="900" b="1" dirty="0">
                <a:effectLst/>
                <a:latin typeface="Consolas" panose="020B0609020204030204" pitchFamily="49" charset="0"/>
              </a:rPr>
              <a:t>fatorial</a:t>
            </a:r>
            <a:r>
              <a:rPr lang="pt-BR" sz="900" dirty="0">
                <a:effectLst/>
                <a:latin typeface="Consolas" panose="020B0609020204030204" pitchFamily="49" charset="0"/>
              </a:rPr>
              <a:t>(n - 1);</a:t>
            </a:r>
          </a:p>
          <a:p>
            <a:pPr marL="36900" indent="0">
              <a:buNone/>
            </a:pPr>
            <a:r>
              <a:rPr lang="pt-BR" sz="900" b="1" dirty="0">
                <a:effectLst/>
                <a:latin typeface="Consolas" panose="020B0609020204030204" pitchFamily="49" charset="0"/>
              </a:rPr>
              <a:t>		</a:t>
            </a:r>
            <a:r>
              <a:rPr lang="pt-BR" sz="900" b="1" dirty="0" err="1">
                <a:effectLst/>
                <a:latin typeface="Consolas" panose="020B0609020204030204" pitchFamily="49" charset="0"/>
              </a:rPr>
              <a:t>return</a:t>
            </a:r>
            <a:r>
              <a:rPr lang="pt-BR" sz="900" dirty="0">
                <a:effectLst/>
                <a:latin typeface="Consolas" panose="020B0609020204030204" pitchFamily="49" charset="0"/>
              </a:rPr>
              <a:t> (</a:t>
            </a:r>
            <a:r>
              <a:rPr lang="pt-BR" sz="900" dirty="0" err="1">
                <a:effectLst/>
                <a:latin typeface="Consolas" panose="020B0609020204030204" pitchFamily="49" charset="0"/>
              </a:rPr>
              <a:t>vfat</a:t>
            </a:r>
            <a:r>
              <a:rPr lang="pt-BR" sz="9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pt-BR" sz="900" dirty="0">
                <a:effectLst/>
                <a:latin typeface="Consolas" panose="020B0609020204030204" pitchFamily="49" charset="0"/>
              </a:rPr>
              <a:t>	}</a:t>
            </a:r>
          </a:p>
          <a:p>
            <a:pPr marL="36900" indent="0">
              <a:buNone/>
            </a:pPr>
            <a:r>
              <a:rPr lang="pt-BR" sz="900" dirty="0">
                <a:effectLst/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endParaRPr lang="pt-BR" sz="9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1102AB-D072-4CD2-A4CF-908B1BE9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3</a:t>
            </a:fld>
            <a:endParaRPr lang="pt-BR"/>
          </a:p>
        </p:txBody>
      </p:sp>
      <p:pic>
        <p:nvPicPr>
          <p:cNvPr id="1026" name="Picture 2" descr="calculo recursivo 5">
            <a:extLst>
              <a:ext uri="{FF2B5EF4-FFF2-40B4-BE49-F238E27FC236}">
                <a16:creationId xmlns:a16="http://schemas.microsoft.com/office/drawing/2014/main" id="{FC248CDE-68DA-446D-8EFC-D7C8F3112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478979"/>
            <a:ext cx="3047628" cy="40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sk Ben: Simple Recursion Example">
            <a:extLst>
              <a:ext uri="{FF2B5EF4-FFF2-40B4-BE49-F238E27FC236}">
                <a16:creationId xmlns:a16="http://schemas.microsoft.com/office/drawing/2014/main" id="{77F9884D-083A-46E8-B6E5-853BC9BF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4774776"/>
            <a:ext cx="3047628" cy="177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24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E3283-78E2-48E7-BCF1-43918119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E6477-33B0-48EE-844E-31541073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pt-BR" dirty="0"/>
              <a:t>7. Crie um programa em C que preencha um vetor de inteiros de 1000 posições com números aleatórios e implemente o menu de opções abaixo:</a:t>
            </a:r>
          </a:p>
          <a:p>
            <a:pPr lvl="1"/>
            <a:r>
              <a:rPr lang="pt-BR" dirty="0"/>
              <a:t>1. Ordena Vetor (Use qualquer método que aprendeu na aula passada)</a:t>
            </a:r>
          </a:p>
          <a:p>
            <a:pPr lvl="1"/>
            <a:r>
              <a:rPr lang="pt-BR" dirty="0"/>
              <a:t>2. Pesquisa Sequencial (Solicite um numero inteiro e informe o tempo para localizá-lo)</a:t>
            </a:r>
          </a:p>
          <a:p>
            <a:pPr lvl="1"/>
            <a:r>
              <a:rPr lang="pt-BR" dirty="0"/>
              <a:t>3. Pesquisa Sentinela (Solicite um numero inteiro e informe o tempo para localizá-lo)</a:t>
            </a:r>
          </a:p>
          <a:p>
            <a:pPr lvl="1"/>
            <a:r>
              <a:rPr lang="pt-BR" dirty="0"/>
              <a:t>4. Pesquisa Binária (Solicite um numero inteiro e informe o tempo para localizá-lo)</a:t>
            </a:r>
          </a:p>
          <a:p>
            <a:pPr lvl="1"/>
            <a:r>
              <a:rPr lang="pt-BR" dirty="0"/>
              <a:t>5. Pesquisa Interpolada (Solicite um numero inteiro e informe o tempo para localizá-lo)</a:t>
            </a:r>
          </a:p>
          <a:p>
            <a:pPr lvl="1"/>
            <a:r>
              <a:rPr lang="pt-BR" dirty="0"/>
              <a:t>6. Sair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05297C-256E-4FB4-9981-7D1A688F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8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6FCA3-E350-478B-BBC0-38B40A43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5C435-271C-4617-B4C1-17F0F987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1. Faça o teste de mesa do código anterior, para numero = 5;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5CC8F-C2F6-4B80-9FA6-9A69F305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2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7AEB0-5EBE-4ECD-A517-0BD56E72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Métodos de Pesquisa em Memória Primária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460AE-899D-4F5A-845F-50A9EB9E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Pesquisa (procura ou busca) é o ato de recuperar uma informação em um conjunto de dados </a:t>
            </a:r>
          </a:p>
          <a:p>
            <a:r>
              <a:rPr lang="pt-BR" dirty="0"/>
              <a:t>Como a atividade de ordenação, a atividade de busca é de grande importância devido a sua utilização frequente nos mais diversos tipos de software. </a:t>
            </a:r>
          </a:p>
          <a:p>
            <a:r>
              <a:rPr lang="pt-BR" dirty="0"/>
              <a:t>Exemplos: </a:t>
            </a:r>
          </a:p>
          <a:p>
            <a:pPr lvl="1"/>
            <a:r>
              <a:rPr lang="pt-BR" dirty="0"/>
              <a:t>Procurar os dados de uma pessoa em uma lista de cadastros. </a:t>
            </a:r>
          </a:p>
          <a:p>
            <a:pPr lvl="1"/>
            <a:r>
              <a:rPr lang="pt-BR" dirty="0"/>
              <a:t>Procurar por uma palavra em um texto. </a:t>
            </a:r>
          </a:p>
          <a:p>
            <a:pPr lvl="1"/>
            <a:r>
              <a:rPr lang="pt-BR" dirty="0"/>
              <a:t>Em uma tabela de medidas achar a maior ou a medida inválida.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519A9F-66A9-4E2C-8A49-B0F82F2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538C2-D812-4875-8B80-AB5CDA23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BE8F5-506E-48E6-9234-654F9A50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Em uma pesquisa cada unidade de informação é armazenada em uma estrutura do tipo registro contendo um campo chave que pode ser um inteiro, um caractere, uma </a:t>
            </a:r>
            <a:r>
              <a:rPr lang="pt-BR" dirty="0" err="1"/>
              <a:t>string</a:t>
            </a:r>
            <a:r>
              <a:rPr lang="pt-BR" dirty="0"/>
              <a:t>, etc. </a:t>
            </a:r>
          </a:p>
          <a:p>
            <a:r>
              <a:rPr lang="pt-BR" dirty="0"/>
              <a:t>O conjunto dos registros de informação normalmente é armazenado como: </a:t>
            </a:r>
          </a:p>
          <a:p>
            <a:pPr lvl="1"/>
            <a:r>
              <a:rPr lang="pt-BR" dirty="0"/>
              <a:t>Listas lineares (vetores ou listas encadeadas) </a:t>
            </a:r>
          </a:p>
          <a:p>
            <a:pPr lvl="1"/>
            <a:r>
              <a:rPr lang="pt-BR" dirty="0"/>
              <a:t>Árvores binárias </a:t>
            </a:r>
          </a:p>
          <a:p>
            <a:r>
              <a:rPr lang="pt-BR" dirty="0"/>
              <a:t>Podendo ser chamado de:</a:t>
            </a:r>
          </a:p>
          <a:p>
            <a:pPr lvl="1"/>
            <a:r>
              <a:rPr lang="pt-BR" dirty="0"/>
              <a:t>Tabela ("vida curta")  residente na memória principal;</a:t>
            </a:r>
          </a:p>
          <a:p>
            <a:pPr lvl="1"/>
            <a:r>
              <a:rPr lang="pt-BR" dirty="0"/>
              <a:t>Arquivo ("vida longa") residente em memórias prementes como HD e memórias flash.</a:t>
            </a:r>
          </a:p>
          <a:p>
            <a:pPr lvl="1"/>
            <a:endParaRPr lang="pt-BR" dirty="0"/>
          </a:p>
          <a:p>
            <a:pPr marL="36900" indent="0">
              <a:buNone/>
            </a:pPr>
            <a:r>
              <a:rPr lang="pt-BR" dirty="0"/>
              <a:t>O objetivo da pesquisa é encontrar uma ou mais ocorrências de registros com chaves iguais à chave de pesquisa </a:t>
            </a:r>
          </a:p>
          <a:p>
            <a:pPr marL="36900" indent="0">
              <a:buNone/>
            </a:pPr>
            <a:r>
              <a:rPr lang="pt-BR" dirty="0"/>
              <a:t>Esta operação pode resultar em sucesso ou insucesso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9A58A2-900B-49AD-B1A0-48D5E02C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61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3F11B-10B6-4F46-9A35-29A4EAF9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2EE0BC-1886-4A40-B12A-8DFB6068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A pesquisa é uma tarefa muito utilizada </a:t>
            </a:r>
          </a:p>
          <a:p>
            <a:pPr marL="36900" indent="0">
              <a:buNone/>
            </a:pPr>
            <a:r>
              <a:rPr lang="pt-BR" dirty="0"/>
              <a:t>As rotinas que a executam devem ser eficientes (executar no menor tempo possível) </a:t>
            </a:r>
          </a:p>
          <a:p>
            <a:pPr marL="36900" indent="0">
              <a:buNone/>
            </a:pPr>
            <a:r>
              <a:rPr lang="pt-BR" dirty="0"/>
              <a:t>O tempo de pesquisa depende do algoritmo de pesquisa utilizado </a:t>
            </a:r>
          </a:p>
          <a:p>
            <a:pPr marL="36900" indent="0">
              <a:buNone/>
            </a:pPr>
            <a:r>
              <a:rPr lang="pt-BR" dirty="0"/>
              <a:t>A escolha desse algoritmo depende diretamente: </a:t>
            </a:r>
          </a:p>
          <a:p>
            <a:r>
              <a:rPr lang="pt-BR" dirty="0"/>
              <a:t>Da quantidade de dados envolvidos </a:t>
            </a:r>
          </a:p>
          <a:p>
            <a:r>
              <a:rPr lang="pt-BR" dirty="0"/>
              <a:t>Da frequência das operações de inserção e de exclusão de registros</a:t>
            </a:r>
          </a:p>
          <a:p>
            <a:pPr marL="36900" indent="0">
              <a:buNone/>
            </a:pPr>
            <a:r>
              <a:rPr lang="pt-BR" dirty="0"/>
              <a:t>Quando a operação de pesquisa é muito mais frequente do que a de inserção, deve-se minimizar o tempo de pesquisa, através da ordenação dos registros.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DA8A6C-0CD8-462F-A285-297F7DD7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D28CA-307A-415A-ACF0-5F448DEB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Algoritmos de Pesquisa em Memória Primária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6FF30-C907-451F-8965-D4B62F14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Pesquisa Sequencial (ou Linear) </a:t>
            </a:r>
          </a:p>
          <a:p>
            <a:r>
              <a:rPr lang="pt-BR" dirty="0"/>
              <a:t>Pesquisa Sequencial com Sentinela </a:t>
            </a:r>
          </a:p>
          <a:p>
            <a:r>
              <a:rPr lang="pt-BR" dirty="0"/>
              <a:t>Pesquisa Binária </a:t>
            </a:r>
          </a:p>
          <a:p>
            <a:r>
              <a:rPr lang="pt-BR" dirty="0"/>
              <a:t>Pesquisa por Interpolação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1261B4-A1DF-4684-B6A6-79608E95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10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9E76D-5EE4-4C28-81BC-D62A66FD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Sequencial ou Linear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46DD02-3B7A-4D41-B206-9323E1748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https://youtu.be/EBTWCOMZoZQ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9AB8B7-8D7E-4196-ACCE-CA9C1393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48D5-6531-4480-9369-6F7851A409E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99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2040</TotalTime>
  <Words>1963</Words>
  <Application>Microsoft Office PowerPoint</Application>
  <PresentationFormat>Apresentação na tela (4:3)</PresentationFormat>
  <Paragraphs>249</Paragraphs>
  <Slides>30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Calibri</vt:lpstr>
      <vt:lpstr>Calisto MT</vt:lpstr>
      <vt:lpstr>Consolas</vt:lpstr>
      <vt:lpstr>Wingdings 2</vt:lpstr>
      <vt:lpstr>Ardósia</vt:lpstr>
      <vt:lpstr>Algoritmos de Pesquisa</vt:lpstr>
      <vt:lpstr>Recursividade</vt:lpstr>
      <vt:lpstr>Fatorial</vt:lpstr>
      <vt:lpstr>Exercício</vt:lpstr>
      <vt:lpstr>Métodos de Pesquisa em Memória Primária</vt:lpstr>
      <vt:lpstr>Apresentação do PowerPoint</vt:lpstr>
      <vt:lpstr>Algoritmo de Pesquisa</vt:lpstr>
      <vt:lpstr>Algoritmos de Pesquisa em Memória Primária</vt:lpstr>
      <vt:lpstr>Pesquisa Sequencial ou Linear</vt:lpstr>
      <vt:lpstr>Pesquisa Sequencial ou Linear</vt:lpstr>
      <vt:lpstr>Pesquisa Seqüencial - Implementação</vt:lpstr>
      <vt:lpstr>Exercício</vt:lpstr>
      <vt:lpstr>Pesquisa Sequencial</vt:lpstr>
      <vt:lpstr>Pesquisa Sequencial com Sentinela</vt:lpstr>
      <vt:lpstr>Pesquisa Sequencial com Sentinela</vt:lpstr>
      <vt:lpstr>Pesquisa Sequencial com Sentinela</vt:lpstr>
      <vt:lpstr>Pesquisa Sequencial com Sentinela - Implementação</vt:lpstr>
      <vt:lpstr>Exercício</vt:lpstr>
      <vt:lpstr>Pesquisa Binária</vt:lpstr>
      <vt:lpstr>Pesquisa Binária</vt:lpstr>
      <vt:lpstr>Algoritmo</vt:lpstr>
      <vt:lpstr>Implementação</vt:lpstr>
      <vt:lpstr>Exercício</vt:lpstr>
      <vt:lpstr>Pesquisa Binária</vt:lpstr>
      <vt:lpstr>Pesquisa Binária</vt:lpstr>
      <vt:lpstr>Pesquisa por Interpolação</vt:lpstr>
      <vt:lpstr>Pesquisa Binária por interpolação Implementação</vt:lpstr>
      <vt:lpstr>Pesquisa Binária - Implementação</vt:lpstr>
      <vt:lpstr>Pesquisa por Interpolação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Ordenação</dc:title>
  <dc:creator>Cassiana</dc:creator>
  <cp:lastModifiedBy>AMILTON GOMES DE LARA FILHO</cp:lastModifiedBy>
  <cp:revision>57</cp:revision>
  <dcterms:created xsi:type="dcterms:W3CDTF">2009-11-12T17:58:33Z</dcterms:created>
  <dcterms:modified xsi:type="dcterms:W3CDTF">2020-09-21T12:42:51Z</dcterms:modified>
</cp:coreProperties>
</file>