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59" r:id="rId7"/>
    <p:sldId id="260" r:id="rId8"/>
    <p:sldId id="261" r:id="rId9"/>
    <p:sldId id="267" r:id="rId10"/>
    <p:sldId id="273" r:id="rId11"/>
    <p:sldId id="268" r:id="rId12"/>
    <p:sldId id="269" r:id="rId13"/>
    <p:sldId id="270" r:id="rId14"/>
    <p:sldId id="262" r:id="rId15"/>
    <p:sldId id="258" r:id="rId16"/>
    <p:sldId id="263" r:id="rId17"/>
    <p:sldId id="271" r:id="rId18"/>
    <p:sldId id="272" r:id="rId1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37" autoAdjust="0"/>
  </p:normalViewPr>
  <p:slideViewPr>
    <p:cSldViewPr>
      <p:cViewPr>
        <p:scale>
          <a:sx n="90" d="100"/>
          <a:sy n="90" d="100"/>
        </p:scale>
        <p:origin x="81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3D526-66DD-43EC-AC3D-B85D7209DD2A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D082-8DA2-4265-A8CE-306E930E8F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FD082-8DA2-4265-A8CE-306E930E8FC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 anchor="t"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71472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3438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23/08/2020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Básica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VETORES, MATRIZES </a:t>
            </a:r>
          </a:p>
          <a:p>
            <a:endParaRPr lang="pt-BR" dirty="0"/>
          </a:p>
          <a:p>
            <a:r>
              <a:rPr lang="pt-BR" dirty="0"/>
              <a:t>Professor Fábio Garcez </a:t>
            </a:r>
            <a:r>
              <a:rPr lang="pt-BR" dirty="0" err="1"/>
              <a:t>Bettio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DE83-B9AF-4F16-BE3D-517644A9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0B40A-212C-4B56-BAC9-CB75FA78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6285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F684D7-367C-48A0-B5D0-7C7550929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C2DC7D-87BC-4ECD-BDD9-36AE8187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77" y="1196752"/>
            <a:ext cx="8662987" cy="5535612"/>
          </a:xfrm>
        </p:spPr>
        <p:txBody>
          <a:bodyPr>
            <a:normAutofit/>
          </a:bodyPr>
          <a:lstStyle/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Vetores com mais de 2 dimensões seguem a mesma sintaxe de declaração, adicionando-se novos grupos de colchetes para cada nova dimensão desejada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Aplicações com vetores acima de 2 dimensões são raras</a:t>
            </a:r>
          </a:p>
          <a:p>
            <a:pPr algn="just">
              <a:tabLst>
                <a:tab pos="4286250" algn="l"/>
              </a:tabLst>
            </a:pPr>
            <a:r>
              <a:rPr lang="pt-BR" altLang="pt-BR" sz="2400" dirty="0"/>
              <a:t>Vetores Multidimensionais de caracteres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O caso mais típico do uso de vetores bidimensionais é criar um vetor de cadeias de caracteres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palavras[5][11];</a:t>
            </a:r>
          </a:p>
          <a:p>
            <a:pPr lvl="1">
              <a:buFontTx/>
              <a:buNone/>
              <a:tabLst>
                <a:tab pos="4286250" algn="l"/>
              </a:tabLst>
            </a:pPr>
            <a:r>
              <a:rPr lang="pt-BR" altLang="pt-BR" sz="2000" dirty="0"/>
              <a:t>	cria um vetor de 5 palavras, cabendo 10 caracteres em cada uma.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Para escrever a quarta palavra armazenada no vetor escrevemos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puts</a:t>
            </a:r>
            <a:r>
              <a:rPr lang="pt-BR" altLang="pt-BR" sz="2000" b="1" dirty="0">
                <a:solidFill>
                  <a:schemeClr val="hlink"/>
                </a:solidFill>
              </a:rPr>
              <a:t>(palavras[3]);</a:t>
            </a:r>
            <a:endParaRPr lang="pt-BR" altLang="pt-BR" sz="18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08C70EA-8FDF-41F7-9635-5E9BD0EAA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33108A4-EE6C-4473-90AA-965D04291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662987" cy="5535612"/>
          </a:xfrm>
        </p:spPr>
        <p:txBody>
          <a:bodyPr>
            <a:normAutofit/>
          </a:bodyPr>
          <a:lstStyle/>
          <a:p>
            <a:pPr algn="just">
              <a:tabLst>
                <a:tab pos="4286250" algn="l"/>
              </a:tabLst>
            </a:pPr>
            <a:r>
              <a:rPr lang="pt-BR" altLang="pt-BR" sz="2400" dirty="0"/>
              <a:t>Inicialização de Vetores Multidimensionais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Para inicializarmos vetores multidimensionais colocamos cada linha entre chaves: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vetor[4][3] = {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{2, 5, 6},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{1, 4, 7},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{0, 8, 8},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{4, 3, 9},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};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Uma vez que os vetores são armazenados por linha, podemos também omitir as chaves internas e colocar os elementos na sequência que serão armazenados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vetor[4][3] = {2, 5, 6, 1, 4, 7, 0, 8, 8, 4, 3, 9};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DB70A9-549B-4598-99A7-A8D18353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C96E901-B029-42E7-8A87-EB65F1885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662987" cy="5535612"/>
          </a:xfrm>
        </p:spPr>
        <p:txBody>
          <a:bodyPr>
            <a:normAutofit/>
          </a:bodyPr>
          <a:lstStyle/>
          <a:p>
            <a:pPr algn="just">
              <a:tabLst>
                <a:tab pos="4286250" algn="l"/>
              </a:tabLst>
            </a:pPr>
            <a:r>
              <a:rPr lang="pt-BR" altLang="pt-BR" sz="2400" dirty="0"/>
              <a:t>Inicialização de vetores de cadeias de caracteres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inicialização de vetores de cadeias de caracteres é feita da seguinte forma: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palavras[5][11] = {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“Laranja”,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“Amora”,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“Uva”,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“Melancia”,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“Jaca”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}; 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É preciso ter cuidado para não colocar cadeias com mais caracteres do que o reservado.</a:t>
            </a:r>
            <a:endParaRPr lang="pt-BR" altLang="pt-BR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-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Um vetor de CHAR é chamado de STRING. 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SINTAXE</a:t>
            </a:r>
          </a:p>
          <a:p>
            <a:pPr>
              <a:buNone/>
            </a:pPr>
            <a:r>
              <a:rPr lang="pt-BR" i="1" dirty="0">
                <a:solidFill>
                  <a:srgbClr val="00B050"/>
                </a:solidFill>
              </a:rPr>
              <a:t>char</a:t>
            </a:r>
            <a:r>
              <a:rPr lang="pt-BR" i="1" dirty="0"/>
              <a:t> nome [tamanho];</a:t>
            </a:r>
          </a:p>
          <a:p>
            <a:pPr>
              <a:buNone/>
            </a:pPr>
            <a:endParaRPr lang="pt-BR" i="1" dirty="0"/>
          </a:p>
          <a:p>
            <a:r>
              <a:rPr lang="pt-BR" dirty="0"/>
              <a:t>Lembre-se que o tamanho da string deve incluir o ’\0’ final. </a:t>
            </a:r>
          </a:p>
          <a:p>
            <a:r>
              <a:rPr lang="pt-BR" dirty="0"/>
              <a:t>A biblioteca padrão do C possui diversas funções que manipulam strings. Estas funções são úteis pois, não se pode, por exemplo, igualar duas strings:</a:t>
            </a:r>
          </a:p>
          <a:p>
            <a:endParaRPr lang="pt-BR" dirty="0"/>
          </a:p>
          <a:p>
            <a:r>
              <a:rPr lang="pt-BR" dirty="0"/>
              <a:t>string1=string2; /* NAO faca isto */</a:t>
            </a:r>
          </a:p>
          <a:p>
            <a:r>
              <a:rPr lang="pt-BR" dirty="0"/>
              <a:t>Para isso usa-se a função </a:t>
            </a:r>
            <a:r>
              <a:rPr lang="pt-BR" dirty="0" err="1"/>
              <a:t>strcpy</a:t>
            </a:r>
            <a:r>
              <a:rPr lang="pt-BR" dirty="0"/>
              <a:t>() ou </a:t>
            </a:r>
            <a:r>
              <a:rPr lang="pt-BR" dirty="0" err="1"/>
              <a:t>strncpy</a:t>
            </a:r>
            <a:r>
              <a:rPr lang="pt-BR" dirty="0"/>
              <a:t>()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Semelhante ao vetor, possui o mesmo comportamento e sintaxe muito semelhante.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SINTEXA</a:t>
            </a:r>
          </a:p>
          <a:p>
            <a:pPr>
              <a:buNone/>
            </a:pPr>
            <a:r>
              <a:rPr lang="pt-BR" i="1" dirty="0">
                <a:solidFill>
                  <a:srgbClr val="00B050"/>
                </a:solidFill>
              </a:rPr>
              <a:t>tipo</a:t>
            </a:r>
            <a:r>
              <a:rPr lang="pt-BR" i="1" dirty="0"/>
              <a:t> nome [altura/linha][largura/coluna];</a:t>
            </a:r>
          </a:p>
          <a:p>
            <a:pPr>
              <a:buNone/>
            </a:pPr>
            <a:endParaRPr lang="pt-BR" dirty="0"/>
          </a:p>
          <a:p>
            <a:r>
              <a:rPr lang="pt-BR" dirty="0"/>
              <a:t>Procura-se sempre utilizar o índice da esquerda  como as linhas e o da direita como colunas. </a:t>
            </a:r>
          </a:p>
          <a:p>
            <a:r>
              <a:rPr lang="pt-BR" dirty="0"/>
              <a:t>Lembrando que, na linguagem C, os índices variam de zero ao valor declarado, menos um; mas o C não</a:t>
            </a:r>
          </a:p>
          <a:p>
            <a:r>
              <a:rPr lang="pt-BR" dirty="0"/>
              <a:t>vai verificar isto para o usuário. Manter os índices na faixa permitida é tarefa do programador.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.h&gt;</a:t>
            </a:r>
          </a:p>
          <a:p>
            <a:pPr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[20][10];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i,j,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(i=0;i&lt;20;i++)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(j=0;j&lt;10;j++)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[i][j]=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574C-62BE-4AC3-B7A9-6EE3EFA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D808-9DD0-4741-9A0D-CC6FB1B2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1.Leia 5 números em um vetor, leia mais 5 números em um segundo vetor, solicite a operação (+,-,*,/) e o resultado imprima em um segundo vetor.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2.Crie um vetor de 20 posições com a seguinte sequencia numérica</a:t>
            </a:r>
          </a:p>
          <a:p>
            <a:pPr marL="0" indent="0">
              <a:buNone/>
            </a:pPr>
            <a:r>
              <a:rPr lang="pt-BR" dirty="0"/>
              <a:t>2,4,6,8,10,... 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3.Crie um vetor de 20 posições com a seguinte sequencia numérica</a:t>
            </a:r>
          </a:p>
          <a:p>
            <a:pPr marL="0" indent="0">
              <a:buNone/>
            </a:pPr>
            <a:r>
              <a:rPr lang="pt-BR" dirty="0"/>
              <a:t>1,-1,1,-1,1,...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4.Crie um vetor de 20 posições com a seguinte sequencia numérica</a:t>
            </a:r>
          </a:p>
          <a:p>
            <a:pPr marL="0" indent="0">
              <a:buNone/>
            </a:pPr>
            <a:r>
              <a:rPr lang="pt-BR" dirty="0"/>
              <a:t>2,4,8,16,32,...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5.Crie um  vetor de 10 posições com a seguinte sequencia numérica</a:t>
            </a:r>
          </a:p>
          <a:p>
            <a:pPr marL="0" indent="0">
              <a:buNone/>
            </a:pPr>
            <a:r>
              <a:rPr lang="pt-BR" dirty="0"/>
              <a:t>1,2,4,8,16,32,...</a:t>
            </a:r>
          </a:p>
          <a:p>
            <a:pPr marL="0" indent="0">
              <a:buNone/>
            </a:pPr>
            <a:r>
              <a:rPr lang="pt-BR" dirty="0"/>
              <a:t>Um segundo vetor receber a subtração do segundo elemento com o primeiro, do terceiro com o primeiro, </a:t>
            </a:r>
            <a:r>
              <a:rPr lang="pt-BR" dirty="0" err="1"/>
              <a:t>etc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6. Leia um valor do teclado e imprima a correspondente quantidade de asteriscos. Ex. Se ler o numero 6 imprima ******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2654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0D9E2-2DEC-4EE7-838C-F267A04D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CA452-B220-45C2-8B71-31AFC6AA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7. Leia dois números no teclado, X e y. Imprima a quantidade de asteriscos de acordo com os valores de X e Y, ex. Se ler 5 e 4, imprime: 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8.Escrever m linhas com i asteriscos alinhadas pela esquerda, onde i corresponde ao número da linha corrente (algoritmo, código). Exemplo: Para m=6 a saída do programa deve ser </a:t>
            </a:r>
          </a:p>
          <a:p>
            <a:pPr marL="0" indent="0">
              <a:buNone/>
            </a:pPr>
            <a:r>
              <a:rPr lang="pt-BR" dirty="0"/>
              <a:t>*</a:t>
            </a:r>
          </a:p>
          <a:p>
            <a:pPr marL="0" indent="0">
              <a:buNone/>
            </a:pPr>
            <a:r>
              <a:rPr lang="pt-BR" dirty="0"/>
              <a:t>**</a:t>
            </a:r>
          </a:p>
          <a:p>
            <a:pPr marL="0" indent="0">
              <a:buNone/>
            </a:pPr>
            <a:r>
              <a:rPr lang="pt-BR" dirty="0"/>
              <a:t>***</a:t>
            </a:r>
          </a:p>
          <a:p>
            <a:pPr marL="0" indent="0">
              <a:buNone/>
            </a:pPr>
            <a:r>
              <a:rPr lang="pt-BR" dirty="0"/>
              <a:t>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******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9.Escrever um programa que gere a tabuada de 1 a 10 (algoritmo, código).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10.Escreva um programa que gere a matriz abaixo</a:t>
            </a:r>
          </a:p>
          <a:p>
            <a:pPr marL="0" indent="0">
              <a:buNone/>
            </a:pPr>
            <a:r>
              <a:rPr lang="pt-BR" dirty="0"/>
              <a:t>1  2  3  4  5  6</a:t>
            </a:r>
          </a:p>
          <a:p>
            <a:pPr marL="0" indent="0">
              <a:buNone/>
            </a:pPr>
            <a:r>
              <a:rPr lang="pt-BR" dirty="0"/>
              <a:t>7  8  9  10 11 12</a:t>
            </a:r>
          </a:p>
          <a:p>
            <a:pPr marL="0" indent="0">
              <a:buNone/>
            </a:pPr>
            <a:r>
              <a:rPr lang="pt-BR" dirty="0"/>
              <a:t>13 14 15 16 17 18</a:t>
            </a:r>
          </a:p>
          <a:p>
            <a:pPr marL="0" indent="0">
              <a:buNone/>
            </a:pPr>
            <a:r>
              <a:rPr lang="pt-BR" dirty="0"/>
              <a:t>19 20 21 22 23 24</a:t>
            </a:r>
          </a:p>
          <a:p>
            <a:pPr marL="0" indent="0">
              <a:buNone/>
            </a:pPr>
            <a:r>
              <a:rPr lang="pt-BR" dirty="0"/>
              <a:t>25 26 27 28 29 30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6354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Vetores são estruturas de dados homogenias e muito utilizadas, ou seja todos os elementos tem o mesmo tipo de dado. 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SINTAXE</a:t>
            </a:r>
          </a:p>
          <a:p>
            <a:pPr>
              <a:buNone/>
            </a:pPr>
            <a:r>
              <a:rPr lang="pt-BR" sz="2400" i="1" dirty="0">
                <a:solidFill>
                  <a:srgbClr val="00B050"/>
                </a:solidFill>
              </a:rPr>
              <a:t>tipo</a:t>
            </a:r>
            <a:r>
              <a:rPr lang="pt-BR" sz="2400" i="1" dirty="0"/>
              <a:t> nome [tamanho];</a:t>
            </a:r>
          </a:p>
          <a:p>
            <a:pPr>
              <a:buNone/>
            </a:pPr>
            <a:endParaRPr lang="pt-BR" sz="2400" i="1" dirty="0"/>
          </a:p>
          <a:p>
            <a:pPr>
              <a:buNone/>
            </a:pPr>
            <a:r>
              <a:rPr lang="pt-BR" sz="2400" i="1" dirty="0"/>
              <a:t>EXEMPLO</a:t>
            </a:r>
          </a:p>
          <a:p>
            <a:pPr>
              <a:buNone/>
            </a:pPr>
            <a:r>
              <a:rPr lang="pt-BR" sz="2400" dirty="0" err="1">
                <a:solidFill>
                  <a:srgbClr val="00B050"/>
                </a:solidFill>
              </a:rPr>
              <a:t>float</a:t>
            </a:r>
            <a:r>
              <a:rPr lang="pt-BR" sz="2400" dirty="0"/>
              <a:t> </a:t>
            </a:r>
            <a:r>
              <a:rPr lang="pt-BR" sz="2400" dirty="0" err="1"/>
              <a:t>variavel_vetor</a:t>
            </a:r>
            <a:r>
              <a:rPr lang="pt-BR" sz="2400" dirty="0"/>
              <a:t>[20];</a:t>
            </a:r>
            <a:endParaRPr lang="pt-BR" sz="2400" i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4464F6F-520D-49A6-B4BD-97DB0105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616293-7172-4263-8B17-6DE4A43D4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79538"/>
            <a:ext cx="8662987" cy="5238750"/>
          </a:xfrm>
        </p:spPr>
        <p:txBody>
          <a:bodyPr>
            <a:normAutofit/>
          </a:bodyPr>
          <a:lstStyle/>
          <a:p>
            <a:r>
              <a:rPr lang="pt-BR" altLang="pt-BR" dirty="0"/>
              <a:t>Conceitos Básicos</a:t>
            </a:r>
          </a:p>
          <a:p>
            <a:pPr lvl="1"/>
            <a:r>
              <a:rPr lang="pt-BR" altLang="pt-BR" dirty="0"/>
              <a:t>Conjunto de elementos de um mesmo tipo</a:t>
            </a:r>
          </a:p>
          <a:p>
            <a:pPr lvl="1"/>
            <a:r>
              <a:rPr lang="pt-BR" altLang="pt-BR" dirty="0"/>
              <a:t>Elementos são referenciados por um único nome e individualizados pela posição que ocupam no conjunto</a:t>
            </a:r>
          </a:p>
          <a:p>
            <a:pPr lvl="1"/>
            <a:r>
              <a:rPr lang="pt-BR" altLang="pt-BR" dirty="0"/>
              <a:t>Usa-se um número inteiro, chamado de índice para acessar cada elemento do vetor</a:t>
            </a:r>
          </a:p>
          <a:p>
            <a:pPr lvl="1"/>
            <a:r>
              <a:rPr lang="pt-BR" altLang="pt-BR" dirty="0"/>
              <a:t>Em C, índices iniciam em </a:t>
            </a:r>
            <a:r>
              <a:rPr lang="pt-BR" altLang="pt-BR" i="1" dirty="0"/>
              <a:t>0</a:t>
            </a:r>
            <a:r>
              <a:rPr lang="pt-BR" altLang="pt-BR" dirty="0"/>
              <a:t> e vão até </a:t>
            </a:r>
            <a:r>
              <a:rPr lang="pt-BR" altLang="pt-BR" i="1" dirty="0"/>
              <a:t>n - 1</a:t>
            </a:r>
            <a:endParaRPr lang="pt-BR" altLang="pt-BR" dirty="0"/>
          </a:p>
          <a:p>
            <a:pPr lvl="1"/>
            <a:r>
              <a:rPr lang="pt-BR" altLang="pt-BR" dirty="0"/>
              <a:t>Uso mais comum em C: guardar cadeias de caracteres</a:t>
            </a:r>
          </a:p>
          <a:p>
            <a:pPr lvl="2"/>
            <a:r>
              <a:rPr lang="pt-BR" altLang="pt-BR" dirty="0"/>
              <a:t>Linguagem C não possui um tipo </a:t>
            </a:r>
            <a:r>
              <a:rPr lang="pt-BR" altLang="pt-BR" dirty="0" err="1"/>
              <a:t>string</a:t>
            </a:r>
            <a:endParaRPr lang="pt-BR" altLang="pt-BR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48AF2F83-9A26-4846-A11B-867D3D0D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79538"/>
            <a:ext cx="8872537" cy="2887662"/>
          </a:xfrm>
        </p:spPr>
        <p:txBody>
          <a:bodyPr>
            <a:normAutofit lnSpcReduction="10000"/>
          </a:bodyPr>
          <a:lstStyle/>
          <a:p>
            <a:r>
              <a:rPr lang="pt-BR" altLang="pt-BR" dirty="0"/>
              <a:t>Exemplos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>
                <a:solidFill>
                  <a:schemeClr val="hlink"/>
                </a:solidFill>
              </a:rPr>
              <a:t>char linha[80];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 err="1">
                <a:solidFill>
                  <a:schemeClr val="hlink"/>
                </a:solidFill>
              </a:rPr>
              <a:t>int</a:t>
            </a:r>
            <a:r>
              <a:rPr lang="pt-BR" altLang="pt-BR" sz="2400" b="1" dirty="0">
                <a:solidFill>
                  <a:schemeClr val="hlink"/>
                </a:solidFill>
              </a:rPr>
              <a:t>  </a:t>
            </a:r>
            <a:r>
              <a:rPr lang="pt-BR" altLang="pt-BR" sz="2400" b="1" dirty="0" err="1">
                <a:solidFill>
                  <a:schemeClr val="hlink"/>
                </a:solidFill>
              </a:rPr>
              <a:t>n_digitos</a:t>
            </a:r>
            <a:r>
              <a:rPr lang="pt-BR" altLang="pt-BR" sz="2400" b="1" dirty="0">
                <a:solidFill>
                  <a:schemeClr val="hlink"/>
                </a:solidFill>
              </a:rPr>
              <a:t>[10];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>
                <a:solidFill>
                  <a:schemeClr val="hlink"/>
                </a:solidFill>
              </a:rPr>
              <a:t>char </a:t>
            </a:r>
            <a:r>
              <a:rPr lang="pt-BR" altLang="pt-BR" sz="2400" b="1" dirty="0" err="1">
                <a:solidFill>
                  <a:schemeClr val="hlink"/>
                </a:solidFill>
              </a:rPr>
              <a:t>str</a:t>
            </a:r>
            <a:r>
              <a:rPr lang="pt-BR" altLang="pt-BR" sz="2400" b="1" dirty="0">
                <a:solidFill>
                  <a:schemeClr val="hlink"/>
                </a:solidFill>
              </a:rPr>
              <a:t>[];</a:t>
            </a:r>
          </a:p>
          <a:p>
            <a:r>
              <a:rPr lang="pt-BR" altLang="pt-BR" dirty="0"/>
              <a:t>Indexação</a:t>
            </a:r>
          </a:p>
          <a:p>
            <a:pPr lvl="1"/>
            <a:r>
              <a:rPr lang="pt-BR" altLang="pt-BR" dirty="0"/>
              <a:t>vetores são alocados em posições contíguas de memória</a:t>
            </a:r>
            <a:endParaRPr lang="pt-BR" altLang="pt-BR" b="1" dirty="0">
              <a:solidFill>
                <a:schemeClr val="hlink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AD3F429-5CDE-4069-9165-7C5311B6F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grpSp>
        <p:nvGrpSpPr>
          <p:cNvPr id="21540" name="Group 36">
            <a:extLst>
              <a:ext uri="{FF2B5EF4-FFF2-40B4-BE49-F238E27FC236}">
                <a16:creationId xmlns:a16="http://schemas.microsoft.com/office/drawing/2014/main" id="{3D9E4857-5578-4288-8379-3F3CCAC89894}"/>
              </a:ext>
            </a:extLst>
          </p:cNvPr>
          <p:cNvGrpSpPr>
            <a:grpSpLocks/>
          </p:cNvGrpSpPr>
          <p:nvPr/>
        </p:nvGrpSpPr>
        <p:grpSpPr bwMode="auto">
          <a:xfrm>
            <a:off x="1986880" y="4149080"/>
            <a:ext cx="5105400" cy="1752600"/>
            <a:chOff x="1296" y="2640"/>
            <a:chExt cx="3216" cy="1104"/>
          </a:xfrm>
        </p:grpSpPr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00233FE8-C246-42B4-8084-B3584837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59"/>
              <a:ext cx="351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D1EF48C7-277A-495F-A7A0-93E4EA3D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959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7" name="Rectangle 23">
              <a:extLst>
                <a:ext uri="{FF2B5EF4-FFF2-40B4-BE49-F238E27FC236}">
                  <a16:creationId xmlns:a16="http://schemas.microsoft.com/office/drawing/2014/main" id="{83DC484E-C28A-477C-B10C-63AEDCA4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59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8" name="Rectangle 24">
              <a:extLst>
                <a:ext uri="{FF2B5EF4-FFF2-40B4-BE49-F238E27FC236}">
                  <a16:creationId xmlns:a16="http://schemas.microsoft.com/office/drawing/2014/main" id="{033728C4-FD31-46A4-9A5B-92B887B1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959"/>
              <a:ext cx="351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0EF16E04-5E82-48F3-8102-62107F16A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136"/>
              <a:ext cx="17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9098BCA9-0117-48F0-BA89-B0D68043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4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5F7B0721-2942-4BC7-828E-4A0CAE44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974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2" name="Rectangle 28">
              <a:extLst>
                <a:ext uri="{FF2B5EF4-FFF2-40B4-BE49-F238E27FC236}">
                  <a16:creationId xmlns:a16="http://schemas.microsoft.com/office/drawing/2014/main" id="{88850398-81F7-45D2-8992-CBCFAEC1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0</a:t>
              </a:r>
              <a:endParaRPr lang="pt-BR" altLang="pt-BR" sz="2000"/>
            </a:p>
          </p:txBody>
        </p:sp>
        <p:sp>
          <p:nvSpPr>
            <p:cNvPr id="21533" name="Rectangle 29">
              <a:extLst>
                <a:ext uri="{FF2B5EF4-FFF2-40B4-BE49-F238E27FC236}">
                  <a16:creationId xmlns:a16="http://schemas.microsoft.com/office/drawing/2014/main" id="{2BEC2A65-FD15-4521-954A-E6FE704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655"/>
              <a:ext cx="1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1</a:t>
              </a:r>
              <a:endParaRPr lang="pt-BR" altLang="pt-BR" sz="2000"/>
            </a:p>
          </p:txBody>
        </p:sp>
        <p:sp>
          <p:nvSpPr>
            <p:cNvPr id="21534" name="Rectangle 30">
              <a:extLst>
                <a:ext uri="{FF2B5EF4-FFF2-40B4-BE49-F238E27FC236}">
                  <a16:creationId xmlns:a16="http://schemas.microsoft.com/office/drawing/2014/main" id="{3EAE2203-FFFC-40DE-918B-C64B7B9A3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2</a:t>
              </a:r>
              <a:endParaRPr lang="pt-BR" altLang="pt-BR" sz="2000"/>
            </a:p>
          </p:txBody>
        </p:sp>
        <p:sp>
          <p:nvSpPr>
            <p:cNvPr id="21535" name="Rectangle 31">
              <a:extLst>
                <a:ext uri="{FF2B5EF4-FFF2-40B4-BE49-F238E27FC236}">
                  <a16:creationId xmlns:a16="http://schemas.microsoft.com/office/drawing/2014/main" id="{D4E6111E-B242-428D-BED7-D8A54C76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3</a:t>
              </a:r>
              <a:endParaRPr lang="pt-BR" altLang="pt-BR" sz="2000"/>
            </a:p>
          </p:txBody>
        </p:sp>
        <p:sp>
          <p:nvSpPr>
            <p:cNvPr id="21536" name="Rectangle 32">
              <a:extLst>
                <a:ext uri="{FF2B5EF4-FFF2-40B4-BE49-F238E27FC236}">
                  <a16:creationId xmlns:a16="http://schemas.microsoft.com/office/drawing/2014/main" id="{7F8785B5-66AF-47C8-BE71-663FD86EC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39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n-2</a:t>
              </a:r>
              <a:endParaRPr lang="pt-BR" altLang="pt-BR" sz="2000"/>
            </a:p>
          </p:txBody>
        </p:sp>
        <p:sp>
          <p:nvSpPr>
            <p:cNvPr id="21537" name="Rectangle 33">
              <a:extLst>
                <a:ext uri="{FF2B5EF4-FFF2-40B4-BE49-F238E27FC236}">
                  <a16:creationId xmlns:a16="http://schemas.microsoft.com/office/drawing/2014/main" id="{AB2ED719-C6DB-412F-B4B8-D2EABA5C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640"/>
              <a:ext cx="35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n-1</a:t>
              </a:r>
              <a:endParaRPr lang="pt-BR" altLang="pt-BR" sz="2000"/>
            </a:p>
          </p:txBody>
        </p:sp>
        <p:sp>
          <p:nvSpPr>
            <p:cNvPr id="21538" name="Rectangle 34">
              <a:extLst>
                <a:ext uri="{FF2B5EF4-FFF2-40B4-BE49-F238E27FC236}">
                  <a16:creationId xmlns:a16="http://schemas.microsoft.com/office/drawing/2014/main" id="{C2AE13A3-53C6-45DD-9808-776E9D5A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06"/>
              <a:ext cx="61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 Vetor</a:t>
              </a:r>
              <a:endParaRPr lang="pt-BR" altLang="pt-BR" sz="2000"/>
            </a:p>
          </p:txBody>
        </p:sp>
        <p:sp>
          <p:nvSpPr>
            <p:cNvPr id="21539" name="Rectangle 35">
              <a:extLst>
                <a:ext uri="{FF2B5EF4-FFF2-40B4-BE49-F238E27FC236}">
                  <a16:creationId xmlns:a16="http://schemas.microsoft.com/office/drawing/2014/main" id="{DA945567-1B99-4AC5-8909-311486E7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59"/>
              <a:ext cx="204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Posições de Memória</a:t>
              </a:r>
              <a:endParaRPr lang="pt-BR" altLang="pt-BR" sz="2000"/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F3D5F5-3FCB-4422-9C86-65A6FBAF0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8D2AD4-95F9-4A66-8B96-943ECCA43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662987" cy="5535612"/>
          </a:xfrm>
        </p:spPr>
        <p:txBody>
          <a:bodyPr>
            <a:normAutofit/>
          </a:bodyPr>
          <a:lstStyle/>
          <a:p>
            <a:pPr lvl="1" algn="just"/>
            <a:r>
              <a:rPr lang="pt-BR" altLang="pt-BR" sz="1800" dirty="0"/>
              <a:t>Para acessarmos um dado elemento usamos um índice, que possui valor mínimo 0. </a:t>
            </a:r>
          </a:p>
          <a:p>
            <a:pPr lvl="2" algn="just"/>
            <a:r>
              <a:rPr lang="pt-BR" altLang="pt-BR" sz="1800" dirty="0"/>
              <a:t>O segundo elemento no vetor é referenciado por Vetor[1], o quinto por Vetor[4], e assim por diante.</a:t>
            </a:r>
          </a:p>
          <a:p>
            <a:pPr lvl="1"/>
            <a:r>
              <a:rPr lang="pt-BR" altLang="pt-BR" sz="1800" dirty="0"/>
              <a:t>Na linguagem C não existe nenhuma crítica com relação aos limites dos índices nos vetores</a:t>
            </a:r>
          </a:p>
          <a:p>
            <a:pPr lvl="2" algn="just"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#include &lt;</a:t>
            </a:r>
            <a:r>
              <a:rPr lang="pt-BR" altLang="pt-BR" sz="1800" b="1" dirty="0" err="1">
                <a:solidFill>
                  <a:schemeClr val="hlink"/>
                </a:solidFill>
              </a:rPr>
              <a:t>stdio.h</a:t>
            </a:r>
            <a:r>
              <a:rPr lang="pt-BR" altLang="pt-BR" sz="1800" b="1" dirty="0">
                <a:solidFill>
                  <a:schemeClr val="hlink"/>
                </a:solidFill>
              </a:rPr>
              <a:t>&gt;</a:t>
            </a:r>
          </a:p>
          <a:p>
            <a:pPr lvl="2" algn="just">
              <a:spcBef>
                <a:spcPct val="0"/>
              </a:spcBef>
              <a:buFontTx/>
              <a:buNone/>
            </a:pPr>
            <a:endParaRPr lang="pt-BR" altLang="pt-BR" sz="800" b="1" dirty="0">
              <a:solidFill>
                <a:schemeClr val="hlink"/>
              </a:solidFill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solidFill>
                  <a:schemeClr val="hlink"/>
                </a:solidFill>
              </a:rPr>
              <a:t>int</a:t>
            </a:r>
            <a:r>
              <a:rPr lang="pt-BR" altLang="pt-BR" sz="1800" b="1" dirty="0">
                <a:solidFill>
                  <a:schemeClr val="hlink"/>
                </a:solidFill>
              </a:rPr>
              <a:t>  i;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char </a:t>
            </a:r>
            <a:r>
              <a:rPr lang="pt-BR" altLang="pt-BR" sz="1800" b="1" dirty="0" err="1">
                <a:solidFill>
                  <a:schemeClr val="hlink"/>
                </a:solidFill>
              </a:rPr>
              <a:t>str</a:t>
            </a:r>
            <a:r>
              <a:rPr lang="pt-BR" altLang="pt-BR" sz="1800" b="1" dirty="0">
                <a:solidFill>
                  <a:schemeClr val="hlink"/>
                </a:solidFill>
              </a:rPr>
              <a:t>[5];</a:t>
            </a:r>
          </a:p>
          <a:p>
            <a:pPr lvl="2" algn="just">
              <a:spcBef>
                <a:spcPct val="0"/>
              </a:spcBef>
              <a:buFontTx/>
              <a:buNone/>
            </a:pPr>
            <a:endParaRPr lang="pt-BR" altLang="pt-BR" sz="800" b="1" dirty="0">
              <a:solidFill>
                <a:schemeClr val="hlink"/>
              </a:solidFill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solidFill>
                  <a:schemeClr val="hlink"/>
                </a:solidFill>
              </a:rPr>
              <a:t>void</a:t>
            </a:r>
            <a:r>
              <a:rPr lang="pt-BR" altLang="pt-BR" sz="1800" b="1" dirty="0">
                <a:solidFill>
                  <a:schemeClr val="hlink"/>
                </a:solidFill>
              </a:rPr>
              <a:t> </a:t>
            </a:r>
            <a:r>
              <a:rPr lang="pt-BR" altLang="pt-BR" sz="1800" b="1" dirty="0" err="1">
                <a:solidFill>
                  <a:schemeClr val="hlink"/>
                </a:solidFill>
              </a:rPr>
              <a:t>main</a:t>
            </a:r>
            <a:r>
              <a:rPr lang="pt-BR" altLang="pt-BR" sz="1800" b="1" dirty="0">
                <a:solidFill>
                  <a:schemeClr val="hlink"/>
                </a:solidFill>
              </a:rPr>
              <a:t>()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{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	i = 0;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	</a:t>
            </a:r>
            <a:r>
              <a:rPr lang="pt-BR" altLang="pt-BR" sz="1800" b="1" dirty="0" err="1">
                <a:solidFill>
                  <a:schemeClr val="hlink"/>
                </a:solidFill>
              </a:rPr>
              <a:t>str</a:t>
            </a:r>
            <a:r>
              <a:rPr lang="pt-BR" altLang="pt-BR" sz="1800" b="1" dirty="0">
                <a:solidFill>
                  <a:schemeClr val="hlink"/>
                </a:solidFill>
              </a:rPr>
              <a:t>[5] = ‘A’;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	</a:t>
            </a:r>
            <a:r>
              <a:rPr lang="pt-BR" altLang="pt-BR" sz="1800" b="1" dirty="0" err="1">
                <a:solidFill>
                  <a:schemeClr val="hlink"/>
                </a:solidFill>
              </a:rPr>
              <a:t>printf</a:t>
            </a:r>
            <a:r>
              <a:rPr lang="pt-BR" altLang="pt-BR" sz="1800" b="1" dirty="0">
                <a:solidFill>
                  <a:schemeClr val="hlink"/>
                </a:solidFill>
              </a:rPr>
              <a:t>(“i = %d\n”, i);	/* Imprime 65 */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hlink"/>
                </a:solidFill>
              </a:rPr>
              <a:t>}</a:t>
            </a:r>
            <a:endParaRPr lang="pt-BR" altLang="pt-BR" sz="18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751277-C263-468B-8804-59B3BFCF6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85FCF8-57A8-4577-9DBC-ADA1AAA71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662987" cy="5535612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Inicializações de Vetores</a:t>
            </a:r>
          </a:p>
          <a:p>
            <a:pPr lvl="1" algn="just"/>
            <a:r>
              <a:rPr lang="pt-BR" altLang="pt-BR" sz="2000" dirty="0"/>
              <a:t>Assim como nas variáveis simples, pode-se fazer a inicialização de um vetor no momento da declaração. </a:t>
            </a:r>
          </a:p>
          <a:p>
            <a:pPr lvl="2" algn="just">
              <a:buFontTx/>
              <a:buNone/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vetor[5] = {2, 4, 6, 1, 3};</a:t>
            </a:r>
          </a:p>
          <a:p>
            <a:pPr lvl="2" algn="just">
              <a:buFontTx/>
              <a:buNone/>
            </a:pPr>
            <a:r>
              <a:rPr lang="pt-BR" altLang="pt-BR" sz="2000" dirty="0"/>
              <a:t>Após a inicialização, os valores de </a:t>
            </a:r>
            <a:r>
              <a:rPr lang="pt-BR" altLang="pt-BR" sz="2000" i="1" dirty="0"/>
              <a:t>vetor</a:t>
            </a:r>
            <a:r>
              <a:rPr lang="pt-BR" altLang="pt-BR" sz="2000" dirty="0"/>
              <a:t> serão: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vetor[0] = 2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vetor[1] = 4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vetor[2] = 6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vetor[3] = 1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vetor[4] = 3</a:t>
            </a:r>
          </a:p>
          <a:p>
            <a:pPr lvl="1" algn="just"/>
            <a:r>
              <a:rPr lang="pt-BR" altLang="pt-BR" sz="2000" dirty="0"/>
              <a:t>Caso não se especifique o tamanho de um vetor, pode-se fazê-lo através da inicialização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2" algn="just">
              <a:buFontTx/>
              <a:buNone/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vetor[] = {2, 4, 6, 1, 3};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B3E01-D8E7-4255-8252-A1ABF575F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5B04B61-CD49-4C8C-8DAC-98FFF9C8E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662987" cy="5535612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Inicializações de Vetores de Caracteres</a:t>
            </a:r>
          </a:p>
          <a:p>
            <a:pPr lvl="1" algn="just"/>
            <a:r>
              <a:rPr lang="pt-BR" altLang="pt-BR" sz="2000" dirty="0"/>
              <a:t>Os vetores de caracteres são tipos especiais de vetores que implementam as </a:t>
            </a:r>
            <a:r>
              <a:rPr lang="pt-BR" altLang="pt-BR" sz="2000" i="1" dirty="0" err="1"/>
              <a:t>strings</a:t>
            </a:r>
            <a:r>
              <a:rPr lang="pt-BR" altLang="pt-BR" sz="2000" dirty="0"/>
              <a:t> em C </a:t>
            </a:r>
          </a:p>
          <a:p>
            <a:pPr lvl="1" algn="just"/>
            <a:r>
              <a:rPr lang="pt-BR" altLang="pt-BR" sz="2000" dirty="0"/>
              <a:t>Devem sempre ser dimensionados com uma posição a mais que o tamanho máximo da 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</a:t>
            </a:r>
          </a:p>
          <a:p>
            <a:pPr lvl="2" algn="just"/>
            <a:r>
              <a:rPr lang="pt-BR" altLang="pt-BR" sz="2000" dirty="0"/>
              <a:t>Armazenamento do terminador \0</a:t>
            </a:r>
          </a:p>
          <a:p>
            <a:pPr lvl="1" algn="just"/>
            <a:r>
              <a:rPr lang="pt-BR" altLang="pt-BR" sz="2000" dirty="0"/>
              <a:t>A inicialização de vetores de caracteres pode ser feita de duas formas:</a:t>
            </a:r>
          </a:p>
          <a:p>
            <a:pPr lvl="2" algn="just"/>
            <a:r>
              <a:rPr lang="pt-BR" altLang="pt-BR" sz="2000" dirty="0"/>
              <a:t>Na forma convencional usando-se as chaves, como um vetor normal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char </a:t>
            </a:r>
            <a:r>
              <a:rPr lang="pt-BR" altLang="pt-BR" sz="2000" b="1" dirty="0" err="1">
                <a:solidFill>
                  <a:schemeClr val="hlink"/>
                </a:solidFill>
              </a:rPr>
              <a:t>str</a:t>
            </a:r>
            <a:r>
              <a:rPr lang="pt-BR" altLang="pt-BR" sz="2000" b="1" dirty="0">
                <a:solidFill>
                  <a:schemeClr val="hlink"/>
                </a:solidFill>
              </a:rPr>
              <a:t>[5] = {‘a’, ‘b’, ‘c’};</a:t>
            </a:r>
          </a:p>
          <a:p>
            <a:pPr lvl="2" algn="just"/>
            <a:r>
              <a:rPr lang="pt-BR" altLang="pt-BR" sz="2000" dirty="0"/>
              <a:t>ou usando uma constante cadeia de caracteres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char </a:t>
            </a:r>
            <a:r>
              <a:rPr lang="pt-BR" altLang="pt-BR" sz="2000" b="1" dirty="0" err="1">
                <a:solidFill>
                  <a:schemeClr val="hlink"/>
                </a:solidFill>
              </a:rPr>
              <a:t>str</a:t>
            </a:r>
            <a:r>
              <a:rPr lang="pt-BR" altLang="pt-BR" sz="2000" b="1" dirty="0">
                <a:solidFill>
                  <a:schemeClr val="hlink"/>
                </a:solidFill>
              </a:rPr>
              <a:t>[5] = “abc”;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08A38DB-8232-4554-8C73-BFC291D5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CAB1C3-2235-430E-A1B6-15147513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662987" cy="5535612"/>
          </a:xfrm>
        </p:spPr>
        <p:txBody>
          <a:bodyPr>
            <a:normAutofit/>
          </a:bodyPr>
          <a:lstStyle/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forma mais correta é a </a:t>
            </a:r>
            <a:r>
              <a:rPr lang="pt-BR" altLang="pt-BR" sz="2000" u="sng" dirty="0"/>
              <a:t>primeira</a:t>
            </a:r>
            <a:r>
              <a:rPr lang="pt-BR" altLang="pt-BR" sz="2000" dirty="0"/>
              <a:t>, pois caso não se especifique o tamanho da alocação, a inicialização no </a:t>
            </a:r>
            <a:r>
              <a:rPr lang="pt-BR" altLang="pt-BR" sz="2000" u="sng" dirty="0"/>
              <a:t>primeiro</a:t>
            </a:r>
            <a:r>
              <a:rPr lang="pt-BR" altLang="pt-BR" sz="2000" dirty="0"/>
              <a:t> formato já reserva o espaço para o terminado ‘\0’. 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Veja o exemplo: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str1[] = “abc”;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str2[] = {‘a’, ‘b’, ‘c’};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endParaRPr lang="pt-BR" altLang="pt-BR" sz="600" dirty="0"/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dirty="0"/>
              <a:t>após estas inicializações teremos:</a:t>
            </a:r>
          </a:p>
          <a:p>
            <a:pPr lvl="3" algn="just">
              <a:tabLst>
                <a:tab pos="4286250" algn="l"/>
              </a:tabLst>
            </a:pPr>
            <a:endParaRPr lang="pt-BR" altLang="pt-BR" sz="800" dirty="0">
              <a:latin typeface="Courier New" panose="02070309020205020404" pitchFamily="49" charset="0"/>
            </a:endParaRP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str1[0] = ‘a’	str2[0] = ‘a’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str1[1] = ‘b’	str2[1] = ‘b’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str1[2] = ‘c’	str2[2] = ‘c’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str1[3] = ‘\0’</a:t>
            </a:r>
            <a:endParaRPr lang="pt-BR" altLang="pt-BR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33C8F0B-411A-46BE-B223-23D8C3DF0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816B70-0612-46E3-85AF-9C1DCFB4A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662987" cy="5535612"/>
          </a:xfrm>
        </p:spPr>
        <p:txBody>
          <a:bodyPr>
            <a:normAutofit/>
          </a:bodyPr>
          <a:lstStyle/>
          <a:p>
            <a:pPr algn="just">
              <a:tabLst>
                <a:tab pos="4286250" algn="l"/>
              </a:tabLst>
            </a:pPr>
            <a:r>
              <a:rPr lang="pt-BR" altLang="pt-BR" sz="2400" dirty="0"/>
              <a:t>Vetores Multidimensionais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linguagem C permite que sejam declarados vetores de mais de uma dimensão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forma mais simples de um vetor de mais de uma dimensão é o vetor bidimensional, que constitui um vetor de vetores unidimensionais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Declaração de um vetor bidimensional de inteiros, contendo 5 vetores de 10 elementos cada um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vetor[5][10];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Cada dimensão utiliza seus próprios colchetes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Os elementos num vetor de mais de uma dimensão são armazenados por linha</a:t>
            </a:r>
          </a:p>
          <a:p>
            <a:pPr lvl="2" algn="just">
              <a:tabLst>
                <a:tab pos="4286250" algn="l"/>
              </a:tabLst>
            </a:pPr>
            <a:r>
              <a:rPr lang="pt-BR" altLang="pt-BR" sz="1800" dirty="0"/>
              <a:t>índice interno varia mais rapidamente quando se acessa os elementos na ordem do armazenamento</a:t>
            </a: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1495</Words>
  <Application>Microsoft Office PowerPoint</Application>
  <PresentationFormat>Apresentação na tela (4:3)</PresentationFormat>
  <Paragraphs>205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Monotype Sorts</vt:lpstr>
      <vt:lpstr>Verdana</vt:lpstr>
      <vt:lpstr>Wingdings 2</vt:lpstr>
      <vt:lpstr>Aspecto</vt:lpstr>
      <vt:lpstr>Programação Básica</vt:lpstr>
      <vt:lpstr>VETOR</vt:lpstr>
      <vt:lpstr>Vetores</vt:lpstr>
      <vt:lpstr>Vetores</vt:lpstr>
      <vt:lpstr>Vetores</vt:lpstr>
      <vt:lpstr>Vetores</vt:lpstr>
      <vt:lpstr>Vetores</vt:lpstr>
      <vt:lpstr>Vetores</vt:lpstr>
      <vt:lpstr>Vetores</vt:lpstr>
      <vt:lpstr>Apresentação do PowerPoint</vt:lpstr>
      <vt:lpstr>Vetores</vt:lpstr>
      <vt:lpstr>Vetores</vt:lpstr>
      <vt:lpstr>Vetores</vt:lpstr>
      <vt:lpstr>VETORES - STRING</vt:lpstr>
      <vt:lpstr>MATRIZ</vt:lpstr>
      <vt:lpstr>Exemplos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</dc:title>
  <dc:creator>bettio</dc:creator>
  <cp:lastModifiedBy>AMILTON GOMES DE LARA FILHO</cp:lastModifiedBy>
  <cp:revision>100</cp:revision>
  <dcterms:created xsi:type="dcterms:W3CDTF">2013-07-16T02:33:01Z</dcterms:created>
  <dcterms:modified xsi:type="dcterms:W3CDTF">2020-08-23T13:53:07Z</dcterms:modified>
</cp:coreProperties>
</file>