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sldIdLst>
    <p:sldId id="256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90" r:id="rId17"/>
    <p:sldId id="274" r:id="rId18"/>
    <p:sldId id="289" r:id="rId19"/>
    <p:sldId id="285" r:id="rId20"/>
    <p:sldId id="286" r:id="rId21"/>
    <p:sldId id="279" r:id="rId22"/>
    <p:sldId id="280" r:id="rId23"/>
    <p:sldId id="282" r:id="rId24"/>
    <p:sldId id="283" r:id="rId25"/>
    <p:sldId id="288" r:id="rId26"/>
    <p:sldId id="281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40A5-30EE-47A2-A329-AA3748A05481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41EC-E997-40A1-8955-75B86E4683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41EC-E997-40A1-8955-75B86E4683B4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131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281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72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2781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426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047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192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162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2905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362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BDC8-E05E-4E41-9C44-D1F3BF97155D}" type="datetime1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24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339-02D0-4FE8-9F8D-6C8643C2CF5D}" type="datetime1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41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4268-128F-4216-B5D0-229680707F6D}" type="datetime1">
              <a:rPr lang="pt-BR" smtClean="0"/>
              <a:t>01/09/2020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317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564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D08E-796B-4C8A-972B-CBCB94EBF544}" type="datetime1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464-071C-459E-8FAD-7C42ACD972F3}" type="datetime1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B12606-767F-4CCD-B8D1-A73B756E4A4F}" type="datetime1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39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s4TPTC8wh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OalU379l3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yZQPjUT5B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AjQ8shElP8?t=260" TargetMode="External"/><Relationship Id="rId2" Type="http://schemas.openxmlformats.org/officeDocument/2006/relationships/hyperlink" Target="https://youtu.be/kPRA0W1kEC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edzF0DpCHk" TargetMode="External"/><Relationship Id="rId2" Type="http://schemas.openxmlformats.org/officeDocument/2006/relationships/hyperlink" Target="https://youtu.be/ze6TsNMwi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GclDTq25s" TargetMode="External"/><Relationship Id="rId4" Type="http://schemas.openxmlformats.org/officeDocument/2006/relationships/hyperlink" Target="https://youtu.be/rG08wJgfyd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Algoritmos de Ordenação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Prof. Fábio Bettio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seleção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Tarefa:</a:t>
            </a:r>
          </a:p>
          <a:p>
            <a:pPr lvl="1"/>
            <a:r>
              <a:rPr lang="pt-BR" dirty="0"/>
              <a:t>Ordenar os livros de uma estante de acordo com a altura da lombada (chave)</a:t>
            </a:r>
          </a:p>
          <a:p>
            <a:pPr lvl="2"/>
            <a:r>
              <a:rPr lang="pt-BR" dirty="0"/>
              <a:t>Livro com menor altura de lombada à esquerda</a:t>
            </a:r>
          </a:p>
          <a:p>
            <a:pPr lvl="2"/>
            <a:endParaRPr lang="pt-BR" dirty="0"/>
          </a:p>
          <a:p>
            <a:r>
              <a:rPr lang="pt-BR" dirty="0"/>
              <a:t>Procedimento </a:t>
            </a:r>
          </a:p>
          <a:p>
            <a:pPr lvl="1"/>
            <a:r>
              <a:rPr lang="pt-BR" dirty="0"/>
              <a:t>Selecionar o menor livro</a:t>
            </a:r>
          </a:p>
          <a:p>
            <a:pPr lvl="1"/>
            <a:r>
              <a:rPr lang="pt-BR" dirty="0"/>
              <a:t>Trocá-lo com o primeiro livro</a:t>
            </a:r>
          </a:p>
          <a:p>
            <a:pPr lvl="1"/>
            <a:r>
              <a:rPr lang="pt-BR" dirty="0"/>
              <a:t>Selecionar o segundo menor livro</a:t>
            </a:r>
          </a:p>
          <a:p>
            <a:pPr lvl="1"/>
            <a:r>
              <a:rPr lang="pt-BR" dirty="0"/>
              <a:t>Trocá-lo com o segundo livro</a:t>
            </a:r>
          </a:p>
          <a:p>
            <a:pPr lvl="1"/>
            <a:r>
              <a:rPr lang="pt-BR" dirty="0"/>
              <a:t>Repetir … até que a lista esteja ordenada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10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428736"/>
            <a:ext cx="411278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8B24463-1F00-491D-B9BF-A263F0201E43}"/>
              </a:ext>
            </a:extLst>
          </p:cNvPr>
          <p:cNvSpPr/>
          <p:nvPr/>
        </p:nvSpPr>
        <p:spPr>
          <a:xfrm>
            <a:off x="539552" y="5913964"/>
            <a:ext cx="3526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https://youtu.be/Ns4TPTC8whw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seleção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11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286676" cy="491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2D37FFB-6BB7-4ED4-A387-C0C38857B015}"/>
              </a:ext>
            </a:extLst>
          </p:cNvPr>
          <p:cNvSpPr/>
          <p:nvPr/>
        </p:nvSpPr>
        <p:spPr>
          <a:xfrm>
            <a:off x="1115616" y="448802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Procedimento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Selecionar o menor livro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Trocá-lo com o primeiro livro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Selecionar o segundo menor livro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Trocá-lo com o segundo livro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Repetir … até que a lista esteja ordenada’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2" y="1340768"/>
            <a:ext cx="2738278" cy="530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inserção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480060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n-US" dirty="0"/>
          </a:p>
          <a:p>
            <a:pPr lvl="1"/>
            <a:r>
              <a:rPr lang="en-US" dirty="0" err="1"/>
              <a:t>Retirar</a:t>
            </a:r>
            <a:r>
              <a:rPr lang="en-US" dirty="0"/>
              <a:t> o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livro</a:t>
            </a:r>
            <a:endParaRPr lang="en-US" dirty="0"/>
          </a:p>
          <a:p>
            <a:pPr lvl="1"/>
            <a:r>
              <a:rPr lang="en-US" dirty="0" err="1"/>
              <a:t>Deslocar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direita</a:t>
            </a:r>
            <a:endParaRPr lang="en-US" dirty="0"/>
          </a:p>
          <a:p>
            <a:pPr lvl="1"/>
            <a:r>
              <a:rPr lang="en-US" dirty="0" err="1"/>
              <a:t>Inserir</a:t>
            </a:r>
            <a:r>
              <a:rPr lang="en-US" dirty="0"/>
              <a:t> o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posição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Verificar</a:t>
            </a:r>
            <a:r>
              <a:rPr lang="en-US" dirty="0"/>
              <a:t> se o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pt-BR" dirty="0"/>
              <a:t>. Se não estiver</a:t>
            </a:r>
          </a:p>
          <a:p>
            <a:pPr lvl="1"/>
            <a:r>
              <a:rPr lang="en-US" dirty="0" err="1"/>
              <a:t>Retirar</a:t>
            </a:r>
            <a:r>
              <a:rPr lang="en-US" dirty="0"/>
              <a:t> o </a:t>
            </a:r>
            <a:r>
              <a:rPr lang="en-US" dirty="0" err="1"/>
              <a:t>livro</a:t>
            </a:r>
            <a:endParaRPr lang="en-US" dirty="0"/>
          </a:p>
          <a:p>
            <a:pPr lvl="1"/>
            <a:r>
              <a:rPr lang="en-US" dirty="0" err="1"/>
              <a:t>Deslocar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com </a:t>
            </a:r>
            <a:r>
              <a:rPr lang="en-US" dirty="0" err="1"/>
              <a:t>lombada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à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direita</a:t>
            </a:r>
            <a:endParaRPr lang="en-US" dirty="0"/>
          </a:p>
          <a:p>
            <a:pPr lvl="1"/>
            <a:r>
              <a:rPr lang="en-US" dirty="0" err="1"/>
              <a:t>Inserir</a:t>
            </a:r>
            <a:r>
              <a:rPr lang="en-US" dirty="0"/>
              <a:t> o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retirado</a:t>
            </a:r>
            <a:r>
              <a:rPr lang="en-US" dirty="0"/>
              <a:t> à </a:t>
            </a:r>
            <a:r>
              <a:rPr lang="en-US" dirty="0" err="1"/>
              <a:t>esquerda</a:t>
            </a:r>
            <a:r>
              <a:rPr lang="en-US" dirty="0"/>
              <a:t> dos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deslocados</a:t>
            </a:r>
            <a:endParaRPr lang="en-US" dirty="0"/>
          </a:p>
          <a:p>
            <a:r>
              <a:rPr lang="en-US" dirty="0"/>
              <a:t>…</a:t>
            </a:r>
          </a:p>
          <a:p>
            <a:pPr marL="450000" lvl="1" indent="0">
              <a:buNone/>
            </a:pP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137576-FB79-45B7-AD93-05284D29102C}"/>
              </a:ext>
            </a:extLst>
          </p:cNvPr>
          <p:cNvSpPr/>
          <p:nvPr/>
        </p:nvSpPr>
        <p:spPr>
          <a:xfrm>
            <a:off x="395536" y="6165304"/>
            <a:ext cx="334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https://youtu.be/ROalU379l3U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iterativo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13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5429288" cy="493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14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80050"/>
            <a:ext cx="4810341" cy="4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troca</a:t>
            </a:r>
            <a:r>
              <a:rPr lang="en-US" dirty="0"/>
              <a:t> (bubble sort)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é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aprende</a:t>
            </a:r>
            <a:r>
              <a:rPr lang="en-US" dirty="0"/>
              <a:t>, </a:t>
            </a:r>
            <a:r>
              <a:rPr lang="en-US" dirty="0" err="1"/>
              <a:t>devido</a:t>
            </a:r>
            <a:r>
              <a:rPr lang="en-US" dirty="0"/>
              <a:t> à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simplicidade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Efetuar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passagens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, </a:t>
            </a:r>
            <a:r>
              <a:rPr lang="en-US" dirty="0" err="1"/>
              <a:t>comparando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par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adjacentes</a:t>
            </a:r>
            <a:endParaRPr lang="en-US" dirty="0"/>
          </a:p>
          <a:p>
            <a:pPr lvl="1"/>
            <a:r>
              <a:rPr lang="en-US" dirty="0" err="1"/>
              <a:t>Trocar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pares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passagem</a:t>
            </a:r>
            <a:r>
              <a:rPr lang="en-US" dirty="0"/>
              <a:t>, o </a:t>
            </a:r>
            <a:r>
              <a:rPr lang="en-US" dirty="0" err="1"/>
              <a:t>elemento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correta</a:t>
            </a:r>
            <a:endParaRPr lang="en-US" dirty="0"/>
          </a:p>
          <a:p>
            <a:pPr lvl="1"/>
            <a:r>
              <a:rPr lang="en-US" dirty="0"/>
              <a:t>Na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passagem</a:t>
            </a:r>
            <a:r>
              <a:rPr lang="en-US" dirty="0"/>
              <a:t>,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exceto</a:t>
            </a:r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, e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sucessivamente</a:t>
            </a:r>
            <a:r>
              <a:rPr lang="en-US" dirty="0"/>
              <a:t>,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passagem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comparados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, e </a:t>
            </a:r>
            <a:r>
              <a:rPr lang="en-US" dirty="0" err="1"/>
              <a:t>trocados</a:t>
            </a:r>
            <a:r>
              <a:rPr lang="en-US" dirty="0"/>
              <a:t>, se </a:t>
            </a:r>
            <a:r>
              <a:rPr lang="en-US" dirty="0" err="1"/>
              <a:t>necessário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15</a:t>
            </a:fld>
            <a:endParaRPr lang="pt-BR"/>
          </a:p>
        </p:txBody>
      </p:sp>
      <p:sp>
        <p:nvSpPr>
          <p:cNvPr id="5" name="Retângulo 4">
            <a:hlinkClick r:id="rId2"/>
            <a:extLst>
              <a:ext uri="{FF2B5EF4-FFF2-40B4-BE49-F238E27FC236}">
                <a16:creationId xmlns:a16="http://schemas.microsoft.com/office/drawing/2014/main" id="{0A25FA3D-95EE-4BC0-A8FD-9D644D58CC0C}"/>
              </a:ext>
            </a:extLst>
          </p:cNvPr>
          <p:cNvSpPr/>
          <p:nvPr/>
        </p:nvSpPr>
        <p:spPr>
          <a:xfrm>
            <a:off x="693332" y="5975849"/>
            <a:ext cx="336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https://youtu.be/lyZQPjUT5B4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024C8-B334-4BCC-91FE-2AB978F9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8BCBF2-E397-4614-80F9-8FDA616B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16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65AE12-02EF-4953-BEFA-22578297BA49}"/>
              </a:ext>
            </a:extLst>
          </p:cNvPr>
          <p:cNvSpPr/>
          <p:nvPr/>
        </p:nvSpPr>
        <p:spPr>
          <a:xfrm>
            <a:off x="179512" y="323537"/>
            <a:ext cx="913648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Roboto"/>
              </a:rPr>
              <a:t>15 </a:t>
            </a:r>
            <a:r>
              <a:rPr lang="pt-BR" dirty="0" err="1">
                <a:latin typeface="Roboto"/>
              </a:rPr>
              <a:t>Sorting</a:t>
            </a:r>
            <a:r>
              <a:rPr lang="pt-BR" dirty="0">
                <a:latin typeface="Roboto"/>
              </a:rPr>
              <a:t> </a:t>
            </a:r>
            <a:r>
              <a:rPr lang="pt-BR" dirty="0" err="1">
                <a:latin typeface="Roboto"/>
              </a:rPr>
              <a:t>Algorithms</a:t>
            </a:r>
            <a:r>
              <a:rPr lang="pt-BR" dirty="0">
                <a:latin typeface="Roboto"/>
              </a:rPr>
              <a:t> in 6 Minutes - </a:t>
            </a:r>
            <a:r>
              <a:rPr lang="pt-BR" dirty="0">
                <a:latin typeface="Roboto"/>
                <a:hlinkClick r:id="rId2"/>
              </a:rPr>
              <a:t>https://youtu.be/kPRA0W1kECg</a:t>
            </a:r>
            <a:endParaRPr lang="pt-BR" dirty="0">
              <a:latin typeface="Roboto"/>
            </a:endParaRPr>
          </a:p>
          <a:p>
            <a:endParaRPr lang="pt-BR" dirty="0">
              <a:latin typeface="Robot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BlinkenSort</a:t>
            </a:r>
            <a:r>
              <a:rPr lang="en-US" dirty="0"/>
              <a:t> - The Sound of LED Sorting - </a:t>
            </a:r>
            <a:r>
              <a:rPr lang="pt-BR" dirty="0">
                <a:latin typeface="Roboto"/>
                <a:hlinkClick r:id="rId3"/>
              </a:rPr>
              <a:t>https://youtu.be/kAjQ8shElP8?t=260</a:t>
            </a:r>
            <a:endParaRPr lang="pt-BR" dirty="0">
              <a:latin typeface="Roboto"/>
            </a:endParaRPr>
          </a:p>
          <a:p>
            <a:endParaRPr lang="pt-BR" dirty="0">
              <a:latin typeface="Roboto"/>
            </a:endParaRPr>
          </a:p>
          <a:p>
            <a:pPr algn="ctr"/>
            <a:endParaRPr lang="pt-BR" b="0" i="0" dirty="0">
              <a:effectLst/>
              <a:latin typeface="Roboto"/>
            </a:endParaRPr>
          </a:p>
        </p:txBody>
      </p: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4DA1228E-B15C-4F02-8CDF-2B8F86DE1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509" y="836712"/>
            <a:ext cx="9289032" cy="52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Variante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inserção</a:t>
            </a:r>
            <a:r>
              <a:rPr lang="en-US" dirty="0"/>
              <a:t> (</a:t>
            </a:r>
            <a:r>
              <a:rPr lang="en-US" dirty="0" err="1"/>
              <a:t>proposta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Donald Shell)</a:t>
            </a:r>
          </a:p>
          <a:p>
            <a:endParaRPr lang="en-US" dirty="0"/>
          </a:p>
          <a:p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vetores</a:t>
            </a:r>
            <a:r>
              <a:rPr lang="en-US" dirty="0"/>
              <a:t> h-</a:t>
            </a:r>
            <a:r>
              <a:rPr lang="en-US" dirty="0" err="1"/>
              <a:t>ordenados</a:t>
            </a:r>
            <a:r>
              <a:rPr lang="en-US" dirty="0"/>
              <a:t> (</a:t>
            </a:r>
            <a:r>
              <a:rPr lang="en-US" dirty="0" err="1"/>
              <a:t>sequência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h </a:t>
            </a:r>
            <a:r>
              <a:rPr lang="en-US" dirty="0" err="1"/>
              <a:t>posições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do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54130-0823-45CE-83D5-5105D44D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1F4D6-62E5-4FAF-A9B5-AD8753FD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A338B-BF05-4BAB-BB2A-43530DC4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31013-ED6C-43FC-AC27-E2BF6D4C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3" y="876538"/>
            <a:ext cx="3816424" cy="18194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0ABE0F-D185-4A89-8D19-7525BD42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876538"/>
            <a:ext cx="3995936" cy="18453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0FD127-ACA8-4B4B-BFDA-412D5BC1E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52" y="3620814"/>
            <a:ext cx="3890649" cy="17579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0C7C57-9CA7-4A56-8272-95A16D0A7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386" y="3673765"/>
            <a:ext cx="3995935" cy="18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E4F14-C182-4280-893B-3421A8B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Shell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3BE0F5-B598-4447-A5BA-FF08FFEA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4CE57B-6A78-4F05-9E62-ADFDC9C9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57" y="1905000"/>
            <a:ext cx="6134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algoritmos de ordenação e de pesquisa são dos mais utilizados em diversas áreas das Ciências da Computação (base de dados, compiladores, sistemas operacionais, etc.)</a:t>
            </a:r>
          </a:p>
          <a:p>
            <a:endParaRPr lang="pt-BR" dirty="0"/>
          </a:p>
          <a:p>
            <a:r>
              <a:rPr lang="pt-BR" dirty="0"/>
              <a:t>Existem diversas técnicas de ordenação</a:t>
            </a:r>
          </a:p>
          <a:p>
            <a:endParaRPr lang="pt-BR" dirty="0"/>
          </a:p>
          <a:p>
            <a:r>
              <a:rPr lang="pt-BR" dirty="0"/>
              <a:t>Parece não existir uma técnica de ordenação melhor do que as outras, porém é útil analisar as várias técnicas e perceber quando uma é superior a outra.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0D218-9FAA-47E0-808F-7A5906A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B4F65-837D-45A1-99F9-E446DCB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dirty="0"/>
              <a:t>1. Faça o teste de mesa do algoritmo do Shell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F3E84-C0DA-4270-9629-1B1B3370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3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0D218-9FAA-47E0-808F-7A5906A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B4F65-837D-45A1-99F9-E446DCB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dirty="0"/>
              <a:t>2. Criem um programa em C que manipule um vetor de 10 posições de inteiro e possua os menus abaixo: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Preenche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Bubble Sort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Imprime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Sair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3. Acrescente no exercício anterior um menu Desempenho para informar quantas comparações foram feitas e quantas trocas foram feitas.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F3E84-C0DA-4270-9629-1B1B3370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2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0D218-9FAA-47E0-808F-7A5906A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B4F65-837D-45A1-99F9-E446DCB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t-BR" dirty="0"/>
              <a:t>4. Criem um programa em C que manipule um vetor de 10 posições de inteiro e possua os menus abaixo, use como base o programa anterior: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Preenche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pt-BR" dirty="0" err="1"/>
              <a:t>Bubble</a:t>
            </a:r>
            <a:r>
              <a:rPr lang="en-US" dirty="0"/>
              <a:t> Sort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Selection Sort</a:t>
            </a:r>
            <a:r>
              <a:rPr lang="pt-BR" dirty="0"/>
              <a:t> 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Desempenho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comparações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trocas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Imprime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Sair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F3E84-C0DA-4270-9629-1B1B3370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0D218-9FAA-47E0-808F-7A5906A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B4F65-837D-45A1-99F9-E446DCB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dirty="0"/>
              <a:t>5. Criem um programa em C que manipule um vetor de 10 posições de inteiro e possua os menus abaixo, use como base o programa anterior: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Preenche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pt-BR" dirty="0" err="1"/>
              <a:t>Bubble</a:t>
            </a:r>
            <a:r>
              <a:rPr lang="en-US" dirty="0"/>
              <a:t> Sort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Selection Sort</a:t>
            </a:r>
            <a:r>
              <a:rPr lang="pt-BR" dirty="0"/>
              <a:t> 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Desempenho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comparações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trocas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Imprime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Sair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F3E84-C0DA-4270-9629-1B1B3370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9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0D218-9FAA-47E0-808F-7A5906A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B4F65-837D-45A1-99F9-E446DCB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dirty="0"/>
              <a:t>6. Criem um programa em C que manipule um vetor de 10 posições de inteiro e possua os menus abaixo, use como base o programa anterior: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Preenche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pt-BR" dirty="0" err="1"/>
              <a:t>Bubble</a:t>
            </a:r>
            <a:r>
              <a:rPr lang="en-US" dirty="0"/>
              <a:t> Sort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Selection Sort</a:t>
            </a:r>
            <a:r>
              <a:rPr lang="pt-BR" dirty="0"/>
              <a:t> 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pt-BR" dirty="0" err="1"/>
              <a:t>Shelf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Desempenho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comparações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trocas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Imprime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Sair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F3E84-C0DA-4270-9629-1B1B3370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17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0D218-9FAA-47E0-808F-7A5906A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B4F65-837D-45A1-99F9-E446DCB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pt-BR" dirty="0"/>
              <a:t>7. Criem um programa em C que manipule um vetor de 10 posições de inteiro e possua os menus abaixo, use como base o programa anterior: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Preenche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pt-BR" dirty="0" err="1"/>
              <a:t>Bubble</a:t>
            </a:r>
            <a:r>
              <a:rPr lang="en-US" dirty="0"/>
              <a:t> Sort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Selection Sort</a:t>
            </a:r>
            <a:r>
              <a:rPr lang="pt-BR" dirty="0"/>
              <a:t> 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en-US" dirty="0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Ordena o Vetor por </a:t>
            </a:r>
            <a:r>
              <a:rPr lang="pt-BR" dirty="0" err="1"/>
              <a:t>Shelf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Desempenho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comparações 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/>
              <a:t>Quantidade de trocas</a:t>
            </a:r>
          </a:p>
          <a:p>
            <a:pPr marL="1098900" lvl="2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Tempo de Execução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Imprime o Vetor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Sair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F3E84-C0DA-4270-9629-1B1B3370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0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89289-5E3D-4E0D-A234-85F202A3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 se isso tudo fosse feito com lista encadeada?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53379-EC23-4434-9FEA-D6A0AE20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23983D-D0DB-4B3E-916D-717211DB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26</a:t>
            </a:fld>
            <a:endParaRPr lang="pt-BR"/>
          </a:p>
        </p:txBody>
      </p:sp>
      <p:pic>
        <p:nvPicPr>
          <p:cNvPr id="1026" name="Picture 2" descr="Criando uma lista encadeada em C. Neste artigo vamos criar uma linked… | by  Israel Junior | AprendaCPP | Medium">
            <a:extLst>
              <a:ext uri="{FF2B5EF4-FFF2-40B4-BE49-F238E27FC236}">
                <a16:creationId xmlns:a16="http://schemas.microsoft.com/office/drawing/2014/main" id="{6975B710-5C87-4333-B4BE-C7C96206B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1" y="2708920"/>
            <a:ext cx="7714559" cy="18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0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2112-7632-4652-8A16-F97A3A7B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de Apoio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2D7E3-F09A-49FD-BF59-4C865107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Me Salva! Programação em C - PLC08 - Arranjos de 1 Dimensão: Ordenação - </a:t>
            </a:r>
            <a:r>
              <a:rPr lang="pt-BR" dirty="0">
                <a:hlinkClick r:id="rId2"/>
              </a:rPr>
              <a:t>https://youtu.be/ze6TsNMwipA</a:t>
            </a:r>
            <a:endParaRPr lang="pt-BR" dirty="0"/>
          </a:p>
          <a:p>
            <a:r>
              <a:rPr lang="pt-BR" dirty="0">
                <a:effectLst/>
              </a:rPr>
              <a:t>Listas dinâmicas encadeadas em C - Ordenar em ordem crescente - (Parte 15) - </a:t>
            </a:r>
            <a:r>
              <a:rPr lang="pt-BR" dirty="0">
                <a:effectLst/>
                <a:hlinkClick r:id="rId3"/>
              </a:rPr>
              <a:t>https://youtu.be/cedzF0DpCHk</a:t>
            </a:r>
            <a:endParaRPr lang="pt-BR" dirty="0">
              <a:effectLst/>
            </a:endParaRPr>
          </a:p>
          <a:p>
            <a:r>
              <a:rPr lang="pt-BR" dirty="0">
                <a:effectLst/>
              </a:rPr>
              <a:t>Algoritmos de Ordenação </a:t>
            </a:r>
            <a:r>
              <a:rPr lang="pt-BR" dirty="0" err="1">
                <a:effectLst/>
              </a:rPr>
              <a:t>Insertion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Sort</a:t>
            </a:r>
            <a:r>
              <a:rPr lang="pt-BR" dirty="0">
                <a:effectLst/>
              </a:rPr>
              <a:t> - </a:t>
            </a:r>
            <a:r>
              <a:rPr lang="pt-BR" dirty="0">
                <a:effectLst/>
                <a:hlinkClick r:id="rId4"/>
              </a:rPr>
              <a:t>https://youtu.be/rG08wJgfydA</a:t>
            </a:r>
            <a:endParaRPr lang="pt-BR" dirty="0">
              <a:effectLst/>
            </a:endParaRPr>
          </a:p>
          <a:p>
            <a:r>
              <a:rPr lang="pt-BR" dirty="0">
                <a:effectLst/>
              </a:rPr>
              <a:t>Calculo de Custo - Aula 1 - </a:t>
            </a:r>
            <a:r>
              <a:rPr lang="pt-BR" dirty="0">
                <a:effectLst/>
                <a:hlinkClick r:id="rId5"/>
              </a:rPr>
              <a:t>https://youtu.be/IbGclDTq25s</a:t>
            </a:r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98435-3AE1-413B-AF0E-798097C0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7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C44B6-8CF0-4100-B2E4-620CA18F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3C6E9-E161-45D1-AEFE-36D31761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item da lista tem um conjunto de atributos que dependem da respectiva aplicação. O atributo que caracteriza o item para efeitos de ordenação é designado por chaves.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956FD2-FC85-4FF8-B338-A0827FB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5F47AF-0D2C-40D2-ACC7-E7A7A171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45024"/>
            <a:ext cx="6629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Algoritmos de Ordenação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Consideremos uma coleção de itens</a:t>
            </a:r>
          </a:p>
          <a:p>
            <a:pPr lvl="1"/>
            <a:r>
              <a:rPr lang="pt-BR" dirty="0"/>
              <a:t>Se for suficientemente pequena para caber na memória principal disponível, designamos por lista</a:t>
            </a:r>
          </a:p>
          <a:p>
            <a:pPr lvl="1"/>
            <a:r>
              <a:rPr lang="pt-BR" dirty="0"/>
              <a:t>Se não, é preciso ser guardada em memória externa (disco rígido, </a:t>
            </a:r>
            <a:r>
              <a:rPr lang="pt-BR" dirty="0" err="1"/>
              <a:t>cd</a:t>
            </a:r>
            <a:r>
              <a:rPr lang="pt-BR" dirty="0"/>
              <a:t>, </a:t>
            </a:r>
            <a:r>
              <a:rPr lang="pt-BR" dirty="0" err="1"/>
              <a:t>dvd</a:t>
            </a:r>
            <a:r>
              <a:rPr lang="pt-BR" dirty="0"/>
              <a:t>), através de arquivos</a:t>
            </a:r>
          </a:p>
          <a:p>
            <a:pPr lvl="1"/>
            <a:r>
              <a:rPr lang="pt-BR" dirty="0"/>
              <a:t>Exemplo Editores de Áudio</a:t>
            </a:r>
          </a:p>
          <a:p>
            <a:pPr marL="450000" lvl="1" indent="0">
              <a:buNone/>
            </a:pPr>
            <a:r>
              <a:rPr lang="pt-BR" dirty="0"/>
              <a:t>(</a:t>
            </a:r>
            <a:r>
              <a:rPr lang="pt-BR" dirty="0" err="1"/>
              <a:t>Audacity</a:t>
            </a:r>
            <a:r>
              <a:rPr lang="pt-BR" dirty="0"/>
              <a:t> x </a:t>
            </a:r>
            <a:r>
              <a:rPr lang="pt-BR" dirty="0">
                <a:effectLst/>
              </a:rPr>
              <a:t>Sony Vegas)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4</a:t>
            </a:fld>
            <a:endParaRPr lang="pt-BR"/>
          </a:p>
        </p:txBody>
      </p:sp>
      <p:pic>
        <p:nvPicPr>
          <p:cNvPr id="3074" name="Picture 2" descr="8 editores de áudio gratuitos para Windows - Canaltech">
            <a:extLst>
              <a:ext uri="{FF2B5EF4-FFF2-40B4-BE49-F238E27FC236}">
                <a16:creationId xmlns:a16="http://schemas.microsoft.com/office/drawing/2014/main" id="{8F63FBE3-8C93-4299-96CC-1601D7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14" y="3745043"/>
            <a:ext cx="3895074" cy="21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Ordenação de lista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Ordenação </a:t>
            </a:r>
            <a:r>
              <a:rPr lang="pt-BR"/>
              <a:t> de uma lista consiste em encontrar uma permutação dos itens em que as chaves estão ordenadas</a:t>
            </a:r>
          </a:p>
          <a:p>
            <a:endParaRPr lang="pt-BR" b="1"/>
          </a:p>
          <a:p>
            <a:r>
              <a:rPr lang="pt-BR"/>
              <a:t>Uma permutação de uma lista ordenada pode não ser única </a:t>
            </a:r>
          </a:p>
          <a:p>
            <a:endParaRPr lang="pt-BR"/>
          </a:p>
          <a:p>
            <a:r>
              <a:rPr lang="pt-BR"/>
              <a:t>Uma permutação estável de uma lista é uma permutação ordenada que preserva a ordem relativa dos itens com chaves iguais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caracterizar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en-US" dirty="0"/>
          </a:p>
          <a:p>
            <a:pPr lvl="1"/>
            <a:r>
              <a:rPr lang="en-US" dirty="0" err="1"/>
              <a:t>Estabilidade</a:t>
            </a:r>
            <a:endParaRPr lang="en-US" dirty="0"/>
          </a:p>
          <a:p>
            <a:pPr lvl="1"/>
            <a:r>
              <a:rPr lang="en-US" dirty="0"/>
              <a:t>Tempo de </a:t>
            </a:r>
            <a:r>
              <a:rPr lang="en-US" dirty="0" err="1"/>
              <a:t>processamento</a:t>
            </a:r>
            <a:r>
              <a:rPr lang="en-US" dirty="0"/>
              <a:t> (no </a:t>
            </a:r>
            <a:r>
              <a:rPr lang="en-US" dirty="0" err="1"/>
              <a:t>pior</a:t>
            </a:r>
            <a:r>
              <a:rPr lang="en-US" dirty="0"/>
              <a:t>,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Mémoria</a:t>
            </a:r>
            <a:r>
              <a:rPr lang="en-US" dirty="0"/>
              <a:t> extra </a:t>
            </a:r>
            <a:r>
              <a:rPr lang="en-US" dirty="0" err="1"/>
              <a:t>usada</a:t>
            </a:r>
            <a:endParaRPr lang="en-US" dirty="0"/>
          </a:p>
          <a:p>
            <a:pPr lvl="1"/>
            <a:r>
              <a:rPr lang="en-US" dirty="0" err="1"/>
              <a:t>Localização</a:t>
            </a:r>
            <a:r>
              <a:rPr lang="en-US" dirty="0"/>
              <a:t> (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,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externa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elementares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en-US" dirty="0"/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Shell sort</a:t>
            </a:r>
          </a:p>
          <a:p>
            <a:pPr lvl="1"/>
            <a:r>
              <a:rPr lang="en-US" dirty="0"/>
              <a:t>Counting sort</a:t>
            </a:r>
          </a:p>
          <a:p>
            <a:pPr lvl="1">
              <a:buNone/>
            </a:pPr>
            <a:endParaRPr lang="pt-BR" dirty="0"/>
          </a:p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en-US" dirty="0"/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pPr lvl="1"/>
            <a:r>
              <a:rPr lang="en-US" dirty="0"/>
              <a:t>Radix sort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Eficiência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Critérios</a:t>
            </a:r>
            <a:r>
              <a:rPr lang="en-US" dirty="0"/>
              <a:t> </a:t>
            </a:r>
            <a:r>
              <a:rPr lang="en-US" dirty="0" err="1"/>
              <a:t>usados</a:t>
            </a:r>
            <a:endParaRPr lang="en-US" dirty="0"/>
          </a:p>
          <a:p>
            <a:pPr lvl="1"/>
            <a:r>
              <a:rPr lang="en-US" dirty="0" err="1"/>
              <a:t>Cálculo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comparações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dirty="0" err="1"/>
              <a:t>Cálculo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movimentos</a:t>
            </a:r>
            <a:r>
              <a:rPr lang="en-US" dirty="0"/>
              <a:t> (</a:t>
            </a:r>
            <a:r>
              <a:rPr lang="en-US" dirty="0" err="1"/>
              <a:t>trocas</a:t>
            </a:r>
            <a:r>
              <a:rPr lang="en-US" dirty="0"/>
              <a:t>)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com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envolvem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aproximação</a:t>
            </a:r>
            <a:r>
              <a:rPr lang="en-US" dirty="0"/>
              <a:t> entre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 é </a:t>
            </a:r>
            <a:r>
              <a:rPr lang="en-US" dirty="0" err="1"/>
              <a:t>expressa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notação</a:t>
            </a:r>
            <a:r>
              <a:rPr lang="en-US" dirty="0"/>
              <a:t> do </a:t>
            </a:r>
            <a:r>
              <a:rPr lang="en-US" dirty="0" err="1"/>
              <a:t>Omaiúsculo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Elementares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800</TotalTime>
  <Words>1148</Words>
  <Application>Microsoft Office PowerPoint</Application>
  <PresentationFormat>Apresentação na tela (4:3)</PresentationFormat>
  <Paragraphs>212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Calisto MT</vt:lpstr>
      <vt:lpstr>Roboto</vt:lpstr>
      <vt:lpstr>Wingdings 2</vt:lpstr>
      <vt:lpstr>Ardósia</vt:lpstr>
      <vt:lpstr>Algoritmos de Ordenação</vt:lpstr>
      <vt:lpstr>Algoritmos de Ordenação</vt:lpstr>
      <vt:lpstr>Apresentação do PowerPoint</vt:lpstr>
      <vt:lpstr>Algoritmos de Ordenação </vt:lpstr>
      <vt:lpstr>Ordenação de lista </vt:lpstr>
      <vt:lpstr>Algoritmos de Ordenação</vt:lpstr>
      <vt:lpstr>Algoritmos de Ordenação</vt:lpstr>
      <vt:lpstr>Eficiência dos algoritmos de ordenação</vt:lpstr>
      <vt:lpstr>Algoritmos de Ordenação Elementares</vt:lpstr>
      <vt:lpstr>Ordenação por seleção</vt:lpstr>
      <vt:lpstr>Ordenação por seleção</vt:lpstr>
      <vt:lpstr>Ordenação por inserção</vt:lpstr>
      <vt:lpstr>Algoritmo iterativo de ordenação por inserção</vt:lpstr>
      <vt:lpstr>Algoritmo recursivo de ordenação por inserção</vt:lpstr>
      <vt:lpstr>Ordenação por troca (bubble sort)</vt:lpstr>
      <vt:lpstr>Apresentação do PowerPoint</vt:lpstr>
      <vt:lpstr>Shell sort</vt:lpstr>
      <vt:lpstr>Apresentação do PowerPoint</vt:lpstr>
      <vt:lpstr>Código do Shell Sort</vt:lpstr>
      <vt:lpstr>Exercícios</vt:lpstr>
      <vt:lpstr>Exercícios</vt:lpstr>
      <vt:lpstr>Exercícios</vt:lpstr>
      <vt:lpstr>Exercícios</vt:lpstr>
      <vt:lpstr>Exercícios</vt:lpstr>
      <vt:lpstr>Exercícios</vt:lpstr>
      <vt:lpstr>E se isso tudo fosse feito com lista encadeada?</vt:lpstr>
      <vt:lpstr>Material de Apoio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</dc:title>
  <dc:creator>Cassiana</dc:creator>
  <cp:lastModifiedBy>Fabio Bettio</cp:lastModifiedBy>
  <cp:revision>27</cp:revision>
  <dcterms:created xsi:type="dcterms:W3CDTF">2009-11-12T17:58:33Z</dcterms:created>
  <dcterms:modified xsi:type="dcterms:W3CDTF">2020-09-01T23:51:11Z</dcterms:modified>
</cp:coreProperties>
</file>