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7.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30.jpeg" ContentType="image/jpeg"/>
  <Override PartName="/ppt/media/image27.png" ContentType="image/png"/>
  <Override PartName="/ppt/media/image26.png" ContentType="image/png"/>
  <Override PartName="/ppt/media/image28.png" ContentType="image/png"/>
  <Override PartName="/ppt/media/image25.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jpeg" ContentType="image/jpeg"/>
  <Override PartName="/ppt/media/image17.png" ContentType="image/png"/>
  <Override PartName="/ppt/media/image14.png" ContentType="image/png"/>
  <Override PartName="/ppt/media/image31.jpeg" ContentType="image/jpeg"/>
  <Override PartName="/ppt/media/image23.png" ContentType="image/png"/>
  <Override PartName="/ppt/media/image12.png" ContentType="image/png"/>
  <Override PartName="/ppt/media/image15.jpeg" ContentType="image/jpeg"/>
  <Override PartName="/ppt/media/image13.png" ContentType="image/png"/>
  <Override PartName="/ppt/media/image10.png" ContentType="image/png"/>
  <Override PartName="/ppt/media/image9.png" ContentType="image/png"/>
  <Override PartName="/ppt/media/image29.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6" name="" descr=""/>
          <p:cNvPicPr/>
          <p:nvPr/>
        </p:nvPicPr>
        <p:blipFill>
          <a:blip r:embed="rId2"/>
          <a:stretch>
            <a:fillRect/>
          </a:stretch>
        </p:blipFill>
        <p:spPr>
          <a:xfrm>
            <a:off x="2079000" y="1604520"/>
            <a:ext cx="4984920" cy="3977280"/>
          </a:xfrm>
          <a:prstGeom prst="rect">
            <a:avLst/>
          </a:prstGeom>
          <a:ln>
            <a:noFill/>
          </a:ln>
        </p:spPr>
      </p:pic>
      <p:pic>
        <p:nvPicPr>
          <p:cNvPr id="10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2" name="" descr=""/>
          <p:cNvPicPr/>
          <p:nvPr/>
        </p:nvPicPr>
        <p:blipFill>
          <a:blip r:embed="rId2"/>
          <a:stretch>
            <a:fillRect/>
          </a:stretch>
        </p:blipFill>
        <p:spPr>
          <a:xfrm>
            <a:off x="2079000" y="1604520"/>
            <a:ext cx="4984920" cy="3977280"/>
          </a:xfrm>
          <a:prstGeom prst="rect">
            <a:avLst/>
          </a:prstGeom>
          <a:ln>
            <a:noFill/>
          </a:ln>
        </p:spPr>
      </p:pic>
      <p:pic>
        <p:nvPicPr>
          <p:cNvPr id="14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48"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7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7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7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9" name="" descr=""/>
          <p:cNvPicPr/>
          <p:nvPr/>
        </p:nvPicPr>
        <p:blipFill>
          <a:blip r:embed="rId2"/>
          <a:stretch>
            <a:fillRect/>
          </a:stretch>
        </p:blipFill>
        <p:spPr>
          <a:xfrm>
            <a:off x="2079000" y="1604520"/>
            <a:ext cx="4984920" cy="3977280"/>
          </a:xfrm>
          <a:prstGeom prst="rect">
            <a:avLst/>
          </a:prstGeom>
          <a:ln>
            <a:noFill/>
          </a:ln>
        </p:spPr>
      </p:pic>
      <p:pic>
        <p:nvPicPr>
          <p:cNvPr id="180"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5"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7"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8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0"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6"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9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0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1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14"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15"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16" name="" descr=""/>
          <p:cNvPicPr/>
          <p:nvPr/>
        </p:nvPicPr>
        <p:blipFill>
          <a:blip r:embed="rId2"/>
          <a:stretch>
            <a:fillRect/>
          </a:stretch>
        </p:blipFill>
        <p:spPr>
          <a:xfrm>
            <a:off x="2079000" y="1604520"/>
            <a:ext cx="4984920" cy="3977280"/>
          </a:xfrm>
          <a:prstGeom prst="rect">
            <a:avLst/>
          </a:prstGeom>
          <a:ln>
            <a:noFill/>
          </a:ln>
        </p:spPr>
      </p:pic>
      <p:pic>
        <p:nvPicPr>
          <p:cNvPr id="217"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2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3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3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4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4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4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5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5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52" name="" descr=""/>
          <p:cNvPicPr/>
          <p:nvPr/>
        </p:nvPicPr>
        <p:blipFill>
          <a:blip r:embed="rId2"/>
          <a:stretch>
            <a:fillRect/>
          </a:stretch>
        </p:blipFill>
        <p:spPr>
          <a:xfrm>
            <a:off x="2079000" y="1604520"/>
            <a:ext cx="4984920" cy="3977280"/>
          </a:xfrm>
          <a:prstGeom prst="rect">
            <a:avLst/>
          </a:prstGeom>
          <a:ln>
            <a:noFill/>
          </a:ln>
        </p:spPr>
      </p:pic>
      <p:pic>
        <p:nvPicPr>
          <p:cNvPr id="25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520" cy="114264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0200"/>
            <a:ext cx="8228520" cy="4524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520" cy="1142640"/>
          </a:xfrm>
          <a:prstGeom prst="rect">
            <a:avLst/>
          </a:prstGeom>
        </p:spPr>
        <p:txBody>
          <a:bodyPr lIns="0" rIns="0" tIns="0" bIns="0" anchor="ctr"/>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8520" cy="114264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457200" y="1600200"/>
            <a:ext cx="8228520" cy="4524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8520" cy="1142640"/>
          </a:xfrm>
          <a:prstGeom prst="rect">
            <a:avLst/>
          </a:prstGeom>
        </p:spPr>
        <p:txBody>
          <a:bodyPr lIns="0" rIns="0" tIns="0" bIns="0" anchor="ctr"/>
          <a:p>
            <a:r>
              <a:rPr lang="en-US">
                <a:latin typeface="Arial"/>
              </a:rPr>
              <a:t>Click to edit the title text format</a:t>
            </a:r>
            <a:endParaRPr/>
          </a:p>
        </p:txBody>
      </p:sp>
      <p:sp>
        <p:nvSpPr>
          <p:cNvPr id="145" name="PlaceHolder 2"/>
          <p:cNvSpPr>
            <a:spLocks noGrp="1"/>
          </p:cNvSpPr>
          <p:nvPr>
            <p:ph type="body"/>
          </p:nvPr>
        </p:nvSpPr>
        <p:spPr>
          <a:xfrm>
            <a:off x="457200" y="1600200"/>
            <a:ext cx="8228520" cy="2157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46" name="PlaceHolder 3"/>
          <p:cNvSpPr>
            <a:spLocks noGrp="1"/>
          </p:cNvSpPr>
          <p:nvPr>
            <p:ph type="body"/>
          </p:nvPr>
        </p:nvSpPr>
        <p:spPr>
          <a:xfrm>
            <a:off x="457200" y="3963960"/>
            <a:ext cx="8228520" cy="2157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8520" cy="1142640"/>
          </a:xfrm>
          <a:prstGeom prst="rect">
            <a:avLst/>
          </a:prstGeom>
        </p:spPr>
        <p:txBody>
          <a:bodyPr lIns="0" rIns="0" tIns="0" bIns="0" anchor="ctr"/>
          <a:p>
            <a:r>
              <a:rPr lang="en-US">
                <a:latin typeface="Arial"/>
              </a:rPr>
              <a:t>Click to edit the title text format</a:t>
            </a:r>
            <a:endParaRPr/>
          </a:p>
        </p:txBody>
      </p:sp>
      <p:sp>
        <p:nvSpPr>
          <p:cNvPr id="182" name="PlaceHolder 2"/>
          <p:cNvSpPr>
            <a:spLocks noGrp="1"/>
          </p:cNvSpPr>
          <p:nvPr>
            <p:ph type="body"/>
          </p:nvPr>
        </p:nvSpPr>
        <p:spPr>
          <a:xfrm>
            <a:off x="457200" y="1600200"/>
            <a:ext cx="4015080" cy="4524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83" name="PlaceHolder 3"/>
          <p:cNvSpPr>
            <a:spLocks noGrp="1"/>
          </p:cNvSpPr>
          <p:nvPr>
            <p:ph type="body"/>
          </p:nvPr>
        </p:nvSpPr>
        <p:spPr>
          <a:xfrm>
            <a:off x="4673880" y="1600200"/>
            <a:ext cx="4015080" cy="452484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19"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25.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6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8.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CustomShape 1"/>
          <p:cNvSpPr/>
          <p:nvPr/>
        </p:nvSpPr>
        <p:spPr>
          <a:xfrm>
            <a:off x="779400" y="1848240"/>
            <a:ext cx="7771320" cy="5028120"/>
          </a:xfrm>
          <a:prstGeom prst="rect">
            <a:avLst/>
          </a:prstGeom>
          <a:noFill/>
          <a:ln>
            <a:noFill/>
          </a:ln>
        </p:spPr>
        <p:txBody>
          <a:bodyPr lIns="90000" rIns="90000" tIns="45000" bIns="45000" anchor="ctr"/>
          <a:p>
            <a:endParaRPr/>
          </a:p>
          <a:p>
            <a:endParaRPr/>
          </a:p>
          <a:p>
            <a:r>
              <a:rPr lang="en-US">
                <a:solidFill>
                  <a:srgbClr val="000000"/>
                </a:solidFill>
                <a:latin typeface="Arial"/>
              </a:rPr>
              <a:t>                        </a:t>
            </a:r>
            <a:r>
              <a:rPr b="1" lang="en-US">
                <a:solidFill>
                  <a:srgbClr val="000000"/>
                </a:solidFill>
                <a:latin typeface="Arial"/>
              </a:rPr>
              <a:t>GRAPHICAL   AND   MULTIMEDIA</a:t>
            </a:r>
            <a:r>
              <a:rPr lang="en-US">
                <a:solidFill>
                  <a:srgbClr val="000000"/>
                </a:solidFill>
                <a:latin typeface="Arial"/>
              </a:rPr>
              <a:t>   </a:t>
            </a:r>
            <a:r>
              <a:rPr b="1" lang="en-US">
                <a:solidFill>
                  <a:srgbClr val="000000"/>
                </a:solidFill>
                <a:latin typeface="Arial"/>
              </a:rPr>
              <a:t>SYSTEMS</a:t>
            </a:r>
            <a:endParaRPr/>
          </a:p>
          <a:p>
            <a:r>
              <a:rPr lang="en-US">
                <a:solidFill>
                  <a:srgbClr val="000000"/>
                </a:solidFill>
                <a:latin typeface="Arial"/>
              </a:rPr>
              <a:t> </a:t>
            </a:r>
            <a:endParaRPr/>
          </a:p>
          <a:p>
            <a:r>
              <a:rPr b="1" lang="en-US">
                <a:solidFill>
                  <a:srgbClr val="000000"/>
                </a:solidFill>
                <a:latin typeface="Arial"/>
              </a:rPr>
              <a:t>             </a:t>
            </a:r>
            <a:r>
              <a:rPr b="1" lang="en-US" sz="4000">
                <a:solidFill>
                  <a:srgbClr val="000000"/>
                </a:solidFill>
                <a:latin typeface="Arial"/>
              </a:rPr>
              <a:t>            </a:t>
            </a:r>
            <a:r>
              <a:rPr b="1" lang="en-US" sz="4000">
                <a:solidFill>
                  <a:srgbClr val="000000"/>
                </a:solidFill>
                <a:latin typeface="Arial"/>
              </a:rPr>
              <a:t>Robot Arm </a:t>
            </a:r>
            <a:endParaRPr/>
          </a:p>
          <a:p>
            <a:r>
              <a:rPr lang="en-US">
                <a:solidFill>
                  <a:srgbClr val="000000"/>
                </a:solidFill>
                <a:latin typeface="Arial"/>
              </a:rPr>
              <a:t> </a:t>
            </a:r>
            <a:endParaRPr/>
          </a:p>
          <a:p>
            <a:r>
              <a:rPr lang="en-US">
                <a:solidFill>
                  <a:srgbClr val="000000"/>
                </a:solidFill>
                <a:latin typeface="Arial"/>
              </a:rPr>
              <a:t> </a:t>
            </a:r>
            <a:endParaRPr/>
          </a:p>
          <a:p>
            <a:r>
              <a:rPr lang="en-US">
                <a:solidFill>
                  <a:srgbClr val="000000"/>
                </a:solidFill>
                <a:latin typeface="Arial"/>
              </a:rPr>
              <a:t>Adviser: </a:t>
            </a:r>
            <a:r>
              <a:rPr b="1" i="1" lang="en-US">
                <a:solidFill>
                  <a:srgbClr val="000000"/>
                </a:solidFill>
                <a:latin typeface="Arial"/>
              </a:rPr>
              <a:t>Dr.Enric Martí Gòdia</a:t>
            </a:r>
            <a:endParaRPr/>
          </a:p>
          <a:p>
            <a:r>
              <a:rPr lang="en-US">
                <a:solidFill>
                  <a:srgbClr val="000000"/>
                </a:solidFill>
                <a:latin typeface="Arial"/>
              </a:rPr>
              <a:t> </a:t>
            </a:r>
            <a:endParaRPr/>
          </a:p>
          <a:p>
            <a:r>
              <a:rPr lang="en-US">
                <a:solidFill>
                  <a:srgbClr val="000000"/>
                </a:solidFill>
                <a:latin typeface="Arial"/>
              </a:rPr>
              <a:t>Master in Computer Engineering</a:t>
            </a:r>
            <a:endParaRPr/>
          </a:p>
          <a:p>
            <a:endParaRPr/>
          </a:p>
          <a:p>
            <a:r>
              <a:rPr lang="en-US">
                <a:solidFill>
                  <a:srgbClr val="000000"/>
                </a:solidFill>
                <a:latin typeface="Arial"/>
              </a:rPr>
              <a:t>Work Group #1</a:t>
            </a:r>
            <a:endParaRPr/>
          </a:p>
          <a:p>
            <a:r>
              <a:rPr lang="en-US">
                <a:solidFill>
                  <a:srgbClr val="000000"/>
                </a:solidFill>
                <a:latin typeface="Arial"/>
              </a:rPr>
              <a:t>Group members:</a:t>
            </a:r>
            <a:endParaRPr/>
          </a:p>
          <a:p>
            <a:r>
              <a:rPr lang="en-US">
                <a:solidFill>
                  <a:srgbClr val="000000"/>
                </a:solidFill>
                <a:latin typeface="Arial"/>
              </a:rPr>
              <a:t>	</a:t>
            </a:r>
            <a:r>
              <a:rPr lang="en-US">
                <a:solidFill>
                  <a:srgbClr val="000000"/>
                </a:solidFill>
                <a:latin typeface="Arial"/>
              </a:rPr>
              <a:t>        </a:t>
            </a:r>
            <a:r>
              <a:rPr b="1" lang="en-US">
                <a:solidFill>
                  <a:srgbClr val="000000"/>
                </a:solidFill>
                <a:latin typeface="Arial"/>
              </a:rPr>
              <a:t>Md  Ashraful Alam  Milton</a:t>
            </a:r>
            <a:endParaRPr/>
          </a:p>
          <a:p>
            <a:r>
              <a:rPr b="1" lang="en-US">
                <a:solidFill>
                  <a:srgbClr val="000000"/>
                </a:solidFill>
                <a:latin typeface="Arial"/>
              </a:rPr>
              <a:t>	</a:t>
            </a:r>
            <a:r>
              <a:rPr b="1" lang="en-US">
                <a:solidFill>
                  <a:srgbClr val="000000"/>
                </a:solidFill>
                <a:latin typeface="Arial"/>
              </a:rPr>
              <a:t>        </a:t>
            </a:r>
            <a:r>
              <a:rPr b="1" lang="en-US">
                <a:solidFill>
                  <a:srgbClr val="000000"/>
                </a:solidFill>
                <a:latin typeface="Arial"/>
              </a:rPr>
              <a:t>Negin  Moradi</a:t>
            </a:r>
            <a:endParaRPr/>
          </a:p>
          <a:p>
            <a:r>
              <a:rPr b="1" lang="en-US">
                <a:solidFill>
                  <a:srgbClr val="000000"/>
                </a:solidFill>
                <a:latin typeface="Arial"/>
              </a:rPr>
              <a:t>	</a:t>
            </a:r>
            <a:r>
              <a:rPr b="1" lang="en-US">
                <a:solidFill>
                  <a:srgbClr val="000000"/>
                </a:solidFill>
                <a:latin typeface="Arial"/>
              </a:rPr>
              <a:t>        </a:t>
            </a:r>
            <a:r>
              <a:rPr b="1" lang="en-US">
                <a:solidFill>
                  <a:srgbClr val="000000"/>
                </a:solidFill>
                <a:latin typeface="Arial"/>
              </a:rPr>
              <a:t>Pouya  Ahmadmonfared</a:t>
            </a:r>
            <a:endParaRPr/>
          </a:p>
          <a:p>
            <a:r>
              <a:rPr b="1" lang="en-US">
                <a:solidFill>
                  <a:srgbClr val="000000"/>
                </a:solidFill>
                <a:latin typeface="Arial"/>
              </a:rPr>
              <a:t>               </a:t>
            </a:r>
            <a:r>
              <a:rPr b="1" lang="en-US">
                <a:solidFill>
                  <a:srgbClr val="000000"/>
                </a:solidFill>
                <a:latin typeface="Arial"/>
              </a:rPr>
              <a:t>Marcelina  Izworska</a:t>
            </a:r>
            <a:endParaRPr/>
          </a:p>
          <a:p>
            <a:r>
              <a:rPr b="1" lang="en-US">
                <a:solidFill>
                  <a:srgbClr val="000000"/>
                </a:solidFill>
                <a:latin typeface="Arial"/>
              </a:rPr>
              <a:t>	</a:t>
            </a:r>
            <a:r>
              <a:rPr b="1" lang="en-US">
                <a:solidFill>
                  <a:srgbClr val="000000"/>
                </a:solidFill>
                <a:latin typeface="Arial"/>
              </a:rPr>
              <a:t>        </a:t>
            </a:r>
            <a:r>
              <a:rPr b="1" lang="en-US">
                <a:solidFill>
                  <a:srgbClr val="000000"/>
                </a:solidFill>
                <a:latin typeface="Arial"/>
              </a:rPr>
              <a:t>Kian  Seif</a:t>
            </a:r>
            <a:endParaRPr/>
          </a:p>
          <a:p>
            <a:r>
              <a:rPr lang="en-US" sz="1400">
                <a:solidFill>
                  <a:srgbClr val="000000"/>
                </a:solidFill>
                <a:latin typeface="Calibri"/>
              </a:rPr>
              <a:t> </a:t>
            </a:r>
            <a:endParaRPr/>
          </a:p>
          <a:p>
            <a:r>
              <a:rPr lang="en-US" sz="1000">
                <a:solidFill>
                  <a:srgbClr val="000000"/>
                </a:solidFill>
                <a:latin typeface="Calibri"/>
              </a:rPr>
              <a:t> </a:t>
            </a:r>
            <a:endParaRPr/>
          </a:p>
          <a:p>
            <a:r>
              <a:rPr lang="en-US" sz="1400">
                <a:solidFill>
                  <a:srgbClr val="000000"/>
                </a:solidFill>
                <a:latin typeface="Calibri"/>
              </a:rPr>
              <a:t> </a:t>
            </a:r>
            <a:endParaRPr/>
          </a:p>
          <a:p>
            <a:endParaRPr/>
          </a:p>
          <a:p>
            <a:pPr>
              <a:lnSpc>
                <a:spcPct val="100000"/>
              </a:lnSpc>
            </a:pPr>
            <a:endParaRPr/>
          </a:p>
        </p:txBody>
      </p:sp>
      <p:pic>
        <p:nvPicPr>
          <p:cNvPr id="255" name="Picture 3" descr=""/>
          <p:cNvPicPr/>
          <p:nvPr/>
        </p:nvPicPr>
        <p:blipFill>
          <a:blip r:embed="rId1"/>
          <a:stretch>
            <a:fillRect/>
          </a:stretch>
        </p:blipFill>
        <p:spPr>
          <a:xfrm>
            <a:off x="3429000" y="0"/>
            <a:ext cx="2472120" cy="1141920"/>
          </a:xfrm>
          <a:prstGeom prst="rect">
            <a:avLst/>
          </a:prstGeom>
          <a:ln>
            <a:noFill/>
          </a:ln>
        </p:spPr>
      </p:pic>
      <p:pic>
        <p:nvPicPr>
          <p:cNvPr id="256" name="Picture 4" descr=""/>
          <p:cNvPicPr/>
          <p:nvPr/>
        </p:nvPicPr>
        <p:blipFill>
          <a:blip r:embed="rId2"/>
          <a:stretch>
            <a:fillRect/>
          </a:stretch>
        </p:blipFill>
        <p:spPr>
          <a:xfrm>
            <a:off x="3352680" y="928080"/>
            <a:ext cx="2361240" cy="932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TextShape 1"/>
          <p:cNvSpPr txBox="1"/>
          <p:nvPr/>
        </p:nvSpPr>
        <p:spPr>
          <a:xfrm>
            <a:off x="457200" y="219600"/>
            <a:ext cx="8228520" cy="1253160"/>
          </a:xfrm>
          <a:prstGeom prst="rect">
            <a:avLst/>
          </a:prstGeom>
        </p:spPr>
        <p:txBody>
          <a:bodyPr lIns="0" rIns="0" tIns="0" bIns="0" anchor="ctr"/>
          <a:p>
            <a:pPr algn="ctr"/>
            <a:r>
              <a:rPr lang="en-US" sz="4400">
                <a:latin typeface="Arial"/>
              </a:rPr>
              <a:t>3.4 Calculate Cost of Moving a box to Basket </a:t>
            </a:r>
            <a:endParaRPr/>
          </a:p>
        </p:txBody>
      </p:sp>
      <p:sp>
        <p:nvSpPr>
          <p:cNvPr id="289" name="TextShape 2"/>
          <p:cNvSpPr txBox="1"/>
          <p:nvPr/>
        </p:nvSpPr>
        <p:spPr>
          <a:xfrm>
            <a:off x="457200" y="3749040"/>
            <a:ext cx="8228520" cy="2376000"/>
          </a:xfrm>
          <a:prstGeom prst="rect">
            <a:avLst/>
          </a:prstGeom>
        </p:spPr>
        <p:txBody>
          <a:bodyPr lIns="0" rIns="0" tIns="0" bIns="0"/>
          <a:p>
            <a:r>
              <a:rPr lang="en-US" sz="2200">
                <a:solidFill>
                  <a:srgbClr val="000000"/>
                </a:solidFill>
                <a:latin typeface="Arial"/>
                <a:ea typeface="Droid Sans Fallback"/>
              </a:rPr>
              <a:t>We Used</a:t>
            </a:r>
            <a:r>
              <a:rPr b="1" lang="en-US" sz="2200">
                <a:solidFill>
                  <a:srgbClr val="000000"/>
                </a:solidFill>
                <a:latin typeface="Arial"/>
                <a:ea typeface="Droid Sans Fallback"/>
              </a:rPr>
              <a:t> Euclidean distance</a:t>
            </a:r>
            <a:r>
              <a:rPr lang="en-US" sz="2200">
                <a:solidFill>
                  <a:srgbClr val="000000"/>
                </a:solidFill>
                <a:latin typeface="Arial"/>
                <a:ea typeface="Droid Sans Fallback"/>
              </a:rPr>
              <a:t> between two target box and reference or pivot point of robot arm to calculate the distance which will be used as cost in moving boxes. Lower the distance/cost better the performance of arm movement.</a:t>
            </a:r>
            <a:endParaRPr/>
          </a:p>
        </p:txBody>
      </p:sp>
      <p:pic>
        <p:nvPicPr>
          <p:cNvPr id="290" name="" descr=""/>
          <p:cNvPicPr/>
          <p:nvPr/>
        </p:nvPicPr>
        <p:blipFill>
          <a:blip r:embed="rId1"/>
          <a:stretch>
            <a:fillRect/>
          </a:stretch>
        </p:blipFill>
        <p:spPr>
          <a:xfrm>
            <a:off x="1280160" y="1701360"/>
            <a:ext cx="6217920" cy="15904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457200" y="219600"/>
            <a:ext cx="8228520" cy="1252800"/>
          </a:xfrm>
          <a:prstGeom prst="rect">
            <a:avLst/>
          </a:prstGeom>
          <a:noFill/>
          <a:ln>
            <a:noFill/>
          </a:ln>
        </p:spPr>
        <p:txBody>
          <a:bodyPr lIns="0" rIns="0" tIns="0" bIns="0" anchor="ctr"/>
          <a:p>
            <a:pPr algn="ctr">
              <a:lnSpc>
                <a:spcPct val="100000"/>
              </a:lnSpc>
            </a:pPr>
            <a:r>
              <a:rPr lang="en-US" sz="4400">
                <a:latin typeface="Arial"/>
              </a:rPr>
              <a:t>4.1 Demo &amp; Results : Game Rules</a:t>
            </a:r>
            <a:endParaRPr/>
          </a:p>
        </p:txBody>
      </p:sp>
      <p:pic>
        <p:nvPicPr>
          <p:cNvPr id="292" name="" descr=""/>
          <p:cNvPicPr/>
          <p:nvPr/>
        </p:nvPicPr>
        <p:blipFill>
          <a:blip r:embed="rId1"/>
          <a:stretch>
            <a:fillRect/>
          </a:stretch>
        </p:blipFill>
        <p:spPr>
          <a:xfrm>
            <a:off x="1485720" y="1604520"/>
            <a:ext cx="6171120" cy="39729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457200" y="274680"/>
            <a:ext cx="8228520" cy="1141920"/>
          </a:xfrm>
          <a:prstGeom prst="rect">
            <a:avLst/>
          </a:prstGeom>
          <a:noFill/>
          <a:ln>
            <a:noFill/>
          </a:ln>
        </p:spPr>
      </p:sp>
      <p:sp>
        <p:nvSpPr>
          <p:cNvPr id="294" name="CustomShape 2"/>
          <p:cNvSpPr/>
          <p:nvPr/>
        </p:nvSpPr>
        <p:spPr>
          <a:xfrm>
            <a:off x="457200" y="1600200"/>
            <a:ext cx="8228520" cy="4524840"/>
          </a:xfrm>
          <a:prstGeom prst="rect">
            <a:avLst/>
          </a:prstGeom>
          <a:noFill/>
          <a:ln>
            <a:noFill/>
          </a:ln>
        </p:spPr>
      </p:sp>
      <p:sp>
        <p:nvSpPr>
          <p:cNvPr id="295" name="CustomShape 3"/>
          <p:cNvSpPr/>
          <p:nvPr/>
        </p:nvSpPr>
        <p:spPr>
          <a:xfrm>
            <a:off x="457200" y="274680"/>
            <a:ext cx="8228520" cy="1142280"/>
          </a:xfrm>
          <a:prstGeom prst="rect">
            <a:avLst/>
          </a:prstGeom>
          <a:noFill/>
          <a:ln>
            <a:noFill/>
          </a:ln>
        </p:spPr>
        <p:txBody>
          <a:bodyPr lIns="0" rIns="0" tIns="0" bIns="0" anchor="ctr"/>
          <a:p>
            <a:pPr algn="ctr">
              <a:lnSpc>
                <a:spcPct val="100000"/>
              </a:lnSpc>
            </a:pPr>
            <a:r>
              <a:rPr lang="en-US" sz="4400">
                <a:latin typeface="Calibri"/>
              </a:rPr>
              <a:t>4.2 Demo: New Game</a:t>
            </a:r>
            <a:endParaRPr/>
          </a:p>
        </p:txBody>
      </p:sp>
      <p:pic>
        <p:nvPicPr>
          <p:cNvPr id="296" name="" descr=""/>
          <p:cNvPicPr/>
          <p:nvPr/>
        </p:nvPicPr>
        <p:blipFill>
          <a:blip r:embed="rId1"/>
          <a:stretch>
            <a:fillRect/>
          </a:stretch>
        </p:blipFill>
        <p:spPr>
          <a:xfrm>
            <a:off x="640080" y="1604520"/>
            <a:ext cx="8137800" cy="43387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CustomShape 1"/>
          <p:cNvSpPr/>
          <p:nvPr/>
        </p:nvSpPr>
        <p:spPr>
          <a:xfrm>
            <a:off x="457200" y="274680"/>
            <a:ext cx="8228520" cy="1142280"/>
          </a:xfrm>
          <a:prstGeom prst="rect">
            <a:avLst/>
          </a:prstGeom>
          <a:noFill/>
          <a:ln>
            <a:noFill/>
          </a:ln>
        </p:spPr>
        <p:txBody>
          <a:bodyPr lIns="0" rIns="0" tIns="0" bIns="0" anchor="ctr"/>
          <a:p>
            <a:pPr algn="ctr">
              <a:lnSpc>
                <a:spcPct val="100000"/>
              </a:lnSpc>
            </a:pPr>
            <a:r>
              <a:rPr lang="en-US" sz="4400">
                <a:latin typeface="Arial"/>
              </a:rPr>
              <a:t>4.3 Demo: New Game Created</a:t>
            </a:r>
            <a:endParaRPr/>
          </a:p>
        </p:txBody>
      </p:sp>
      <p:pic>
        <p:nvPicPr>
          <p:cNvPr id="298" name="" descr=""/>
          <p:cNvPicPr/>
          <p:nvPr/>
        </p:nvPicPr>
        <p:blipFill>
          <a:blip r:embed="rId1"/>
          <a:stretch>
            <a:fillRect/>
          </a:stretch>
        </p:blipFill>
        <p:spPr>
          <a:xfrm>
            <a:off x="365760" y="1417320"/>
            <a:ext cx="8412120" cy="44344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CustomShape 1"/>
          <p:cNvSpPr/>
          <p:nvPr/>
        </p:nvSpPr>
        <p:spPr>
          <a:xfrm>
            <a:off x="457200" y="219600"/>
            <a:ext cx="8228520" cy="1252800"/>
          </a:xfrm>
          <a:prstGeom prst="rect">
            <a:avLst/>
          </a:prstGeom>
          <a:noFill/>
          <a:ln>
            <a:noFill/>
          </a:ln>
        </p:spPr>
        <p:txBody>
          <a:bodyPr lIns="0" rIns="0" tIns="0" bIns="0" anchor="ctr"/>
          <a:p>
            <a:pPr algn="ctr">
              <a:lnSpc>
                <a:spcPct val="100000"/>
              </a:lnSpc>
            </a:pPr>
            <a:r>
              <a:rPr lang="en-US" sz="4400">
                <a:latin typeface="Arial"/>
              </a:rPr>
              <a:t>4.4 Demo: Player 1 Box Selection</a:t>
            </a:r>
            <a:endParaRPr/>
          </a:p>
        </p:txBody>
      </p:sp>
      <p:pic>
        <p:nvPicPr>
          <p:cNvPr id="300" name="" descr=""/>
          <p:cNvPicPr/>
          <p:nvPr/>
        </p:nvPicPr>
        <p:blipFill>
          <a:blip r:embed="rId1"/>
          <a:stretch>
            <a:fillRect/>
          </a:stretch>
        </p:blipFill>
        <p:spPr>
          <a:xfrm>
            <a:off x="1178280" y="1604520"/>
            <a:ext cx="6786360" cy="39769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CustomShape 1"/>
          <p:cNvSpPr/>
          <p:nvPr/>
        </p:nvSpPr>
        <p:spPr>
          <a:xfrm>
            <a:off x="457200" y="219600"/>
            <a:ext cx="8228520" cy="1252800"/>
          </a:xfrm>
          <a:prstGeom prst="rect">
            <a:avLst/>
          </a:prstGeom>
          <a:noFill/>
          <a:ln>
            <a:noFill/>
          </a:ln>
        </p:spPr>
        <p:txBody>
          <a:bodyPr lIns="0" rIns="0" tIns="0" bIns="0" anchor="ctr"/>
          <a:p>
            <a:pPr algn="ctr">
              <a:lnSpc>
                <a:spcPct val="100000"/>
              </a:lnSpc>
            </a:pPr>
            <a:r>
              <a:rPr lang="en-US" sz="4400">
                <a:latin typeface="Arial"/>
              </a:rPr>
              <a:t>4.5 Demo: Player 1 Box Collected</a:t>
            </a:r>
            <a:endParaRPr/>
          </a:p>
        </p:txBody>
      </p:sp>
      <p:pic>
        <p:nvPicPr>
          <p:cNvPr id="302" name="" descr=""/>
          <p:cNvPicPr/>
          <p:nvPr/>
        </p:nvPicPr>
        <p:blipFill>
          <a:blip r:embed="rId1"/>
          <a:stretch>
            <a:fillRect/>
          </a:stretch>
        </p:blipFill>
        <p:spPr>
          <a:xfrm>
            <a:off x="1153800" y="1604520"/>
            <a:ext cx="6835320" cy="39769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457200" y="274680"/>
            <a:ext cx="8228520" cy="1142280"/>
          </a:xfrm>
          <a:prstGeom prst="rect">
            <a:avLst/>
          </a:prstGeom>
          <a:noFill/>
          <a:ln>
            <a:noFill/>
          </a:ln>
        </p:spPr>
        <p:txBody>
          <a:bodyPr lIns="0" rIns="0" tIns="0" bIns="0" anchor="ctr"/>
          <a:p>
            <a:pPr algn="ctr">
              <a:lnSpc>
                <a:spcPct val="100000"/>
              </a:lnSpc>
            </a:pPr>
            <a:r>
              <a:rPr lang="en-US" sz="4400">
                <a:latin typeface="Arial"/>
              </a:rPr>
              <a:t>4.6 Demo: Turn to Player 2 </a:t>
            </a:r>
            <a:endParaRPr/>
          </a:p>
        </p:txBody>
      </p:sp>
      <p:pic>
        <p:nvPicPr>
          <p:cNvPr id="304" name="" descr=""/>
          <p:cNvPicPr/>
          <p:nvPr/>
        </p:nvPicPr>
        <p:blipFill>
          <a:blip r:embed="rId1"/>
          <a:stretch>
            <a:fillRect/>
          </a:stretch>
        </p:blipFill>
        <p:spPr>
          <a:xfrm>
            <a:off x="1280160" y="1604520"/>
            <a:ext cx="6704280" cy="36986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CustomShape 1"/>
          <p:cNvSpPr/>
          <p:nvPr/>
        </p:nvSpPr>
        <p:spPr>
          <a:xfrm>
            <a:off x="457200" y="219600"/>
            <a:ext cx="8228520" cy="1252800"/>
          </a:xfrm>
          <a:prstGeom prst="rect">
            <a:avLst/>
          </a:prstGeom>
          <a:noFill/>
          <a:ln>
            <a:noFill/>
          </a:ln>
        </p:spPr>
        <p:txBody>
          <a:bodyPr lIns="0" rIns="0" tIns="0" bIns="0" anchor="ctr"/>
          <a:p>
            <a:pPr algn="ctr">
              <a:lnSpc>
                <a:spcPct val="100000"/>
              </a:lnSpc>
            </a:pPr>
            <a:r>
              <a:rPr lang="en-US" sz="4400">
                <a:latin typeface="Arial"/>
              </a:rPr>
              <a:t>4.7 Demo: Player 2 Box Selection</a:t>
            </a:r>
            <a:endParaRPr/>
          </a:p>
        </p:txBody>
      </p:sp>
      <p:pic>
        <p:nvPicPr>
          <p:cNvPr id="306" name="" descr=""/>
          <p:cNvPicPr/>
          <p:nvPr/>
        </p:nvPicPr>
        <p:blipFill>
          <a:blip r:embed="rId1"/>
          <a:stretch>
            <a:fillRect/>
          </a:stretch>
        </p:blipFill>
        <p:spPr>
          <a:xfrm>
            <a:off x="1189440" y="1604520"/>
            <a:ext cx="6763680" cy="39769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CustomShape 1"/>
          <p:cNvSpPr/>
          <p:nvPr/>
        </p:nvSpPr>
        <p:spPr>
          <a:xfrm>
            <a:off x="457200" y="219600"/>
            <a:ext cx="8228520" cy="1252800"/>
          </a:xfrm>
          <a:prstGeom prst="rect">
            <a:avLst/>
          </a:prstGeom>
          <a:noFill/>
          <a:ln>
            <a:noFill/>
          </a:ln>
        </p:spPr>
        <p:txBody>
          <a:bodyPr lIns="0" rIns="0" tIns="0" bIns="0" anchor="ctr"/>
          <a:p>
            <a:pPr algn="ctr">
              <a:lnSpc>
                <a:spcPct val="100000"/>
              </a:lnSpc>
            </a:pPr>
            <a:r>
              <a:rPr lang="en-US" sz="4400">
                <a:latin typeface="Arial"/>
              </a:rPr>
              <a:t>4.8 Demo: Player 2 Box Collected</a:t>
            </a:r>
            <a:endParaRPr/>
          </a:p>
        </p:txBody>
      </p:sp>
      <p:pic>
        <p:nvPicPr>
          <p:cNvPr id="308" name="" descr=""/>
          <p:cNvPicPr/>
          <p:nvPr/>
        </p:nvPicPr>
        <p:blipFill>
          <a:blip r:embed="rId1"/>
          <a:stretch>
            <a:fillRect/>
          </a:stretch>
        </p:blipFill>
        <p:spPr>
          <a:xfrm>
            <a:off x="1193760" y="1604520"/>
            <a:ext cx="6755400" cy="39769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457200" y="274680"/>
            <a:ext cx="8228520" cy="1142280"/>
          </a:xfrm>
          <a:prstGeom prst="rect">
            <a:avLst/>
          </a:prstGeom>
          <a:noFill/>
          <a:ln>
            <a:noFill/>
          </a:ln>
        </p:spPr>
        <p:txBody>
          <a:bodyPr lIns="0" rIns="0" tIns="0" bIns="0" anchor="ctr"/>
          <a:p>
            <a:pPr algn="ctr">
              <a:lnSpc>
                <a:spcPct val="100000"/>
              </a:lnSpc>
            </a:pPr>
            <a:r>
              <a:rPr b="1" lang="en-US" sz="3200">
                <a:solidFill>
                  <a:srgbClr val="000000"/>
                </a:solidFill>
                <a:latin typeface="Arial"/>
                <a:ea typeface="Droid Sans Fallback"/>
              </a:rPr>
              <a:t>4.9 Cost of Player 1 and Player 2 to move the boxes</a:t>
            </a:r>
            <a:endParaRPr/>
          </a:p>
        </p:txBody>
      </p:sp>
      <p:pic>
        <p:nvPicPr>
          <p:cNvPr id="310" name="" descr=""/>
          <p:cNvPicPr/>
          <p:nvPr/>
        </p:nvPicPr>
        <p:blipFill>
          <a:blip r:embed="rId1"/>
          <a:stretch>
            <a:fillRect/>
          </a:stretch>
        </p:blipFill>
        <p:spPr>
          <a:xfrm>
            <a:off x="456840" y="1744920"/>
            <a:ext cx="8228880" cy="36961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457200" y="274680"/>
            <a:ext cx="8228520" cy="333720"/>
          </a:xfrm>
          <a:prstGeom prst="rect">
            <a:avLst/>
          </a:prstGeom>
          <a:noFill/>
          <a:ln>
            <a:noFill/>
          </a:ln>
        </p:spPr>
      </p:sp>
      <p:sp>
        <p:nvSpPr>
          <p:cNvPr id="258" name="CustomShape 2"/>
          <p:cNvSpPr/>
          <p:nvPr/>
        </p:nvSpPr>
        <p:spPr>
          <a:xfrm>
            <a:off x="457200" y="685800"/>
            <a:ext cx="8228520" cy="54392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59" name="TextShape 3"/>
          <p:cNvSpPr txBox="1"/>
          <p:nvPr/>
        </p:nvSpPr>
        <p:spPr>
          <a:xfrm>
            <a:off x="457200" y="273600"/>
            <a:ext cx="8229240" cy="1144800"/>
          </a:xfrm>
          <a:prstGeom prst="rect">
            <a:avLst/>
          </a:prstGeom>
        </p:spPr>
        <p:txBody>
          <a:bodyPr lIns="0" rIns="0" tIns="0" bIns="0" anchor="ctr"/>
          <a:p>
            <a:pPr algn="ctr"/>
            <a:r>
              <a:rPr lang="en-US" sz="4400">
                <a:latin typeface="Arial"/>
              </a:rPr>
              <a:t>Outline</a:t>
            </a:r>
            <a:endParaRPr/>
          </a:p>
        </p:txBody>
      </p:sp>
      <p:sp>
        <p:nvSpPr>
          <p:cNvPr id="260" name="TextShape 4"/>
          <p:cNvSpPr txBox="1"/>
          <p:nvPr/>
        </p:nvSpPr>
        <p:spPr>
          <a:xfrm>
            <a:off x="457200" y="1274040"/>
            <a:ext cx="8229240" cy="4638240"/>
          </a:xfrm>
          <a:prstGeom prst="rect">
            <a:avLst/>
          </a:prstGeom>
        </p:spPr>
        <p:txBody>
          <a:bodyPr lIns="0" rIns="0" tIns="0" bIns="0" anchor="ctr"/>
          <a:p>
            <a:pPr>
              <a:lnSpc>
                <a:spcPct val="100000"/>
              </a:lnSpc>
            </a:pPr>
            <a:r>
              <a:rPr b="1" lang="en-US" sz="2400">
                <a:solidFill>
                  <a:srgbClr val="000000"/>
                </a:solidFill>
                <a:latin typeface="Calibri"/>
              </a:rPr>
              <a:t>1. Introduction</a:t>
            </a:r>
            <a:endParaRPr/>
          </a:p>
          <a:p>
            <a:pPr>
              <a:lnSpc>
                <a:spcPct val="100000"/>
              </a:lnSpc>
            </a:pPr>
            <a:endParaRPr/>
          </a:p>
          <a:p>
            <a:pPr>
              <a:lnSpc>
                <a:spcPct val="100000"/>
              </a:lnSpc>
            </a:pPr>
            <a:r>
              <a:rPr b="1" lang="en-US" sz="2400">
                <a:solidFill>
                  <a:srgbClr val="000000"/>
                </a:solidFill>
                <a:latin typeface="Calibri"/>
              </a:rPr>
              <a:t>2 Robot Arm Project</a:t>
            </a:r>
            <a:endParaRPr/>
          </a:p>
          <a:p>
            <a:pPr>
              <a:lnSpc>
                <a:spcPct val="100000"/>
              </a:lnSpc>
            </a:pPr>
            <a:endParaRPr/>
          </a:p>
          <a:p>
            <a:pPr>
              <a:lnSpc>
                <a:spcPct val="100000"/>
              </a:lnSpc>
            </a:pPr>
            <a:r>
              <a:rPr b="1" lang="en-US" sz="2400">
                <a:solidFill>
                  <a:srgbClr val="000000"/>
                </a:solidFill>
                <a:latin typeface="Calibri"/>
              </a:rPr>
              <a:t>3. Development</a:t>
            </a:r>
            <a:endParaRPr/>
          </a:p>
          <a:p>
            <a:pPr>
              <a:lnSpc>
                <a:spcPct val="100000"/>
              </a:lnSpc>
            </a:pPr>
            <a:endParaRPr/>
          </a:p>
          <a:p>
            <a:pPr>
              <a:lnSpc>
                <a:spcPct val="100000"/>
              </a:lnSpc>
            </a:pPr>
            <a:r>
              <a:rPr b="1" lang="en-US" sz="2400">
                <a:solidFill>
                  <a:srgbClr val="000000"/>
                </a:solidFill>
                <a:latin typeface="Calibri"/>
              </a:rPr>
              <a:t>4. Results &amp; Demo</a:t>
            </a:r>
            <a:endParaRPr/>
          </a:p>
          <a:p>
            <a:pPr>
              <a:lnSpc>
                <a:spcPct val="100000"/>
              </a:lnSpc>
            </a:pPr>
            <a:endParaRPr/>
          </a:p>
          <a:p>
            <a:pPr>
              <a:lnSpc>
                <a:spcPct val="100000"/>
              </a:lnSpc>
            </a:pPr>
            <a:r>
              <a:rPr b="1" lang="en-US" sz="2400">
                <a:solidFill>
                  <a:srgbClr val="000000"/>
                </a:solidFill>
                <a:latin typeface="Calibri"/>
              </a:rPr>
              <a:t>5. Conclusion and Future works</a:t>
            </a:r>
            <a:endParaRPr/>
          </a:p>
          <a:p>
            <a:pPr>
              <a:lnSpc>
                <a:spcPct val="100000"/>
              </a:lnSpc>
            </a:pPr>
            <a:endParaRPr/>
          </a:p>
          <a:p>
            <a:pPr>
              <a:lnSpc>
                <a:spcPct val="100000"/>
              </a:lnSpc>
            </a:pPr>
            <a:r>
              <a:rPr b="1" lang="en-US" sz="2400">
                <a:solidFill>
                  <a:srgbClr val="000000"/>
                </a:solidFill>
                <a:latin typeface="Calibri"/>
              </a:rPr>
              <a:t>6. Bibliography</a:t>
            </a:r>
            <a:endParaRPr/>
          </a:p>
          <a:p>
            <a:pPr>
              <a:lnSpc>
                <a:spcPct val="100000"/>
              </a:lnSpc>
            </a:pPr>
            <a:endParaRPr/>
          </a:p>
          <a:p>
            <a:pPr>
              <a:lnSpc>
                <a:spcPct val="100000"/>
              </a:lnSpc>
            </a:pPr>
            <a:r>
              <a:rPr b="1" lang="en-US" sz="2400">
                <a:solidFill>
                  <a:srgbClr val="000000"/>
                </a:solidFill>
                <a:latin typeface="Calibri"/>
              </a:rPr>
              <a:t>7. Question &amp; Answers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CustomShape 1"/>
          <p:cNvSpPr/>
          <p:nvPr/>
        </p:nvSpPr>
        <p:spPr>
          <a:xfrm>
            <a:off x="457200" y="274680"/>
            <a:ext cx="8228520" cy="1142280"/>
          </a:xfrm>
          <a:prstGeom prst="rect">
            <a:avLst/>
          </a:prstGeom>
          <a:noFill/>
          <a:ln>
            <a:noFill/>
          </a:ln>
        </p:spPr>
        <p:txBody>
          <a:bodyPr lIns="0" rIns="0" tIns="0" bIns="0" anchor="ctr"/>
          <a:p>
            <a:pPr algn="ctr">
              <a:lnSpc>
                <a:spcPct val="100000"/>
              </a:lnSpc>
            </a:pPr>
            <a:r>
              <a:rPr b="1" lang="en-US" sz="1200">
                <a:solidFill>
                  <a:srgbClr val="000000"/>
                </a:solidFill>
                <a:latin typeface="Arial"/>
                <a:ea typeface="Droid Sans Fallback"/>
              </a:rPr>
              <a:t>4.10 Game Finish &amp; Result</a:t>
            </a:r>
            <a:endParaRPr/>
          </a:p>
        </p:txBody>
      </p:sp>
      <p:pic>
        <p:nvPicPr>
          <p:cNvPr id="312" name="" descr=""/>
          <p:cNvPicPr/>
          <p:nvPr/>
        </p:nvPicPr>
        <p:blipFill>
          <a:blip r:embed="rId1"/>
          <a:stretch>
            <a:fillRect/>
          </a:stretch>
        </p:blipFill>
        <p:spPr>
          <a:xfrm>
            <a:off x="1111680" y="1604520"/>
            <a:ext cx="6919200" cy="397692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CustomShape 1"/>
          <p:cNvSpPr/>
          <p:nvPr/>
        </p:nvSpPr>
        <p:spPr>
          <a:xfrm>
            <a:off x="457200" y="1600200"/>
            <a:ext cx="8228520" cy="45248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314" name="CustomShape 2"/>
          <p:cNvSpPr/>
          <p:nvPr/>
        </p:nvSpPr>
        <p:spPr>
          <a:xfrm>
            <a:off x="457200" y="273600"/>
            <a:ext cx="8228880" cy="1144440"/>
          </a:xfrm>
          <a:prstGeom prst="rect">
            <a:avLst/>
          </a:prstGeom>
          <a:noFill/>
          <a:ln>
            <a:noFill/>
          </a:ln>
        </p:spPr>
      </p:sp>
      <p:sp>
        <p:nvSpPr>
          <p:cNvPr id="315" name="CustomShape 3"/>
          <p:cNvSpPr/>
          <p:nvPr/>
        </p:nvSpPr>
        <p:spPr>
          <a:xfrm>
            <a:off x="457200" y="1604520"/>
            <a:ext cx="8228880" cy="3976920"/>
          </a:xfrm>
          <a:prstGeom prst="rect">
            <a:avLst/>
          </a:prstGeom>
          <a:noFill/>
          <a:ln>
            <a:noFill/>
          </a:ln>
        </p:spPr>
      </p:sp>
      <p:sp>
        <p:nvSpPr>
          <p:cNvPr id="316" name="TextShape 4"/>
          <p:cNvSpPr txBox="1"/>
          <p:nvPr/>
        </p:nvSpPr>
        <p:spPr>
          <a:xfrm>
            <a:off x="457200" y="274680"/>
            <a:ext cx="8228520" cy="1142640"/>
          </a:xfrm>
          <a:prstGeom prst="rect">
            <a:avLst/>
          </a:prstGeom>
        </p:spPr>
        <p:txBody>
          <a:bodyPr lIns="0" rIns="0" tIns="0" bIns="0" anchor="ctr"/>
          <a:p>
            <a:pPr algn="ctr"/>
            <a:r>
              <a:rPr lang="en-US" sz="4400">
                <a:latin typeface="Arial"/>
              </a:rPr>
              <a:t>5 Conclusion</a:t>
            </a:r>
            <a:endParaRPr/>
          </a:p>
        </p:txBody>
      </p:sp>
      <p:sp>
        <p:nvSpPr>
          <p:cNvPr id="317" name="TextShape 5"/>
          <p:cNvSpPr txBox="1"/>
          <p:nvPr/>
        </p:nvSpPr>
        <p:spPr>
          <a:xfrm>
            <a:off x="457200" y="1604520"/>
            <a:ext cx="8229240" cy="3977280"/>
          </a:xfrm>
          <a:prstGeom prst="rect">
            <a:avLst/>
          </a:prstGeom>
        </p:spPr>
        <p:txBody>
          <a:bodyPr lIns="0" rIns="0" tIns="0" bIns="0" anchor="ctr"/>
          <a:p>
            <a:pPr>
              <a:lnSpc>
                <a:spcPct val="100000"/>
              </a:lnSpc>
              <a:buSzPct val="45000"/>
              <a:buFont typeface="StarSymbol"/>
              <a:buChar char=""/>
            </a:pPr>
            <a:r>
              <a:rPr lang="en-US" sz="2200">
                <a:solidFill>
                  <a:srgbClr val="000000"/>
                </a:solidFill>
                <a:latin typeface="Arial"/>
                <a:ea typeface="Droid Sans Fallback"/>
              </a:rPr>
              <a:t> </a:t>
            </a:r>
            <a:r>
              <a:rPr lang="en-US" sz="2200">
                <a:solidFill>
                  <a:srgbClr val="000000"/>
                </a:solidFill>
                <a:latin typeface="Arial"/>
                <a:ea typeface="Droid Sans Fallback"/>
              </a:rPr>
              <a:t>Robot Arm project was</a:t>
            </a:r>
            <a:r>
              <a:rPr b="1" lang="en-US" sz="2200">
                <a:solidFill>
                  <a:srgbClr val="000000"/>
                </a:solidFill>
                <a:latin typeface="Arial"/>
                <a:ea typeface="Droid Sans Fallback"/>
              </a:rPr>
              <a:t> useful to us learning</a:t>
            </a:r>
            <a:r>
              <a:rPr lang="en-US" sz="2200">
                <a:solidFill>
                  <a:srgbClr val="000000"/>
                </a:solidFill>
                <a:latin typeface="Arial"/>
                <a:ea typeface="Droid Sans Fallback"/>
              </a:rPr>
              <a:t> computer graphics.</a:t>
            </a:r>
            <a:endParaRPr/>
          </a:p>
          <a:p>
            <a:pPr>
              <a:lnSpc>
                <a:spcPct val="100000"/>
              </a:lnSpc>
              <a:buSzPct val="45000"/>
              <a:buFont typeface="StarSymbol"/>
              <a:buChar char=""/>
            </a:pPr>
            <a:endParaRPr/>
          </a:p>
          <a:p>
            <a:pPr>
              <a:lnSpc>
                <a:spcPct val="100000"/>
              </a:lnSpc>
              <a:buSzPct val="45000"/>
              <a:buFont typeface="StarSymbol"/>
              <a:buChar char=""/>
            </a:pPr>
            <a:r>
              <a:rPr lang="en-US" sz="2200">
                <a:solidFill>
                  <a:srgbClr val="000000"/>
                </a:solidFill>
                <a:latin typeface="Arial"/>
                <a:ea typeface="Droid Sans Fallback"/>
              </a:rPr>
              <a:t>Though </a:t>
            </a:r>
            <a:r>
              <a:rPr lang="en-US" sz="2200">
                <a:solidFill>
                  <a:srgbClr val="000000"/>
                </a:solidFill>
                <a:latin typeface="Arial"/>
                <a:ea typeface="Droid Sans Fallback"/>
              </a:rPr>
              <a:t>Robot Arm project</a:t>
            </a:r>
            <a:r>
              <a:rPr lang="en-US" sz="2200">
                <a:solidFill>
                  <a:srgbClr val="000000"/>
                </a:solidFill>
                <a:latin typeface="Arial"/>
                <a:ea typeface="Droid Sans Fallback"/>
              </a:rPr>
              <a:t> has some limitations due to our lack of experience, still it can be used to plan and study robot arm. </a:t>
            </a:r>
            <a:endParaRPr/>
          </a:p>
          <a:p>
            <a:pPr>
              <a:lnSpc>
                <a:spcPct val="100000"/>
              </a:lnSpc>
              <a:buSzPct val="45000"/>
              <a:buFont typeface="StarSymbol"/>
              <a:buChar char=""/>
            </a:pPr>
            <a:endParaRPr/>
          </a:p>
          <a:p>
            <a:pPr>
              <a:buSzPct val="45000"/>
              <a:buFont typeface="StarSymbol"/>
              <a:buChar char=""/>
            </a:pPr>
            <a:r>
              <a:rPr lang="en-US" sz="2200">
                <a:solidFill>
                  <a:srgbClr val="000000"/>
                </a:solidFill>
                <a:latin typeface="Arial"/>
                <a:ea typeface="Droid Sans Fallback"/>
              </a:rPr>
              <a:t>Our Robot can </a:t>
            </a:r>
            <a:r>
              <a:rPr b="1" lang="en-US" sz="2200">
                <a:solidFill>
                  <a:srgbClr val="000000"/>
                </a:solidFill>
                <a:latin typeface="Arial"/>
                <a:ea typeface="Droid Sans Fallback"/>
              </a:rPr>
              <a:t>find the object in 3D</a:t>
            </a:r>
            <a:r>
              <a:rPr lang="en-US" sz="2200">
                <a:solidFill>
                  <a:srgbClr val="000000"/>
                </a:solidFill>
                <a:latin typeface="Arial"/>
                <a:ea typeface="Droid Sans Fallback"/>
              </a:rPr>
              <a:t> which is within its range.</a:t>
            </a:r>
            <a:endParaRPr/>
          </a:p>
          <a:p>
            <a:pPr>
              <a:buSzPct val="45000"/>
              <a:buFont typeface="StarSymbol"/>
              <a:buChar char=""/>
            </a:pPr>
            <a:endParaRPr/>
          </a:p>
          <a:p>
            <a:pPr>
              <a:buSzPct val="45000"/>
              <a:buFont typeface="StarSymbol"/>
              <a:buChar char=""/>
            </a:pPr>
            <a:r>
              <a:rPr lang="en-US" sz="2200">
                <a:solidFill>
                  <a:srgbClr val="000000"/>
                </a:solidFill>
                <a:latin typeface="Arial"/>
                <a:ea typeface="Droid Sans Fallback"/>
              </a:rPr>
              <a:t>We have</a:t>
            </a:r>
            <a:r>
              <a:rPr b="1" lang="en-US" sz="2200">
                <a:solidFill>
                  <a:srgbClr val="000000"/>
                </a:solidFill>
                <a:latin typeface="Arial"/>
                <a:ea typeface="Droid Sans Fallback"/>
              </a:rPr>
              <a:t> learnt significant knowledge in robot arm movement</a:t>
            </a:r>
            <a:r>
              <a:rPr lang="en-US" sz="2200">
                <a:solidFill>
                  <a:srgbClr val="000000"/>
                </a:solidFill>
                <a:latin typeface="Arial"/>
                <a:ea typeface="Droid Sans Fallback"/>
              </a:rPr>
              <a:t> by doing this project.</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457200" y="274680"/>
            <a:ext cx="8228520" cy="1141920"/>
          </a:xfrm>
          <a:prstGeom prst="rect">
            <a:avLst/>
          </a:prstGeom>
          <a:noFill/>
          <a:ln>
            <a:noFill/>
          </a:ln>
        </p:spPr>
      </p:sp>
      <p:sp>
        <p:nvSpPr>
          <p:cNvPr id="319" name="CustomShape 2"/>
          <p:cNvSpPr/>
          <p:nvPr/>
        </p:nvSpPr>
        <p:spPr>
          <a:xfrm>
            <a:off x="457200" y="1188720"/>
            <a:ext cx="8228520" cy="4616280"/>
          </a:xfrm>
          <a:prstGeom prst="rect">
            <a:avLst/>
          </a:prstGeom>
          <a:noFill/>
          <a:ln>
            <a:noFill/>
          </a:ln>
        </p:spPr>
        <p:txBody>
          <a:bodyPr lIns="0" rIns="0" tIns="0" bIns="0" anchor="ctr"/>
          <a:p>
            <a:pPr>
              <a:lnSpc>
                <a:spcPct val="100000"/>
              </a:lnSpc>
              <a:buSzPct val="45000"/>
              <a:buFont typeface="StarSymbol"/>
              <a:buChar char=""/>
            </a:pPr>
            <a:r>
              <a:rPr b="1" lang="en-US">
                <a:solidFill>
                  <a:srgbClr val="000000"/>
                </a:solidFill>
                <a:latin typeface="Arial"/>
                <a:ea typeface="Tahoma"/>
              </a:rPr>
              <a:t>Use Arm Segment with different degree of freedom</a:t>
            </a:r>
            <a:r>
              <a:rPr lang="en-US">
                <a:solidFill>
                  <a:srgbClr val="000000"/>
                </a:solidFill>
                <a:latin typeface="Arial"/>
                <a:ea typeface="Tahoma"/>
              </a:rPr>
              <a:t>: Instead of n-segment triangles to act as robot arm where each segment is same type and each segment has same degree of freedom, Different type of segment with different degree of freedom can be used to construct the robot arm which is more flexible.</a:t>
            </a:r>
            <a:endParaRPr/>
          </a:p>
          <a:p>
            <a:pPr>
              <a:lnSpc>
                <a:spcPct val="100000"/>
              </a:lnSpc>
              <a:buSzPct val="45000"/>
              <a:buFont typeface="StarSymbol"/>
              <a:buChar char=""/>
            </a:pPr>
            <a:endParaRPr/>
          </a:p>
          <a:p>
            <a:pPr>
              <a:lnSpc>
                <a:spcPct val="100000"/>
              </a:lnSpc>
              <a:buSzPct val="45000"/>
              <a:buFont typeface="StarSymbol"/>
              <a:buChar char=""/>
            </a:pPr>
            <a:r>
              <a:rPr b="1" lang="en-US">
                <a:solidFill>
                  <a:srgbClr val="000000"/>
                </a:solidFill>
                <a:latin typeface="Arial"/>
                <a:ea typeface="Tahoma"/>
              </a:rPr>
              <a:t>Use</a:t>
            </a:r>
            <a:r>
              <a:rPr lang="en-US">
                <a:solidFill>
                  <a:srgbClr val="000000"/>
                </a:solidFill>
                <a:latin typeface="Arial"/>
                <a:ea typeface="Tahoma"/>
              </a:rPr>
              <a:t> </a:t>
            </a:r>
            <a:r>
              <a:rPr b="1" lang="en-US">
                <a:solidFill>
                  <a:srgbClr val="000000"/>
                </a:solidFill>
                <a:latin typeface="Arial"/>
                <a:ea typeface="Tahoma"/>
              </a:rPr>
              <a:t>.obj model</a:t>
            </a:r>
            <a:r>
              <a:rPr lang="en-US">
                <a:solidFill>
                  <a:srgbClr val="000000"/>
                </a:solidFill>
                <a:latin typeface="Arial"/>
                <a:ea typeface="Tahoma"/>
              </a:rPr>
              <a:t>: We also draw the robot arm by using primitives. .obj model could be used to load the model. </a:t>
            </a:r>
            <a:endParaRPr/>
          </a:p>
          <a:p>
            <a:pPr>
              <a:lnSpc>
                <a:spcPct val="100000"/>
              </a:lnSpc>
              <a:buSzPct val="45000"/>
              <a:buFont typeface="StarSymbol"/>
              <a:buChar char=""/>
            </a:pPr>
            <a:endParaRPr/>
          </a:p>
          <a:p>
            <a:pPr>
              <a:lnSpc>
                <a:spcPct val="100000"/>
              </a:lnSpc>
              <a:buSzPct val="45000"/>
              <a:buFont typeface="StarSymbol"/>
              <a:buChar char=""/>
            </a:pPr>
            <a:r>
              <a:rPr b="1" lang="en-US">
                <a:solidFill>
                  <a:srgbClr val="000000"/>
                </a:solidFill>
                <a:latin typeface="Arial"/>
                <a:ea typeface="Tahoma"/>
              </a:rPr>
              <a:t>Create Surrounding environment</a:t>
            </a:r>
            <a:r>
              <a:rPr lang="en-US">
                <a:solidFill>
                  <a:srgbClr val="000000"/>
                </a:solidFill>
                <a:latin typeface="Arial"/>
                <a:ea typeface="Tahoma"/>
              </a:rPr>
              <a:t>: We also did not create environment for robot arm like Room, Table. Surrounding environment can be created to a more natural view.  </a:t>
            </a:r>
            <a:endParaRPr/>
          </a:p>
          <a:p>
            <a:pPr>
              <a:lnSpc>
                <a:spcPct val="100000"/>
              </a:lnSpc>
              <a:buSzPct val="45000"/>
              <a:buFont typeface="StarSymbol"/>
              <a:buChar char=""/>
            </a:pPr>
            <a:endParaRPr/>
          </a:p>
          <a:p>
            <a:pPr>
              <a:lnSpc>
                <a:spcPct val="100000"/>
              </a:lnSpc>
              <a:buSzPct val="45000"/>
              <a:buFont typeface="StarSymbol"/>
              <a:buChar char=""/>
            </a:pPr>
            <a:r>
              <a:rPr b="1" lang="en-US">
                <a:solidFill>
                  <a:srgbClr val="000000"/>
                </a:solidFill>
                <a:latin typeface="Arial"/>
                <a:ea typeface="Tahoma"/>
              </a:rPr>
              <a:t>Smoother Animation</a:t>
            </a:r>
            <a:r>
              <a:rPr lang="en-US">
                <a:solidFill>
                  <a:srgbClr val="000000"/>
                </a:solidFill>
                <a:latin typeface="Arial"/>
                <a:ea typeface="Tahoma"/>
              </a:rPr>
              <a:t>: different types of interpolation techniques can be used for better and smoother animation.</a:t>
            </a:r>
            <a:endParaRPr/>
          </a:p>
          <a:p>
            <a:pPr>
              <a:lnSpc>
                <a:spcPct val="100000"/>
              </a:lnSpc>
            </a:pPr>
            <a:endParaRPr/>
          </a:p>
        </p:txBody>
      </p:sp>
      <p:sp>
        <p:nvSpPr>
          <p:cNvPr id="320" name="TextShape 3"/>
          <p:cNvSpPr txBox="1"/>
          <p:nvPr/>
        </p:nvSpPr>
        <p:spPr>
          <a:xfrm>
            <a:off x="457200" y="274680"/>
            <a:ext cx="8228520" cy="1142640"/>
          </a:xfrm>
          <a:prstGeom prst="rect">
            <a:avLst/>
          </a:prstGeom>
        </p:spPr>
        <p:txBody>
          <a:bodyPr lIns="0" rIns="0" tIns="0" bIns="0" anchor="ctr"/>
          <a:p>
            <a:pPr algn="ctr"/>
            <a:r>
              <a:rPr lang="en-US" sz="4400">
                <a:latin typeface="Calibri"/>
              </a:rPr>
              <a:t>Future Works</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CustomShape 1"/>
          <p:cNvSpPr/>
          <p:nvPr/>
        </p:nvSpPr>
        <p:spPr>
          <a:xfrm>
            <a:off x="457200" y="274680"/>
            <a:ext cx="8228520" cy="257760"/>
          </a:xfrm>
          <a:prstGeom prst="rect">
            <a:avLst/>
          </a:prstGeom>
          <a:noFill/>
          <a:ln>
            <a:noFill/>
          </a:ln>
        </p:spPr>
      </p:sp>
      <p:sp>
        <p:nvSpPr>
          <p:cNvPr id="322" name="CustomShape 2"/>
          <p:cNvSpPr/>
          <p:nvPr/>
        </p:nvSpPr>
        <p:spPr>
          <a:xfrm>
            <a:off x="457200" y="1097280"/>
            <a:ext cx="8228520" cy="5027760"/>
          </a:xfrm>
          <a:prstGeom prst="rect">
            <a:avLst/>
          </a:prstGeom>
          <a:noFill/>
          <a:ln>
            <a:noFill/>
          </a:ln>
        </p:spPr>
        <p:txBody>
          <a:bodyPr lIns="90000" rIns="90000" tIns="45000" bIns="45000"/>
          <a:p>
            <a:pPr>
              <a:lnSpc>
                <a:spcPct val="100000"/>
              </a:lnSpc>
            </a:pPr>
            <a:endParaRPr/>
          </a:p>
          <a:p>
            <a:pPr>
              <a:lnSpc>
                <a:spcPct val="100000"/>
              </a:lnSpc>
              <a:buSzPct val="45000"/>
              <a:buFont typeface="StarSymbol"/>
              <a:buChar char="l"/>
            </a:pPr>
            <a:endParaRPr/>
          </a:p>
          <a:p>
            <a:pPr>
              <a:lnSpc>
                <a:spcPct val="100000"/>
              </a:lnSpc>
            </a:pPr>
            <a:endParaRPr/>
          </a:p>
        </p:txBody>
      </p:sp>
      <p:sp>
        <p:nvSpPr>
          <p:cNvPr id="323" name="TextShape 3"/>
          <p:cNvSpPr txBox="1"/>
          <p:nvPr/>
        </p:nvSpPr>
        <p:spPr>
          <a:xfrm>
            <a:off x="457200" y="273600"/>
            <a:ext cx="8229240" cy="1144800"/>
          </a:xfrm>
          <a:prstGeom prst="rect">
            <a:avLst/>
          </a:prstGeom>
        </p:spPr>
        <p:txBody>
          <a:bodyPr lIns="0" rIns="0" tIns="0" bIns="0" anchor="ctr"/>
          <a:p>
            <a:pPr algn="ctr"/>
            <a:r>
              <a:rPr lang="en-US" sz="4400">
                <a:latin typeface="Arial"/>
              </a:rPr>
              <a:t>6 Bibliography</a:t>
            </a:r>
            <a:endParaRPr/>
          </a:p>
        </p:txBody>
      </p:sp>
      <p:sp>
        <p:nvSpPr>
          <p:cNvPr id="324" name="TextShape 4"/>
          <p:cNvSpPr txBox="1"/>
          <p:nvPr/>
        </p:nvSpPr>
        <p:spPr>
          <a:xfrm>
            <a:off x="457200" y="1604520"/>
            <a:ext cx="8229240" cy="3977280"/>
          </a:xfrm>
          <a:prstGeom prst="rect">
            <a:avLst/>
          </a:prstGeom>
        </p:spPr>
        <p:txBody>
          <a:bodyPr lIns="0" rIns="0" tIns="0" bIns="0" anchor="ctr"/>
          <a:p>
            <a:pPr>
              <a:lnSpc>
                <a:spcPct val="100000"/>
              </a:lnSpc>
              <a:buSzPct val="45000"/>
              <a:buFont typeface="StarSymbol"/>
              <a:buChar char=""/>
            </a:pPr>
            <a:r>
              <a:rPr b="1" i="1" lang="en-US" sz="2200">
                <a:latin typeface="Arial"/>
              </a:rPr>
              <a:t>http://cerbero.uab.cat/moodle2/course/</a:t>
            </a:r>
            <a:endParaRPr/>
          </a:p>
          <a:p>
            <a:pPr>
              <a:lnSpc>
                <a:spcPct val="100000"/>
              </a:lnSpc>
              <a:buSzPct val="45000"/>
              <a:buFont typeface="StarSymbol"/>
              <a:buChar char=""/>
            </a:pPr>
            <a:r>
              <a:rPr b="1" i="1" lang="en-US" sz="2200">
                <a:latin typeface="Arial"/>
              </a:rPr>
              <a:t>https://www.opengl.org/</a:t>
            </a:r>
            <a:endParaRPr/>
          </a:p>
          <a:p>
            <a:pPr>
              <a:lnSpc>
                <a:spcPct val="100000"/>
              </a:lnSpc>
              <a:buSzPct val="45000"/>
              <a:buFont typeface="StarSymbol"/>
              <a:buChar char=""/>
            </a:pPr>
            <a:r>
              <a:rPr b="1" i="1" lang="en-US" sz="2200">
                <a:latin typeface="Arial"/>
              </a:rPr>
              <a:t>https://www.khronos.org/opengl/</a:t>
            </a:r>
            <a:endParaRPr/>
          </a:p>
          <a:p>
            <a:pPr>
              <a:lnSpc>
                <a:spcPct val="100000"/>
              </a:lnSpc>
              <a:buSzPct val="45000"/>
              <a:buFont typeface="StarSymbol"/>
              <a:buChar char=""/>
            </a:pPr>
            <a:r>
              <a:rPr b="1" lang="en-US" sz="2200">
                <a:latin typeface="Arial"/>
              </a:rPr>
              <a:t>https://developer.nvidia.com/opengl/</a:t>
            </a:r>
            <a:endParaRPr/>
          </a:p>
          <a:p>
            <a:pPr>
              <a:lnSpc>
                <a:spcPct val="100000"/>
              </a:lnSpc>
              <a:buSzPct val="45000"/>
              <a:buFont typeface="StarSymbol"/>
              <a:buChar char=""/>
            </a:pPr>
            <a:r>
              <a:rPr b="1" lang="en-US" sz="2200">
                <a:latin typeface="Arial"/>
              </a:rPr>
              <a:t>http://www.qt.io/</a:t>
            </a:r>
            <a:endParaRPr/>
          </a:p>
          <a:p>
            <a:pPr>
              <a:lnSpc>
                <a:spcPct val="100000"/>
              </a:lnSpc>
              <a:buSzPct val="45000"/>
              <a:buFont typeface="StarSymbol"/>
              <a:buChar char=""/>
            </a:pPr>
            <a:r>
              <a:rPr b="1" lang="en-US" sz="2200">
                <a:latin typeface="Arial"/>
              </a:rPr>
              <a:t>https://bitbucket.org/samirmenon/scl-manips-v2/wiki/vision/kinect</a:t>
            </a:r>
            <a:endParaRPr/>
          </a:p>
          <a:p>
            <a:pPr>
              <a:lnSpc>
                <a:spcPct val="100000"/>
              </a:lnSpc>
              <a:buSzPct val="45000"/>
              <a:buFont typeface="StarSymbol"/>
              <a:buChar char=""/>
            </a:pPr>
            <a:r>
              <a:rPr b="1" lang="en-US" sz="2200">
                <a:latin typeface="Arial"/>
              </a:rPr>
              <a:t>http://faltastico.tumblr.com/post/90660911262/giving-kinect-libfreenect-a-spin-on-ubuntu-14-04</a:t>
            </a:r>
            <a:endParaRPr/>
          </a:p>
          <a:p>
            <a:pPr>
              <a:lnSpc>
                <a:spcPct val="100000"/>
              </a:lnSpc>
              <a:buSzPct val="45000"/>
              <a:buFont typeface="StarSymbol"/>
              <a:buChar char=""/>
            </a:pPr>
            <a:r>
              <a:rPr b="1" lang="en-US" sz="2200">
                <a:latin typeface="Arial"/>
              </a:rPr>
              <a:t>http://eigen.tuxfamily.org/index.php?title=Main_Page</a:t>
            </a:r>
            <a:endParaRPr/>
          </a:p>
          <a:p>
            <a:pPr>
              <a:lnSpc>
                <a:spcPct val="100000"/>
              </a:lnSpc>
              <a:buSzPct val="45000"/>
              <a:buFont typeface="StarSymbol"/>
              <a:buChar char=""/>
            </a:pPr>
            <a:r>
              <a:rPr b="1" lang="en-US" sz="2200">
                <a:latin typeface="Arial"/>
              </a:rPr>
              <a:t>http://en.wikipedia.org/wiki/Euclidean_distance</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CustomShape 1"/>
          <p:cNvSpPr/>
          <p:nvPr/>
        </p:nvSpPr>
        <p:spPr>
          <a:xfrm>
            <a:off x="457200" y="274680"/>
            <a:ext cx="8228520" cy="1141920"/>
          </a:xfrm>
          <a:prstGeom prst="rect">
            <a:avLst/>
          </a:prstGeom>
          <a:noFill/>
          <a:ln>
            <a:noFill/>
          </a:ln>
        </p:spPr>
      </p:sp>
      <p:sp>
        <p:nvSpPr>
          <p:cNvPr id="326" name="CustomShape 2"/>
          <p:cNvSpPr/>
          <p:nvPr/>
        </p:nvSpPr>
        <p:spPr>
          <a:xfrm>
            <a:off x="457200" y="1599480"/>
            <a:ext cx="8228520" cy="4524840"/>
          </a:xfrm>
          <a:prstGeom prst="rect">
            <a:avLst/>
          </a:prstGeom>
          <a:noFill/>
          <a:ln>
            <a:noFill/>
          </a:ln>
        </p:spPr>
        <p:txBody>
          <a:bodyPr lIns="0" rIns="0" tIns="0" bIns="0" anchor="ctr"/>
          <a:p>
            <a:pPr>
              <a:lnSpc>
                <a:spcPct val="100000"/>
              </a:lnSpc>
              <a:buSzPct val="45000"/>
              <a:buFont typeface="StarSymbol"/>
              <a:buChar char=""/>
            </a:pPr>
            <a:r>
              <a:rPr lang="en-US" sz="2200">
                <a:latin typeface="Arial"/>
              </a:rPr>
              <a:t>http://en.wikipedia.org/wiki/Jacobian_matrix_and_determinant</a:t>
            </a:r>
            <a:endParaRPr/>
          </a:p>
          <a:p>
            <a:pPr>
              <a:lnSpc>
                <a:spcPct val="100000"/>
              </a:lnSpc>
              <a:buSzPct val="45000"/>
              <a:buFont typeface="StarSymbol"/>
              <a:buChar char=""/>
            </a:pPr>
            <a:r>
              <a:rPr lang="en-US" sz="2200">
                <a:latin typeface="Arial"/>
              </a:rPr>
              <a:t>http://en.wikipedia.org/wiki/Inverse_kinematics</a:t>
            </a:r>
            <a:endParaRPr/>
          </a:p>
          <a:p>
            <a:pPr>
              <a:lnSpc>
                <a:spcPct val="100000"/>
              </a:lnSpc>
              <a:buSzPct val="45000"/>
              <a:buFont typeface="StarSymbol"/>
              <a:buChar char=""/>
            </a:pPr>
            <a:r>
              <a:rPr lang="en-US" sz="2200">
                <a:latin typeface="Arial"/>
              </a:rPr>
              <a:t>http://www.3dkingdoms.com/ik.htm</a:t>
            </a:r>
            <a:endParaRPr/>
          </a:p>
          <a:p>
            <a:pPr>
              <a:lnSpc>
                <a:spcPct val="100000"/>
              </a:lnSpc>
              <a:buSzPct val="45000"/>
              <a:buFont typeface="StarSymbol"/>
              <a:buChar char=""/>
            </a:pPr>
            <a:r>
              <a:rPr lang="en-US" sz="2200">
                <a:latin typeface="Arial"/>
              </a:rPr>
              <a:t>http://en.wikipedia.org/wiki/Trilinear_interpolation</a:t>
            </a:r>
            <a:endParaRPr/>
          </a:p>
          <a:p>
            <a:pPr>
              <a:lnSpc>
                <a:spcPct val="100000"/>
              </a:lnSpc>
              <a:buSzPct val="45000"/>
              <a:buFont typeface="StarSymbol"/>
              <a:buChar char=""/>
            </a:pPr>
            <a:r>
              <a:rPr lang="en-US" sz="2200">
                <a:latin typeface="Arial"/>
              </a:rPr>
              <a:t>https://www.opengl.org/wiki/Skeletal_Animation</a:t>
            </a:r>
            <a:endParaRPr/>
          </a:p>
          <a:p>
            <a:pPr>
              <a:lnSpc>
                <a:spcPct val="100000"/>
              </a:lnSpc>
              <a:buSzPct val="45000"/>
              <a:buFont typeface="StarSymbol"/>
              <a:buChar char=""/>
            </a:pPr>
            <a:r>
              <a:rPr lang="en-US" sz="2200">
                <a:latin typeface="Arial"/>
              </a:rPr>
              <a:t>http://zetcode.com/gui/qt4/</a:t>
            </a:r>
            <a:endParaRPr/>
          </a:p>
          <a:p>
            <a:pPr>
              <a:lnSpc>
                <a:spcPct val="100000"/>
              </a:lnSpc>
              <a:buSzPct val="45000"/>
              <a:buFont typeface="StarSymbol"/>
              <a:buChar char=""/>
            </a:pPr>
            <a:r>
              <a:rPr lang="en-US" sz="2200">
                <a:latin typeface="Arial"/>
              </a:rPr>
              <a:t>https://github.com/michaelforney/inverse_kinematics</a:t>
            </a:r>
            <a:endParaRPr/>
          </a:p>
          <a:p>
            <a:pPr>
              <a:lnSpc>
                <a:spcPct val="100000"/>
              </a:lnSpc>
              <a:buSzPct val="45000"/>
              <a:buFont typeface="StarSymbol"/>
              <a:buChar char=""/>
            </a:pPr>
            <a:r>
              <a:rPr lang="en-US" sz="2200">
                <a:latin typeface="Arial"/>
              </a:rPr>
              <a:t>http://www.sjbaker.org/steve/omniv/opengl_lighting.html</a:t>
            </a:r>
            <a:endParaRPr/>
          </a:p>
        </p:txBody>
      </p:sp>
      <p:sp>
        <p:nvSpPr>
          <p:cNvPr id="327" name="TextShape 3"/>
          <p:cNvSpPr txBox="1"/>
          <p:nvPr/>
        </p:nvSpPr>
        <p:spPr>
          <a:xfrm>
            <a:off x="457200" y="274680"/>
            <a:ext cx="8228520" cy="1142640"/>
          </a:xfrm>
          <a:prstGeom prst="rect">
            <a:avLst/>
          </a:prstGeom>
        </p:spPr>
        <p:txBody>
          <a:bodyPr lIns="0" rIns="0" tIns="0" bIns="0" anchor="ctr"/>
          <a:p>
            <a:pPr algn="ctr"/>
            <a:r>
              <a:rPr lang="en-US" sz="4400">
                <a:latin typeface="Arial"/>
              </a:rPr>
              <a:t>6 Bibliography</a:t>
            </a:r>
            <a:endParaRPr/>
          </a:p>
        </p:txBody>
      </p:sp>
      <p:sp>
        <p:nvSpPr>
          <p:cNvPr id="328" name="TextShape 4"/>
          <p:cNvSpPr txBox="1"/>
          <p:nvPr/>
        </p:nvSpPr>
        <p:spPr>
          <a:xfrm>
            <a:off x="457200" y="1600200"/>
            <a:ext cx="8228520" cy="4524840"/>
          </a:xfrm>
          <a:prstGeom prst="rect">
            <a:avLst/>
          </a:prstGeom>
        </p:spPr>
        <p:txBody>
          <a:bodyPr lIns="0" rIns="0" tIns="0" bIns="0" anchor="ctr"/>
          <a:p>
            <a:pPr algn="ct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CustomShape 1"/>
          <p:cNvSpPr/>
          <p:nvPr/>
        </p:nvSpPr>
        <p:spPr>
          <a:xfrm>
            <a:off x="457200" y="274680"/>
            <a:ext cx="8228520" cy="1141920"/>
          </a:xfrm>
          <a:prstGeom prst="rect">
            <a:avLst/>
          </a:prstGeom>
          <a:noFill/>
          <a:ln>
            <a:noFill/>
          </a:ln>
        </p:spPr>
      </p:sp>
      <p:pic>
        <p:nvPicPr>
          <p:cNvPr id="330" name="" descr=""/>
          <p:cNvPicPr/>
          <p:nvPr/>
        </p:nvPicPr>
        <p:blipFill>
          <a:blip r:embed="rId1"/>
          <a:stretch>
            <a:fillRect/>
          </a:stretch>
        </p:blipFill>
        <p:spPr>
          <a:xfrm>
            <a:off x="1828800" y="1097280"/>
            <a:ext cx="5004720" cy="44798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CustomShape 1"/>
          <p:cNvSpPr/>
          <p:nvPr/>
        </p:nvSpPr>
        <p:spPr>
          <a:xfrm>
            <a:off x="457200" y="274680"/>
            <a:ext cx="8228520" cy="1141920"/>
          </a:xfrm>
          <a:prstGeom prst="rect">
            <a:avLst/>
          </a:prstGeom>
          <a:noFill/>
          <a:ln>
            <a:noFill/>
          </a:ln>
        </p:spPr>
        <p:txBody>
          <a:bodyPr lIns="0" rIns="0" tIns="0" bIns="0" anchor="ctr"/>
          <a:p>
            <a:pPr algn="ctr">
              <a:lnSpc>
                <a:spcPct val="100000"/>
              </a:lnSpc>
            </a:pPr>
            <a:r>
              <a:rPr b="1" lang="en-US" sz="3200">
                <a:latin typeface="Calibri"/>
              </a:rPr>
              <a:t>7 Question &amp; Answers</a:t>
            </a:r>
            <a:endParaRPr/>
          </a:p>
        </p:txBody>
      </p:sp>
      <p:pic>
        <p:nvPicPr>
          <p:cNvPr id="332" name="" descr=""/>
          <p:cNvPicPr/>
          <p:nvPr/>
        </p:nvPicPr>
        <p:blipFill>
          <a:blip r:embed="rId1"/>
          <a:stretch>
            <a:fillRect/>
          </a:stretch>
        </p:blipFill>
        <p:spPr>
          <a:xfrm>
            <a:off x="2298960" y="1599840"/>
            <a:ext cx="4466880" cy="38858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457200" y="274680"/>
            <a:ext cx="8228520" cy="257760"/>
          </a:xfrm>
          <a:prstGeom prst="rect">
            <a:avLst/>
          </a:prstGeom>
          <a:noFill/>
          <a:ln>
            <a:noFill/>
          </a:ln>
        </p:spPr>
      </p:sp>
      <p:sp>
        <p:nvSpPr>
          <p:cNvPr id="262" name="CustomShape 2"/>
          <p:cNvSpPr/>
          <p:nvPr/>
        </p:nvSpPr>
        <p:spPr>
          <a:xfrm>
            <a:off x="365760" y="1021320"/>
            <a:ext cx="8228520" cy="5104440"/>
          </a:xfrm>
          <a:prstGeom prst="rect">
            <a:avLst/>
          </a:prstGeom>
          <a:noFill/>
          <a:ln>
            <a:noFill/>
          </a:ln>
        </p:spPr>
      </p:sp>
      <p:sp>
        <p:nvSpPr>
          <p:cNvPr id="263" name="CustomShape 3"/>
          <p:cNvSpPr/>
          <p:nvPr/>
        </p:nvSpPr>
        <p:spPr>
          <a:xfrm>
            <a:off x="457200" y="273600"/>
            <a:ext cx="8228880" cy="1144440"/>
          </a:xfrm>
          <a:prstGeom prst="rect">
            <a:avLst/>
          </a:prstGeom>
          <a:noFill/>
          <a:ln>
            <a:noFill/>
          </a:ln>
        </p:spPr>
      </p:sp>
      <p:sp>
        <p:nvSpPr>
          <p:cNvPr id="264" name="CustomShape 4"/>
          <p:cNvSpPr/>
          <p:nvPr/>
        </p:nvSpPr>
        <p:spPr>
          <a:xfrm>
            <a:off x="457200" y="1604520"/>
            <a:ext cx="8228880" cy="3976920"/>
          </a:xfrm>
          <a:prstGeom prst="rect">
            <a:avLst/>
          </a:prstGeom>
          <a:noFill/>
          <a:ln>
            <a:noFill/>
          </a:ln>
        </p:spPr>
      </p:sp>
      <p:sp>
        <p:nvSpPr>
          <p:cNvPr id="265" name="TextShape 5"/>
          <p:cNvSpPr txBox="1"/>
          <p:nvPr/>
        </p:nvSpPr>
        <p:spPr>
          <a:xfrm>
            <a:off x="457200" y="274680"/>
            <a:ext cx="8228520" cy="1142640"/>
          </a:xfrm>
          <a:prstGeom prst="rect">
            <a:avLst/>
          </a:prstGeom>
        </p:spPr>
        <p:txBody>
          <a:bodyPr lIns="0" rIns="0" tIns="0" bIns="0" anchor="ctr"/>
          <a:p>
            <a:pPr algn="ctr"/>
            <a:r>
              <a:rPr lang="en-US" sz="4400">
                <a:latin typeface="Arial"/>
              </a:rPr>
              <a:t>1 Introduction</a:t>
            </a:r>
            <a:endParaRPr/>
          </a:p>
        </p:txBody>
      </p:sp>
      <p:sp>
        <p:nvSpPr>
          <p:cNvPr id="266" name="TextShape 6"/>
          <p:cNvSpPr txBox="1"/>
          <p:nvPr/>
        </p:nvSpPr>
        <p:spPr>
          <a:xfrm>
            <a:off x="457200" y="1604520"/>
            <a:ext cx="8229240" cy="3977280"/>
          </a:xfrm>
          <a:prstGeom prst="rect">
            <a:avLst/>
          </a:prstGeom>
        </p:spPr>
        <p:txBody>
          <a:bodyPr lIns="0" rIns="0" tIns="0" bIns="0" anchor="ctr"/>
          <a:p>
            <a:pPr>
              <a:lnSpc>
                <a:spcPct val="100000"/>
              </a:lnSpc>
              <a:buSzPct val="45000"/>
              <a:buFont typeface="StarSymbol"/>
              <a:buChar char=""/>
            </a:pPr>
            <a:r>
              <a:rPr lang="en-US" sz="2400">
                <a:solidFill>
                  <a:srgbClr val="000000"/>
                </a:solidFill>
                <a:latin typeface="Arial"/>
                <a:ea typeface="Droid Sans Fallback"/>
              </a:rPr>
              <a:t>Computer Graphics is a revolutionary technology that changes the aspect of how we interact with computer. </a:t>
            </a:r>
            <a:endParaRPr/>
          </a:p>
          <a:p>
            <a:pPr>
              <a:lnSpc>
                <a:spcPct val="100000"/>
              </a:lnSpc>
              <a:buSzPct val="45000"/>
              <a:buFont typeface="StarSymbol"/>
              <a:buChar char=""/>
            </a:pPr>
            <a:endParaRPr/>
          </a:p>
          <a:p>
            <a:pPr>
              <a:lnSpc>
                <a:spcPct val="100000"/>
              </a:lnSpc>
              <a:buSzPct val="45000"/>
              <a:buFont typeface="StarSymbol"/>
              <a:buChar char=""/>
            </a:pPr>
            <a:r>
              <a:rPr lang="en-US" sz="2400">
                <a:solidFill>
                  <a:srgbClr val="000000"/>
                </a:solidFill>
                <a:latin typeface="Arial"/>
                <a:ea typeface="Droid Sans Fallback"/>
              </a:rPr>
              <a:t>From Animation movie to Flight simulator, computer graphics is a very practical and versatile technology.</a:t>
            </a:r>
            <a:endParaRPr/>
          </a:p>
          <a:p>
            <a:pPr>
              <a:lnSpc>
                <a:spcPct val="100000"/>
              </a:lnSpc>
              <a:buSzPct val="45000"/>
              <a:buFont typeface="StarSymbol"/>
              <a:buChar char=""/>
            </a:pPr>
            <a:endParaRPr/>
          </a:p>
          <a:p>
            <a:pPr>
              <a:lnSpc>
                <a:spcPct val="100000"/>
              </a:lnSpc>
              <a:buSzPct val="45000"/>
              <a:buFont typeface="StarSymbol"/>
              <a:buChar char=""/>
            </a:pPr>
            <a:r>
              <a:rPr lang="en-US" sz="2400">
                <a:solidFill>
                  <a:srgbClr val="000000"/>
                </a:solidFill>
                <a:latin typeface="Arial"/>
                <a:ea typeface="Droid Sans Fallback"/>
              </a:rPr>
              <a:t>In PBL(Project Based Learning ) method in our course we have done a Computer Graphics Project titled Robot Arm</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457200" y="273600"/>
            <a:ext cx="8228880" cy="1144440"/>
          </a:xfrm>
          <a:prstGeom prst="rect">
            <a:avLst/>
          </a:prstGeom>
          <a:noFill/>
          <a:ln>
            <a:noFill/>
          </a:ln>
        </p:spPr>
      </p:sp>
      <p:sp>
        <p:nvSpPr>
          <p:cNvPr id="268" name="CustomShape 2"/>
          <p:cNvSpPr/>
          <p:nvPr/>
        </p:nvSpPr>
        <p:spPr>
          <a:xfrm>
            <a:off x="457200" y="1604880"/>
            <a:ext cx="8228880" cy="3976920"/>
          </a:xfrm>
          <a:prstGeom prst="rect">
            <a:avLst/>
          </a:prstGeom>
          <a:noFill/>
          <a:ln>
            <a:noFill/>
          </a:ln>
        </p:spPr>
      </p:sp>
      <p:sp>
        <p:nvSpPr>
          <p:cNvPr id="269" name="TextShape 3"/>
          <p:cNvSpPr txBox="1"/>
          <p:nvPr/>
        </p:nvSpPr>
        <p:spPr>
          <a:xfrm>
            <a:off x="457200" y="274680"/>
            <a:ext cx="8228520" cy="1142640"/>
          </a:xfrm>
          <a:prstGeom prst="rect">
            <a:avLst/>
          </a:prstGeom>
        </p:spPr>
        <p:txBody>
          <a:bodyPr lIns="0" rIns="0" tIns="0" bIns="0" anchor="ctr"/>
          <a:p>
            <a:pPr algn="ctr"/>
            <a:r>
              <a:rPr lang="en-US" sz="4400">
                <a:latin typeface="Arial"/>
              </a:rPr>
              <a:t>2 Robot Arm Project</a:t>
            </a:r>
            <a:endParaRPr/>
          </a:p>
        </p:txBody>
      </p:sp>
      <p:sp>
        <p:nvSpPr>
          <p:cNvPr id="270" name="TextShape 4"/>
          <p:cNvSpPr txBox="1"/>
          <p:nvPr/>
        </p:nvSpPr>
        <p:spPr>
          <a:xfrm>
            <a:off x="457200" y="1604520"/>
            <a:ext cx="8229240" cy="3977280"/>
          </a:xfrm>
          <a:prstGeom prst="rect">
            <a:avLst/>
          </a:prstGeom>
        </p:spPr>
        <p:txBody>
          <a:bodyPr lIns="0" rIns="0" tIns="0" bIns="0" anchor="ctr"/>
          <a:p>
            <a:pPr>
              <a:lnSpc>
                <a:spcPct val="100000"/>
              </a:lnSpc>
              <a:buSzPct val="45000"/>
              <a:buFont typeface="StarSymbol"/>
              <a:buChar char=""/>
            </a:pPr>
            <a:r>
              <a:rPr lang="en-US" sz="2200">
                <a:solidFill>
                  <a:srgbClr val="000000"/>
                </a:solidFill>
                <a:latin typeface="Arial"/>
                <a:ea typeface="Droid Sans Fallback"/>
              </a:rPr>
              <a:t>Dr. Enric Martí Gòdia proposed us several project like Lights Simulation, Robot Arm, a Computer Game (3D Tetris)</a:t>
            </a:r>
            <a:endParaRPr/>
          </a:p>
          <a:p>
            <a:pPr>
              <a:lnSpc>
                <a:spcPct val="100000"/>
              </a:lnSpc>
              <a:buSzPct val="45000"/>
              <a:buFont typeface="StarSymbol"/>
              <a:buChar char=""/>
            </a:pPr>
            <a:endParaRPr/>
          </a:p>
          <a:p>
            <a:pPr>
              <a:lnSpc>
                <a:spcPct val="100000"/>
              </a:lnSpc>
              <a:buSzPct val="45000"/>
              <a:buFont typeface="StarSymbol"/>
              <a:buChar char=""/>
            </a:pPr>
            <a:r>
              <a:rPr lang="en-US" sz="2200">
                <a:solidFill>
                  <a:srgbClr val="000000"/>
                </a:solidFill>
                <a:latin typeface="Arial"/>
                <a:ea typeface="Droid Sans Fallback"/>
              </a:rPr>
              <a:t>After discussion we selected Robot Arm project</a:t>
            </a:r>
            <a:endParaRPr/>
          </a:p>
          <a:p>
            <a:pPr>
              <a:lnSpc>
                <a:spcPct val="100000"/>
              </a:lnSpc>
              <a:buSzPct val="45000"/>
              <a:buFont typeface="StarSymbol"/>
              <a:buChar char=""/>
            </a:pPr>
            <a:endParaRPr/>
          </a:p>
          <a:p>
            <a:pPr>
              <a:lnSpc>
                <a:spcPct val="100000"/>
              </a:lnSpc>
              <a:buSzPct val="45000"/>
              <a:buFont typeface="StarSymbol"/>
              <a:buChar char=""/>
            </a:pPr>
            <a:r>
              <a:rPr lang="en-US" sz="2200">
                <a:solidFill>
                  <a:srgbClr val="000000"/>
                </a:solidFill>
                <a:latin typeface="Arial"/>
                <a:ea typeface="Droid Sans Fallback"/>
              </a:rPr>
              <a:t>This Robot Arm should have several segments which have their own constraint for movement. </a:t>
            </a:r>
            <a:endParaRPr/>
          </a:p>
          <a:p>
            <a:pPr>
              <a:lnSpc>
                <a:spcPct val="100000"/>
              </a:lnSpc>
              <a:buSzPct val="45000"/>
              <a:buFont typeface="StarSymbol"/>
              <a:buChar char=""/>
            </a:pPr>
            <a:endParaRPr/>
          </a:p>
          <a:p>
            <a:pPr>
              <a:lnSpc>
                <a:spcPct val="100000"/>
              </a:lnSpc>
              <a:buSzPct val="45000"/>
              <a:buFont typeface="StarSymbol"/>
              <a:buChar char=""/>
            </a:pPr>
            <a:r>
              <a:rPr lang="en-US" sz="2200">
                <a:solidFill>
                  <a:srgbClr val="000000"/>
                </a:solidFill>
                <a:latin typeface="Arial"/>
                <a:ea typeface="Droid Sans Fallback"/>
              </a:rPr>
              <a:t>Showing the sample for previous students projects help us to have more idea about the robot arm.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385200" y="274320"/>
            <a:ext cx="8228520" cy="1141920"/>
          </a:xfrm>
          <a:prstGeom prst="rect">
            <a:avLst/>
          </a:prstGeom>
          <a:noFill/>
          <a:ln>
            <a:noFill/>
          </a:ln>
        </p:spPr>
      </p:sp>
      <p:sp>
        <p:nvSpPr>
          <p:cNvPr id="272" name="CustomShape 2"/>
          <p:cNvSpPr/>
          <p:nvPr/>
        </p:nvSpPr>
        <p:spPr>
          <a:xfrm>
            <a:off x="457200" y="1463760"/>
            <a:ext cx="8228520" cy="3839040"/>
          </a:xfrm>
          <a:prstGeom prst="rect">
            <a:avLst/>
          </a:prstGeom>
          <a:noFill/>
          <a:ln>
            <a:noFill/>
          </a:ln>
        </p:spPr>
      </p:sp>
      <p:sp>
        <p:nvSpPr>
          <p:cNvPr id="273" name="TextShape 3"/>
          <p:cNvSpPr txBox="1"/>
          <p:nvPr/>
        </p:nvSpPr>
        <p:spPr>
          <a:xfrm>
            <a:off x="457200" y="274680"/>
            <a:ext cx="8228520" cy="1142640"/>
          </a:xfrm>
          <a:prstGeom prst="rect">
            <a:avLst/>
          </a:prstGeom>
        </p:spPr>
        <p:txBody>
          <a:bodyPr lIns="0" rIns="0" tIns="0" bIns="0" anchor="ctr"/>
          <a:p>
            <a:pPr algn="ctr"/>
            <a:r>
              <a:rPr lang="en-US" sz="4400">
                <a:latin typeface="Arial"/>
              </a:rPr>
              <a:t>2.1 Inverse Kinematics</a:t>
            </a:r>
            <a:endParaRPr/>
          </a:p>
        </p:txBody>
      </p:sp>
      <p:sp>
        <p:nvSpPr>
          <p:cNvPr id="274" name="TextShape 4"/>
          <p:cNvSpPr txBox="1"/>
          <p:nvPr/>
        </p:nvSpPr>
        <p:spPr>
          <a:xfrm>
            <a:off x="457200" y="1600200"/>
            <a:ext cx="8228520" cy="4524840"/>
          </a:xfrm>
          <a:prstGeom prst="rect">
            <a:avLst/>
          </a:prstGeom>
        </p:spPr>
        <p:txBody>
          <a:bodyPr lIns="0" rIns="0" tIns="0" bIns="0" anchor="ctr"/>
          <a:p>
            <a:pPr>
              <a:lnSpc>
                <a:spcPct val="100000"/>
              </a:lnSpc>
              <a:buSzPct val="45000"/>
              <a:buFont typeface="StarSymbol"/>
              <a:buChar char=""/>
            </a:pPr>
            <a:r>
              <a:rPr lang="en-US" sz="2000">
                <a:solidFill>
                  <a:srgbClr val="00000a"/>
                </a:solidFill>
                <a:latin typeface="Arial"/>
                <a:ea typeface="Times New Roman"/>
              </a:rPr>
              <a:t>Inverse kinematics refers to the use of the kinematics equations of a robot to determine the joint parameters that provide a desired position of the end-effector. </a:t>
            </a:r>
            <a:endParaRPr/>
          </a:p>
          <a:p>
            <a:pPr>
              <a:lnSpc>
                <a:spcPct val="100000"/>
              </a:lnSpc>
              <a:buSzPct val="45000"/>
              <a:buFont typeface="StarSymbol"/>
              <a:buChar char=""/>
            </a:pPr>
            <a:endParaRPr/>
          </a:p>
          <a:p>
            <a:pPr>
              <a:lnSpc>
                <a:spcPct val="100000"/>
              </a:lnSpc>
              <a:buSzPct val="45000"/>
              <a:buFont typeface="StarSymbol"/>
              <a:buChar char=""/>
            </a:pPr>
            <a:r>
              <a:rPr lang="en-US" sz="2000">
                <a:solidFill>
                  <a:srgbClr val="00000a"/>
                </a:solidFill>
                <a:latin typeface="Arial"/>
                <a:ea typeface="Times New Roman"/>
              </a:rPr>
              <a:t>Specification of the movement of a robot so that its end-effector achieves a desired task is known as motion planning.</a:t>
            </a:r>
            <a:endParaRPr/>
          </a:p>
          <a:p>
            <a:pPr>
              <a:lnSpc>
                <a:spcPct val="100000"/>
              </a:lnSpc>
              <a:buSzPct val="45000"/>
              <a:buFont typeface="StarSymbol"/>
              <a:buChar char=""/>
            </a:pPr>
            <a:endParaRPr/>
          </a:p>
          <a:p>
            <a:pPr>
              <a:lnSpc>
                <a:spcPct val="100000"/>
              </a:lnSpc>
              <a:buSzPct val="45000"/>
              <a:buFont typeface="StarSymbol"/>
              <a:buChar char=""/>
            </a:pPr>
            <a:r>
              <a:rPr lang="en-US" sz="2000">
                <a:solidFill>
                  <a:srgbClr val="00000a"/>
                </a:solidFill>
                <a:latin typeface="Arial"/>
                <a:ea typeface="Times New Roman"/>
              </a:rPr>
              <a:t> </a:t>
            </a:r>
            <a:r>
              <a:rPr lang="en-US" sz="2000">
                <a:solidFill>
                  <a:srgbClr val="00000a"/>
                </a:solidFill>
                <a:latin typeface="Arial"/>
                <a:ea typeface="Times New Roman"/>
              </a:rPr>
              <a:t>Inverse kinematics transforms the motion plan into joint actuator trajectories for the robot.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75" name="" descr=""/>
          <p:cNvPicPr/>
          <p:nvPr/>
        </p:nvPicPr>
        <p:blipFill>
          <a:blip r:embed="rId1"/>
          <a:stretch>
            <a:fillRect/>
          </a:stretch>
        </p:blipFill>
        <p:spPr>
          <a:xfrm>
            <a:off x="1005840" y="1554480"/>
            <a:ext cx="7223040" cy="4567680"/>
          </a:xfrm>
          <a:prstGeom prst="rect">
            <a:avLst/>
          </a:prstGeom>
          <a:ln>
            <a:noFill/>
          </a:ln>
        </p:spPr>
      </p:pic>
      <p:sp>
        <p:nvSpPr>
          <p:cNvPr id="276" name="TextShape 1"/>
          <p:cNvSpPr txBox="1"/>
          <p:nvPr/>
        </p:nvSpPr>
        <p:spPr>
          <a:xfrm>
            <a:off x="457200" y="274680"/>
            <a:ext cx="8228520" cy="1142640"/>
          </a:xfrm>
          <a:prstGeom prst="rect">
            <a:avLst/>
          </a:prstGeom>
        </p:spPr>
        <p:txBody>
          <a:bodyPr lIns="0" rIns="0" tIns="0" bIns="0" anchor="ctr"/>
          <a:p>
            <a:pPr algn="ctr"/>
            <a:r>
              <a:rPr lang="en-US" sz="4400">
                <a:latin typeface="Arial"/>
              </a:rPr>
              <a:t>2.1 Inverse Kinematics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457200" y="274680"/>
            <a:ext cx="8228520" cy="1141920"/>
          </a:xfrm>
          <a:prstGeom prst="rect">
            <a:avLst/>
          </a:prstGeom>
          <a:noFill/>
          <a:ln>
            <a:noFill/>
          </a:ln>
        </p:spPr>
      </p:sp>
      <p:sp>
        <p:nvSpPr>
          <p:cNvPr id="278" name="CustomShape 2"/>
          <p:cNvSpPr/>
          <p:nvPr/>
        </p:nvSpPr>
        <p:spPr>
          <a:xfrm>
            <a:off x="457200" y="1600200"/>
            <a:ext cx="8228520" cy="4524840"/>
          </a:xfrm>
          <a:prstGeom prst="rect">
            <a:avLst/>
          </a:prstGeom>
          <a:noFill/>
          <a:ln>
            <a:noFill/>
          </a:ln>
        </p:spPr>
      </p:sp>
      <p:sp>
        <p:nvSpPr>
          <p:cNvPr id="279" name="TextShape 3"/>
          <p:cNvSpPr txBox="1"/>
          <p:nvPr/>
        </p:nvSpPr>
        <p:spPr>
          <a:xfrm>
            <a:off x="457200" y="219600"/>
            <a:ext cx="8228520" cy="1253160"/>
          </a:xfrm>
          <a:prstGeom prst="rect">
            <a:avLst/>
          </a:prstGeom>
        </p:spPr>
        <p:txBody>
          <a:bodyPr lIns="0" rIns="0" tIns="0" bIns="0" anchor="ctr"/>
          <a:p>
            <a:pPr algn="ctr"/>
            <a:r>
              <a:rPr lang="en-US" sz="4400">
                <a:latin typeface="Arial"/>
              </a:rPr>
              <a:t>3.1 Platform &amp; Development Environment</a:t>
            </a:r>
            <a:endParaRPr/>
          </a:p>
        </p:txBody>
      </p:sp>
      <p:sp>
        <p:nvSpPr>
          <p:cNvPr id="280" name="TextShape 4"/>
          <p:cNvSpPr txBox="1"/>
          <p:nvPr/>
        </p:nvSpPr>
        <p:spPr>
          <a:xfrm>
            <a:off x="457200" y="1600200"/>
            <a:ext cx="8228520" cy="4524840"/>
          </a:xfrm>
          <a:prstGeom prst="rect">
            <a:avLst/>
          </a:prstGeom>
        </p:spPr>
        <p:txBody>
          <a:bodyPr lIns="0" rIns="0" tIns="0" bIns="0" anchor="ctr"/>
          <a:p>
            <a:pPr>
              <a:lnSpc>
                <a:spcPct val="100000"/>
              </a:lnSpc>
              <a:buSzPct val="45000"/>
              <a:buFont typeface="StarSymbol"/>
              <a:buChar char=""/>
            </a:pPr>
            <a:r>
              <a:rPr b="1" lang="en-US" sz="3200">
                <a:latin typeface="Arial"/>
              </a:rPr>
              <a:t>Operating System</a:t>
            </a:r>
            <a:r>
              <a:rPr lang="en-US" sz="3200">
                <a:latin typeface="Arial"/>
              </a:rPr>
              <a:t>: Ubuntu, Windows</a:t>
            </a:r>
            <a:endParaRPr/>
          </a:p>
          <a:p>
            <a:pPr>
              <a:lnSpc>
                <a:spcPct val="100000"/>
              </a:lnSpc>
              <a:buSzPct val="45000"/>
              <a:buFont typeface="StarSymbol"/>
              <a:buChar char=""/>
            </a:pPr>
            <a:r>
              <a:rPr b="1" lang="en-US" sz="3200">
                <a:latin typeface="Arial"/>
              </a:rPr>
              <a:t>IDE</a:t>
            </a:r>
            <a:r>
              <a:rPr lang="en-US" sz="3200">
                <a:latin typeface="Arial"/>
              </a:rPr>
              <a:t>: QtCreator, Eclipse</a:t>
            </a:r>
            <a:endParaRPr/>
          </a:p>
          <a:p>
            <a:pPr>
              <a:lnSpc>
                <a:spcPct val="100000"/>
              </a:lnSpc>
              <a:buSzPct val="45000"/>
              <a:buFont typeface="StarSymbol"/>
              <a:buChar char=""/>
            </a:pPr>
            <a:r>
              <a:rPr b="1" lang="en-US" sz="3200">
                <a:latin typeface="Arial"/>
              </a:rPr>
              <a:t>Graphics Api</a:t>
            </a:r>
            <a:r>
              <a:rPr lang="en-US" sz="3200">
                <a:latin typeface="Arial"/>
              </a:rPr>
              <a:t>: OpenGL 3.0, OpenGL 3.3</a:t>
            </a:r>
            <a:endParaRPr/>
          </a:p>
          <a:p>
            <a:pPr>
              <a:lnSpc>
                <a:spcPct val="100000"/>
              </a:lnSpc>
              <a:buSzPct val="45000"/>
              <a:buFont typeface="StarSymbol"/>
              <a:buChar char=""/>
            </a:pPr>
            <a:r>
              <a:rPr b="1" lang="en-US" sz="3200">
                <a:latin typeface="Arial"/>
              </a:rPr>
              <a:t>Programming Language</a:t>
            </a:r>
            <a:r>
              <a:rPr lang="en-US" sz="3200">
                <a:latin typeface="Arial"/>
              </a:rPr>
              <a:t>: C,C++</a:t>
            </a:r>
            <a:endParaRPr/>
          </a:p>
          <a:p>
            <a:pPr>
              <a:lnSpc>
                <a:spcPct val="100000"/>
              </a:lnSpc>
              <a:buSzPct val="45000"/>
              <a:buFont typeface="StarSymbol"/>
              <a:buChar char=""/>
            </a:pPr>
            <a:r>
              <a:rPr b="1" lang="en-US" sz="3200">
                <a:latin typeface="Arial"/>
              </a:rPr>
              <a:t>Framework</a:t>
            </a:r>
            <a:r>
              <a:rPr lang="en-US" sz="3200">
                <a:latin typeface="Arial"/>
              </a:rPr>
              <a:t>: Qt GUI, Eigen</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457200" y="274680"/>
            <a:ext cx="8228520" cy="1141920"/>
          </a:xfrm>
          <a:prstGeom prst="rect">
            <a:avLst/>
          </a:prstGeom>
          <a:noFill/>
          <a:ln>
            <a:noFill/>
          </a:ln>
        </p:spPr>
      </p:sp>
      <p:pic>
        <p:nvPicPr>
          <p:cNvPr id="282" name="" descr=""/>
          <p:cNvPicPr/>
          <p:nvPr/>
        </p:nvPicPr>
        <p:blipFill>
          <a:blip r:embed="rId1"/>
          <a:stretch>
            <a:fillRect/>
          </a:stretch>
        </p:blipFill>
        <p:spPr>
          <a:xfrm>
            <a:off x="456840" y="1371600"/>
            <a:ext cx="8687160" cy="4846320"/>
          </a:xfrm>
          <a:prstGeom prst="rect">
            <a:avLst/>
          </a:prstGeom>
          <a:ln>
            <a:noFill/>
          </a:ln>
        </p:spPr>
      </p:pic>
      <p:sp>
        <p:nvSpPr>
          <p:cNvPr id="283" name="TextShape 2"/>
          <p:cNvSpPr txBox="1"/>
          <p:nvPr/>
        </p:nvSpPr>
        <p:spPr>
          <a:xfrm>
            <a:off x="457200" y="274680"/>
            <a:ext cx="8228520" cy="1142640"/>
          </a:xfrm>
          <a:prstGeom prst="rect">
            <a:avLst/>
          </a:prstGeom>
        </p:spPr>
        <p:txBody>
          <a:bodyPr lIns="0" rIns="0" tIns="0" bIns="0" anchor="ctr"/>
          <a:p>
            <a:pPr algn="ctr"/>
            <a:r>
              <a:rPr lang="en-US" sz="4400">
                <a:latin typeface="Arial"/>
              </a:rPr>
              <a:t>3.2 Class Diagram</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457200" y="274680"/>
            <a:ext cx="8228520" cy="1141920"/>
          </a:xfrm>
          <a:prstGeom prst="rect">
            <a:avLst/>
          </a:prstGeom>
          <a:noFill/>
          <a:ln>
            <a:noFill/>
          </a:ln>
        </p:spPr>
      </p:sp>
      <p:sp>
        <p:nvSpPr>
          <p:cNvPr id="285" name="CustomShape 2"/>
          <p:cNvSpPr/>
          <p:nvPr/>
        </p:nvSpPr>
        <p:spPr>
          <a:xfrm>
            <a:off x="457200" y="1600200"/>
            <a:ext cx="8228520" cy="4524840"/>
          </a:xfrm>
          <a:prstGeom prst="rect">
            <a:avLst/>
          </a:prstGeom>
          <a:noFill/>
          <a:ln>
            <a:noFill/>
          </a:ln>
        </p:spPr>
      </p:sp>
      <p:sp>
        <p:nvSpPr>
          <p:cNvPr id="286" name="TextShape 3"/>
          <p:cNvSpPr txBox="1"/>
          <p:nvPr/>
        </p:nvSpPr>
        <p:spPr>
          <a:xfrm>
            <a:off x="457200" y="274680"/>
            <a:ext cx="8228520" cy="1142640"/>
          </a:xfrm>
          <a:prstGeom prst="rect">
            <a:avLst/>
          </a:prstGeom>
        </p:spPr>
        <p:txBody>
          <a:bodyPr lIns="0" rIns="0" tIns="0" bIns="0" anchor="ctr"/>
          <a:p>
            <a:pPr algn="ctr"/>
            <a:r>
              <a:rPr lang="en-US" sz="4400">
                <a:latin typeface="Arial"/>
              </a:rPr>
              <a:t>3.3 Application Structure</a:t>
            </a:r>
            <a:endParaRPr/>
          </a:p>
        </p:txBody>
      </p:sp>
      <p:sp>
        <p:nvSpPr>
          <p:cNvPr id="287" name="TextShape 4"/>
          <p:cNvSpPr txBox="1"/>
          <p:nvPr/>
        </p:nvSpPr>
        <p:spPr>
          <a:xfrm>
            <a:off x="457200" y="1600200"/>
            <a:ext cx="8228520" cy="4524840"/>
          </a:xfrm>
          <a:prstGeom prst="rect">
            <a:avLst/>
          </a:prstGeom>
        </p:spPr>
        <p:txBody>
          <a:bodyPr lIns="0" rIns="0" tIns="0" bIns="0" anchor="ctr"/>
          <a:p>
            <a:pPr>
              <a:buSzPct val="45000"/>
              <a:buFont typeface="StarSymbol"/>
              <a:buChar char=""/>
            </a:pPr>
            <a:r>
              <a:rPr b="1" lang="en-US" sz="2200">
                <a:latin typeface="Arial"/>
              </a:rPr>
              <a:t>User Interface</a:t>
            </a:r>
            <a:r>
              <a:rPr lang="en-US" sz="2200">
                <a:latin typeface="Arial"/>
              </a:rPr>
              <a:t>: The application has one window named MainWindow. It was created by QtCreator. It has drag and drop facility and easy to design. Every 30 mili seconds this window is refreshed and redrawn.</a:t>
            </a:r>
            <a:endParaRPr/>
          </a:p>
          <a:p>
            <a:pPr>
              <a:buSzPct val="45000"/>
              <a:buFont typeface="StarSymbol"/>
              <a:buChar char=""/>
            </a:pPr>
            <a:endParaRPr/>
          </a:p>
          <a:p>
            <a:pPr>
              <a:buSzPct val="45000"/>
              <a:buFont typeface="StarSymbol"/>
              <a:buChar char=""/>
            </a:pPr>
            <a:r>
              <a:rPr b="1" lang="en-US" sz="2200">
                <a:latin typeface="Arial"/>
              </a:rPr>
              <a:t>OpenGL Widget</a:t>
            </a:r>
            <a:r>
              <a:rPr lang="en-US" sz="2200">
                <a:latin typeface="Arial"/>
              </a:rPr>
              <a:t>: to facilitate opengl calls in ui window, we extended the QGLWidget provided by default in Qt framework. The extended class is called MYGLWidget.</a:t>
            </a:r>
            <a:endParaRPr/>
          </a:p>
          <a:p>
            <a:pPr>
              <a:buSzPct val="45000"/>
              <a:buFont typeface="StarSymbol"/>
              <a:buChar char=""/>
            </a:pPr>
            <a:endParaRPr/>
          </a:p>
          <a:p>
            <a:pPr>
              <a:buSzPct val="45000"/>
              <a:buFont typeface="StarSymbol"/>
              <a:buChar char=""/>
            </a:pPr>
            <a:r>
              <a:rPr b="1" lang="en-US" sz="2200">
                <a:latin typeface="Arial"/>
              </a:rPr>
              <a:t>User Controls</a:t>
            </a:r>
            <a:r>
              <a:rPr lang="en-US" sz="2200">
                <a:latin typeface="Arial"/>
              </a:rPr>
              <a:t>: On the right part of MYGLWidget there are many controls for user like Camera, Scale, Rotate, Translate</a:t>
            </a:r>
            <a:endParaRPr/>
          </a:p>
          <a:p>
            <a:pPr>
              <a:buSzPct val="45000"/>
              <a:buFont typeface="StarSymbol"/>
              <a:buChar char=""/>
            </a:pPr>
            <a:endParaRPr/>
          </a:p>
          <a:p>
            <a:pPr>
              <a:buSzPct val="45000"/>
              <a:buFont typeface="StarSymbol"/>
              <a:buChar char=""/>
            </a:pPr>
            <a:r>
              <a:rPr b="1" lang="en-US" sz="2200">
                <a:latin typeface="Arial"/>
              </a:rPr>
              <a:t>Robot Arm</a:t>
            </a:r>
            <a:r>
              <a:rPr lang="en-US" sz="2200">
                <a:latin typeface="Arial"/>
              </a:rPr>
              <a:t>: Robot Arm is constructed by 6 segment of Segment class that forms the Arm class.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