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s/comment2.xml" ContentType="application/vnd.openxmlformats-officedocument.presentationml.comment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s/comment3.xml" ContentType="application/vnd.openxmlformats-officedocument.presentationml.comments+xml"/>
  <Override PartName="/ppt/slides/slide15.xml" ContentType="application/vnd.openxmlformats-officedocument.presentationml.slide+xml"/>
  <Override PartName="/ppt/comments/comment4.xml" ContentType="application/vnd.openxmlformats-officedocument.presentationml.comments+xml"/>
  <Override PartName="/ppt/slides/slide16.xml" ContentType="application/vnd.openxmlformats-officedocument.presentationml.slide+xml"/>
  <Override PartName="/ppt/comments/comment5.xml" ContentType="application/vnd.openxmlformats-officedocument.presentationml.comments+xml"/>
  <Override PartName="/ppt/slides/slide17.xml" ContentType="application/vnd.openxmlformats-officedocument.presentationml.slide+xml"/>
  <Override PartName="/ppt/comments/comment6.xml" ContentType="application/vnd.openxmlformats-officedocument.presentationml.comments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20"/>
    <p:sldId id="267" r:id="rId21"/>
    <p:sldId id="268" r:id="rId22"/>
    <p:sldId id="269" r:id="rId23"/>
    <p:sldId id="270" r:id="rId25"/>
    <p:sldId id="271" r:id="rId27"/>
    <p:sldId id="272" r:id="rId29"/>
    <p:sldId id="273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lton Camara" initials="M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comments" Target="comments/comment2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comments" Target="comments/comment3.xml"/><Relationship Id="rId25" Type="http://schemas.openxmlformats.org/officeDocument/2006/relationships/slide" Target="slides/slide15.xml"/><Relationship Id="rId26" Type="http://schemas.openxmlformats.org/officeDocument/2006/relationships/comments" Target="comments/comment4.xml"/><Relationship Id="rId27" Type="http://schemas.openxmlformats.org/officeDocument/2006/relationships/slide" Target="slides/slide16.xml"/><Relationship Id="rId28" Type="http://schemas.openxmlformats.org/officeDocument/2006/relationships/comments" Target="comments/comment5.xml"/><Relationship Id="rId29" Type="http://schemas.openxmlformats.org/officeDocument/2006/relationships/slide" Target="slides/slide17.xml"/><Relationship Id="rId30" Type="http://schemas.openxmlformats.org/officeDocument/2006/relationships/comments" Target="comments/comment6.xml"/><Relationship Id="rId31" Type="http://schemas.openxmlformats.org/officeDocument/2006/relationships/slide" Target="slides/slide1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4T23:35:12.042" idx="1">
    <p:pos x="10520" y="2311"/>
    <p:text>Meu nome é Milton Camara - Microsoft Certified Professional em HTML 5, CSS 3 e JS.
Trabalho com web desde os 16 anos passando por diversas tecnologias e projetos de pequeno e grande porte.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00:06:26.513" idx="2">
    <p:pos x="1797" y="512"/>
    <p:text>Explicar o conceito de reutilização dos componentes, customização e escopo do projeto.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9:40:10.533" idx="3">
    <p:pos x="10512" y="1194"/>
    <p:text>Explicar como os outros sites utilizam bootstrap porem de forma customizada.
https://mdbootstrap.com/components/cards/#
https://bootswatch.com/cosmo/#dialogs
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19:05:38.943" idx="4">
    <p:pos x="95" y="112"/>
    <p:text>base - comportamento inicial
modificador - estrutura do componente
estilo - aparencia (cor, borda, background)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23:30:23.849" idx="5">
    <p:pos x="106" y="122"/>
    <p:text>Código na prática
Buttons sem as classes modificadoras
Textbox com classe base e modificadora
Badges com classe base, modificadora e de estilo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05T23:30:23.849" idx="6">
    <p:pos x="106" y="122"/>
    <p:text>Código na prática
Exemplo de como se comporta os elementos de acordo com as suas classes especificas.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e Subtítulo">
    <p:bg>
      <p:bgPr>
        <a:solidFill>
          <a:srgbClr val="F3F0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IZANDO COMPONENTES"/>
          <p:cNvSpPr txBox="1"/>
          <p:nvPr/>
        </p:nvSpPr>
        <p:spPr>
          <a:xfrm>
            <a:off x="19025905" y="891857"/>
            <a:ext cx="5022534" cy="50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5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CUSTOMIZANDO COMPONENTES</a:t>
            </a:r>
          </a:p>
        </p:txBody>
      </p:sp>
      <p:pic>
        <p:nvPicPr>
          <p:cNvPr id="1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95036" y="713198"/>
            <a:ext cx="1161626" cy="859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6.xml"/><Relationship Id="rId3" Type="http://schemas.openxmlformats.org/officeDocument/2006/relationships/image" Target="../media/image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1.tif"/><Relationship Id="rId7" Type="http://schemas.openxmlformats.org/officeDocument/2006/relationships/image" Target="../media/image5.tif"/><Relationship Id="rId8" Type="http://schemas.openxmlformats.org/officeDocument/2006/relationships/image" Target="../media/image6.tif"/><Relationship Id="rId9" Type="http://schemas.openxmlformats.org/officeDocument/2006/relationships/image" Target="../media/image7.tif"/><Relationship Id="rId10" Type="http://schemas.openxmlformats.org/officeDocument/2006/relationships/image" Target="../media/image8.tif"/><Relationship Id="rId11" Type="http://schemas.openxmlformats.org/officeDocument/2006/relationships/image" Target="../media/image9.tif"/><Relationship Id="rId12" Type="http://schemas.openxmlformats.org/officeDocument/2006/relationships/image" Target="../media/image10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ertificacaobootstrap.com.br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3817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izar componentes"/>
          <p:cNvSpPr txBox="1"/>
          <p:nvPr/>
        </p:nvSpPr>
        <p:spPr>
          <a:xfrm>
            <a:off x="7065686" y="6342055"/>
            <a:ext cx="14021538" cy="1505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9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customizar componentes</a:t>
            </a:r>
          </a:p>
        </p:txBody>
      </p:sp>
      <p:sp>
        <p:nvSpPr>
          <p:cNvPr id="120" name="Aprendendo a"/>
          <p:cNvSpPr txBox="1"/>
          <p:nvPr/>
        </p:nvSpPr>
        <p:spPr>
          <a:xfrm>
            <a:off x="7198781" y="5916604"/>
            <a:ext cx="264030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Aprendendo a</a:t>
            </a:r>
          </a:p>
        </p:txBody>
      </p:sp>
      <p:pic>
        <p:nvPicPr>
          <p:cNvPr id="12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8758" y="5842386"/>
            <a:ext cx="3385237" cy="2505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rechos de código em HTML, CSS e ou JS que podem ser reutilizados, CUSTOMIZADOS em todo escopo do projeto."/>
          <p:cNvSpPr txBox="1"/>
          <p:nvPr>
            <p:ph type="ctrTitle" idx="4294967295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anchor="b"/>
          <a:lstStyle>
            <a:lvl1pPr defTabSz="533995">
              <a:defRPr sz="7279"/>
            </a:lvl1pPr>
          </a:lstStyle>
          <a:p>
            <a:pPr/>
            <a:r>
              <a:t>Trechos de código em HTML, CSS e ou JS que podem ser reutilizados, CUSTOMIZADOS em todo escopo do projeto.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583" y="5319183"/>
            <a:ext cx="6515101" cy="270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1783" y="5278966"/>
            <a:ext cx="4127501" cy="495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21933" y="5276849"/>
            <a:ext cx="7366001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ODAL"/>
          <p:cNvSpPr txBox="1"/>
          <p:nvPr/>
        </p:nvSpPr>
        <p:spPr>
          <a:xfrm>
            <a:off x="3471574" y="3855774"/>
            <a:ext cx="3149119" cy="105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MODAL</a:t>
            </a:r>
          </a:p>
        </p:txBody>
      </p:sp>
      <p:sp>
        <p:nvSpPr>
          <p:cNvPr id="171" name="CARD"/>
          <p:cNvSpPr txBox="1"/>
          <p:nvPr/>
        </p:nvSpPr>
        <p:spPr>
          <a:xfrm>
            <a:off x="10459419" y="3711841"/>
            <a:ext cx="2432229" cy="105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CARD</a:t>
            </a:r>
          </a:p>
        </p:txBody>
      </p:sp>
      <p:sp>
        <p:nvSpPr>
          <p:cNvPr id="172" name="POPOVER"/>
          <p:cNvSpPr txBox="1"/>
          <p:nvPr/>
        </p:nvSpPr>
        <p:spPr>
          <a:xfrm>
            <a:off x="16260982" y="3711841"/>
            <a:ext cx="4087902" cy="105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POPOVER</a:t>
            </a:r>
          </a:p>
        </p:txBody>
      </p:sp>
      <p:sp>
        <p:nvSpPr>
          <p:cNvPr id="173" name="Tooltip, Buttons, Badges, Carousel, etc…"/>
          <p:cNvSpPr txBox="1"/>
          <p:nvPr/>
        </p:nvSpPr>
        <p:spPr>
          <a:xfrm>
            <a:off x="4240212" y="11323374"/>
            <a:ext cx="15903576" cy="105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Tooltip, Buttons, Badges, Carousel, etc…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sso aí eu já sei utilizar, é muito fácil, só copiar o código HTML."/>
          <p:cNvSpPr txBox="1"/>
          <p:nvPr/>
        </p:nvSpPr>
        <p:spPr>
          <a:xfrm>
            <a:off x="2414516" y="5745264"/>
            <a:ext cx="19554968" cy="222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Isso aí eu já sei utilizar, é muito fácil, só copiar o código HTML.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a teoria é isso mesmo, CTRL C e CTRL V. Simples, Fácil e Direto!"/>
          <p:cNvSpPr txBox="1"/>
          <p:nvPr/>
        </p:nvSpPr>
        <p:spPr>
          <a:xfrm>
            <a:off x="2414515" y="5745264"/>
            <a:ext cx="19554969" cy="2225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Na teoria é isso mesmo, CTRL C e CTRL V. Simples, Fácil e Direto!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Uai… mas se for assim todos os sites que utilizam Bootstrap deveriam ser exatamente iguais? É isso mesmo?"/>
          <p:cNvSpPr txBox="1"/>
          <p:nvPr/>
        </p:nvSpPr>
        <p:spPr>
          <a:xfrm>
            <a:off x="2414515" y="5218214"/>
            <a:ext cx="19554969" cy="327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Uai… mas se for assim todos os sites que utilizam Bootstrap deveriam ser exatamente iguais? É isso mesmo?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trutura dos Componentes"/>
          <p:cNvSpPr txBox="1"/>
          <p:nvPr/>
        </p:nvSpPr>
        <p:spPr>
          <a:xfrm>
            <a:off x="2414516" y="4189514"/>
            <a:ext cx="19554968" cy="1171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Estrutura dos Componentes</a:t>
            </a:r>
          </a:p>
        </p:txBody>
      </p:sp>
      <p:sp>
        <p:nvSpPr>
          <p:cNvPr id="182" name="base"/>
          <p:cNvSpPr txBox="1"/>
          <p:nvPr/>
        </p:nvSpPr>
        <p:spPr>
          <a:xfrm>
            <a:off x="4235676" y="6344390"/>
            <a:ext cx="2517389" cy="117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i="1"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base</a:t>
            </a:r>
          </a:p>
        </p:txBody>
      </p:sp>
      <p:sp>
        <p:nvSpPr>
          <p:cNvPr id="183" name="modificador"/>
          <p:cNvSpPr txBox="1"/>
          <p:nvPr/>
        </p:nvSpPr>
        <p:spPr>
          <a:xfrm>
            <a:off x="9023394" y="6344390"/>
            <a:ext cx="5752384" cy="117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i="1"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modificador</a:t>
            </a:r>
          </a:p>
        </p:txBody>
      </p:sp>
      <p:sp>
        <p:nvSpPr>
          <p:cNvPr id="184" name="estilo"/>
          <p:cNvSpPr txBox="1"/>
          <p:nvPr/>
        </p:nvSpPr>
        <p:spPr>
          <a:xfrm>
            <a:off x="15428609" y="6344390"/>
            <a:ext cx="5752384" cy="117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i="1"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estilo</a:t>
            </a:r>
          </a:p>
        </p:txBody>
      </p:sp>
      <p:sp>
        <p:nvSpPr>
          <p:cNvPr id="185" name=".btn"/>
          <p:cNvSpPr txBox="1"/>
          <p:nvPr/>
        </p:nvSpPr>
        <p:spPr>
          <a:xfrm>
            <a:off x="4406349" y="8499267"/>
            <a:ext cx="1788661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.btn</a:t>
            </a:r>
          </a:p>
        </p:txBody>
      </p:sp>
      <p:sp>
        <p:nvSpPr>
          <p:cNvPr id="186" name=".btn-large"/>
          <p:cNvSpPr txBox="1"/>
          <p:nvPr/>
        </p:nvSpPr>
        <p:spPr>
          <a:xfrm>
            <a:off x="10194887" y="8499267"/>
            <a:ext cx="3022016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.btn-large</a:t>
            </a:r>
          </a:p>
        </p:txBody>
      </p:sp>
      <p:sp>
        <p:nvSpPr>
          <p:cNvPr id="187" name=".btn-primary"/>
          <p:cNvSpPr txBox="1"/>
          <p:nvPr/>
        </p:nvSpPr>
        <p:spPr>
          <a:xfrm>
            <a:off x="16378513" y="8499267"/>
            <a:ext cx="4239959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.btn-primary</a:t>
            </a:r>
          </a:p>
        </p:txBody>
      </p:sp>
      <p:sp>
        <p:nvSpPr>
          <p:cNvPr id="188" name=".form-control"/>
          <p:cNvSpPr txBox="1"/>
          <p:nvPr/>
        </p:nvSpPr>
        <p:spPr>
          <a:xfrm>
            <a:off x="3009316" y="9540667"/>
            <a:ext cx="4582727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.form-control</a:t>
            </a:r>
          </a:p>
        </p:txBody>
      </p:sp>
      <p:sp>
        <p:nvSpPr>
          <p:cNvPr id="189" name=".input-sm"/>
          <p:cNvSpPr txBox="1"/>
          <p:nvPr/>
        </p:nvSpPr>
        <p:spPr>
          <a:xfrm>
            <a:off x="9414531" y="9540667"/>
            <a:ext cx="4582727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.input-sm</a:t>
            </a:r>
          </a:p>
        </p:txBody>
      </p:sp>
      <p:sp>
        <p:nvSpPr>
          <p:cNvPr id="190" name="-"/>
          <p:cNvSpPr txBox="1"/>
          <p:nvPr/>
        </p:nvSpPr>
        <p:spPr>
          <a:xfrm>
            <a:off x="16207129" y="9540667"/>
            <a:ext cx="4582727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91" name=".badge"/>
          <p:cNvSpPr txBox="1"/>
          <p:nvPr/>
        </p:nvSpPr>
        <p:spPr>
          <a:xfrm>
            <a:off x="3009316" y="10582067"/>
            <a:ext cx="4582727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.badge</a:t>
            </a:r>
          </a:p>
        </p:txBody>
      </p:sp>
      <p:sp>
        <p:nvSpPr>
          <p:cNvPr id="192" name=".badge-pill / -"/>
          <p:cNvSpPr txBox="1"/>
          <p:nvPr/>
        </p:nvSpPr>
        <p:spPr>
          <a:xfrm>
            <a:off x="9414531" y="10582067"/>
            <a:ext cx="4582727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.badge-pill / -</a:t>
            </a:r>
          </a:p>
        </p:txBody>
      </p:sp>
      <p:sp>
        <p:nvSpPr>
          <p:cNvPr id="193" name=".badge-sucess"/>
          <p:cNvSpPr txBox="1"/>
          <p:nvPr/>
        </p:nvSpPr>
        <p:spPr>
          <a:xfrm>
            <a:off x="16207129" y="10582067"/>
            <a:ext cx="4582727" cy="824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48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.badge-sucess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9"/>
      <p:bldP build="whole" bldLvl="1" animBg="1" rev="0" advAuto="0" spid="191" grpId="7"/>
      <p:bldP build="whole" bldLvl="1" animBg="1" rev="0" advAuto="0" spid="186" grpId="2"/>
      <p:bldP build="whole" bldLvl="1" animBg="1" rev="0" advAuto="0" spid="190" grpId="6"/>
      <p:bldP build="whole" bldLvl="1" animBg="1" rev="0" advAuto="0" spid="187" grpId="3"/>
      <p:bldP build="whole" bldLvl="1" animBg="1" rev="0" advAuto="0" spid="189" grpId="5"/>
      <p:bldP build="whole" bldLvl="1" animBg="1" rev="0" advAuto="0" spid="185" grpId="1"/>
      <p:bldP build="whole" bldLvl="1" animBg="1" rev="0" advAuto="0" spid="188" grpId="4"/>
      <p:bldP build="whole" bldLvl="1" animBg="1" rev="0" advAuto="0" spid="192" grpId="8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ódigo na Prática"/>
          <p:cNvSpPr txBox="1"/>
          <p:nvPr/>
        </p:nvSpPr>
        <p:spPr>
          <a:xfrm>
            <a:off x="2414516" y="2450254"/>
            <a:ext cx="19554968" cy="117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Código na Prática</a:t>
            </a:r>
          </a:p>
        </p:txBody>
      </p:sp>
      <p:pic>
        <p:nvPicPr>
          <p:cNvPr id="19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841" y="3771600"/>
            <a:ext cx="12015580" cy="3021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03837" y="4677737"/>
            <a:ext cx="10744023" cy="7250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947" y="7004049"/>
            <a:ext cx="12035368" cy="2597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6947" y="9812666"/>
            <a:ext cx="12035368" cy="29831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ódigo na Prática"/>
          <p:cNvSpPr txBox="1"/>
          <p:nvPr/>
        </p:nvSpPr>
        <p:spPr>
          <a:xfrm>
            <a:off x="2414515" y="2450254"/>
            <a:ext cx="19554969" cy="117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Código na Prática</a:t>
            </a:r>
          </a:p>
        </p:txBody>
      </p:sp>
      <p:pic>
        <p:nvPicPr>
          <p:cNvPr id="202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9616" y="3801533"/>
            <a:ext cx="17132188" cy="951283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Linha"/>
          <p:cNvSpPr/>
          <p:nvPr/>
        </p:nvSpPr>
        <p:spPr>
          <a:xfrm flipH="1">
            <a:off x="13673666" y="4174066"/>
            <a:ext cx="2392439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Linha"/>
          <p:cNvSpPr/>
          <p:nvPr/>
        </p:nvSpPr>
        <p:spPr>
          <a:xfrm flipH="1">
            <a:off x="16594666" y="5215466"/>
            <a:ext cx="2392438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ha"/>
          <p:cNvSpPr/>
          <p:nvPr/>
        </p:nvSpPr>
        <p:spPr>
          <a:xfrm flipH="1">
            <a:off x="21158199" y="6239933"/>
            <a:ext cx="2392438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Linha"/>
          <p:cNvSpPr/>
          <p:nvPr/>
        </p:nvSpPr>
        <p:spPr>
          <a:xfrm flipH="1">
            <a:off x="21158199" y="7264399"/>
            <a:ext cx="2392438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Linha"/>
          <p:cNvSpPr/>
          <p:nvPr/>
        </p:nvSpPr>
        <p:spPr>
          <a:xfrm flipH="1">
            <a:off x="21158199" y="8288866"/>
            <a:ext cx="2392438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Linha"/>
          <p:cNvSpPr/>
          <p:nvPr/>
        </p:nvSpPr>
        <p:spPr>
          <a:xfrm flipH="1">
            <a:off x="10464800" y="9152466"/>
            <a:ext cx="2392438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ha"/>
          <p:cNvSpPr/>
          <p:nvPr/>
        </p:nvSpPr>
        <p:spPr>
          <a:xfrm flipH="1">
            <a:off x="9897533" y="13021733"/>
            <a:ext cx="2392438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mponente Customizado"/>
          <p:cNvSpPr txBox="1"/>
          <p:nvPr/>
        </p:nvSpPr>
        <p:spPr>
          <a:xfrm>
            <a:off x="2414515" y="2450254"/>
            <a:ext cx="19554969" cy="117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7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Componente Customizado</a:t>
            </a:r>
          </a:p>
        </p:txBody>
      </p:sp>
      <p:pic>
        <p:nvPicPr>
          <p:cNvPr id="21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778" y="4677738"/>
            <a:ext cx="8396836" cy="3656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9495" y="4677738"/>
            <a:ext cx="8882835" cy="3656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78211" y="4677738"/>
            <a:ext cx="4139011" cy="3656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9050" y="8538633"/>
            <a:ext cx="21805900" cy="3053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IZANDO COMPONENTES"/>
          <p:cNvSpPr txBox="1"/>
          <p:nvPr/>
        </p:nvSpPr>
        <p:spPr>
          <a:xfrm>
            <a:off x="19025905" y="891857"/>
            <a:ext cx="5022534" cy="50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500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CUSTOMIZANDO COMPONENTES</a:t>
            </a:r>
          </a:p>
        </p:txBody>
      </p:sp>
      <p:sp>
        <p:nvSpPr>
          <p:cNvPr id="124" name="Milton Câmara"/>
          <p:cNvSpPr txBox="1"/>
          <p:nvPr/>
        </p:nvSpPr>
        <p:spPr>
          <a:xfrm>
            <a:off x="7997632" y="4509496"/>
            <a:ext cx="6874384" cy="128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8000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Milton Câmara</a:t>
            </a:r>
          </a:p>
        </p:txBody>
      </p:sp>
      <p:pic>
        <p:nvPicPr>
          <p:cNvPr id="12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30881" y="5932415"/>
            <a:ext cx="2370957" cy="1580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66681" y="5696864"/>
            <a:ext cx="2051741" cy="205174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mcamara.net"/>
          <p:cNvSpPr txBox="1"/>
          <p:nvPr/>
        </p:nvSpPr>
        <p:spPr>
          <a:xfrm>
            <a:off x="8713358" y="8785349"/>
            <a:ext cx="3943351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b="0"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mcamara.net </a:t>
            </a:r>
          </a:p>
        </p:txBody>
      </p:sp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6610" y="7851900"/>
            <a:ext cx="1034109" cy="85960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iltoncamara"/>
          <p:cNvSpPr txBox="1"/>
          <p:nvPr/>
        </p:nvSpPr>
        <p:spPr>
          <a:xfrm>
            <a:off x="8722566" y="7774974"/>
            <a:ext cx="3848736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b="0"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miltoncamara</a:t>
            </a:r>
          </a:p>
        </p:txBody>
      </p:sp>
      <p:pic>
        <p:nvPicPr>
          <p:cNvPr id="130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595036" y="713198"/>
            <a:ext cx="1161626" cy="859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-image.tiff" descr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45445" y="4032743"/>
            <a:ext cx="4025901" cy="402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42050" y="6024616"/>
            <a:ext cx="1396236" cy="1396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tiff" descr="pasted-image.tif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638036" y="5726110"/>
            <a:ext cx="3454428" cy="226378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blog.mcamara.net"/>
          <p:cNvSpPr txBox="1"/>
          <p:nvPr/>
        </p:nvSpPr>
        <p:spPr>
          <a:xfrm>
            <a:off x="8717341" y="9752461"/>
            <a:ext cx="5307966" cy="88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b="0"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blog.mcamara.net </a:t>
            </a:r>
          </a:p>
        </p:txBody>
      </p:sp>
      <p:pic>
        <p:nvPicPr>
          <p:cNvPr id="135" name="pasted-image.tiff" descr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28145" y="8989258"/>
            <a:ext cx="631039" cy="631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asted-image.tiff" descr="pasted-image.tif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092521" y="9944546"/>
            <a:ext cx="502286" cy="502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032378" y="10898789"/>
            <a:ext cx="631039" cy="631039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@mcamara"/>
          <p:cNvSpPr txBox="1"/>
          <p:nvPr/>
        </p:nvSpPr>
        <p:spPr>
          <a:xfrm>
            <a:off x="8721574" y="10771080"/>
            <a:ext cx="3239771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50000"/>
              </a:lnSpc>
              <a:defRPr b="0" sz="5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@mcamara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tângulo"/>
          <p:cNvSpPr/>
          <p:nvPr/>
        </p:nvSpPr>
        <p:spPr>
          <a:xfrm>
            <a:off x="-1295" y="7937"/>
            <a:ext cx="24386590" cy="5707684"/>
          </a:xfrm>
          <a:prstGeom prst="rect">
            <a:avLst/>
          </a:prstGeom>
          <a:solidFill>
            <a:srgbClr val="38172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38172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Coworking (espaço compartilhado)"/>
          <p:cNvSpPr txBox="1"/>
          <p:nvPr/>
        </p:nvSpPr>
        <p:spPr>
          <a:xfrm>
            <a:off x="4517766" y="7740586"/>
            <a:ext cx="16097632" cy="128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8000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Coworking (espaço compartilhado)</a:t>
            </a:r>
          </a:p>
        </p:txBody>
      </p:sp>
      <p:pic>
        <p:nvPicPr>
          <p:cNvPr id="14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3658" y="3352800"/>
            <a:ext cx="6176684" cy="143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ringec.com.br"/>
          <p:cNvSpPr txBox="1"/>
          <p:nvPr/>
        </p:nvSpPr>
        <p:spPr>
          <a:xfrm>
            <a:off x="11225588" y="4499146"/>
            <a:ext cx="3062987" cy="576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3000">
                <a:solidFill>
                  <a:srgbClr val="FFFFFF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</a:lstStyle>
          <a:p>
            <a:pPr/>
            <a:r>
              <a:t>sharingec.com.br</a:t>
            </a:r>
          </a:p>
        </p:txBody>
      </p:sp>
      <p:sp>
        <p:nvSpPr>
          <p:cNvPr id="144" name="CUSTOMIZANDO COMPONENTES"/>
          <p:cNvSpPr txBox="1"/>
          <p:nvPr/>
        </p:nvSpPr>
        <p:spPr>
          <a:xfrm>
            <a:off x="19025905" y="891857"/>
            <a:ext cx="5022534" cy="50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CUSTOMIZANDO COMPONENTES</a:t>
            </a:r>
          </a:p>
        </p:txBody>
      </p:sp>
      <p:pic>
        <p:nvPicPr>
          <p:cNvPr id="14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95036" y="713198"/>
            <a:ext cx="1161626" cy="859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tângulo"/>
          <p:cNvSpPr/>
          <p:nvPr/>
        </p:nvSpPr>
        <p:spPr>
          <a:xfrm>
            <a:off x="-111125" y="7937"/>
            <a:ext cx="25355414" cy="5707684"/>
          </a:xfrm>
          <a:prstGeom prst="rect">
            <a:avLst/>
          </a:prstGeom>
          <a:solidFill>
            <a:srgbClr val="38172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38172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15% desconto: meetup"/>
          <p:cNvSpPr txBox="1"/>
          <p:nvPr/>
        </p:nvSpPr>
        <p:spPr>
          <a:xfrm>
            <a:off x="5790179" y="7598092"/>
            <a:ext cx="13552806" cy="15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10000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15% desconto: </a:t>
            </a:r>
            <a:r>
              <a:rPr b="1"/>
              <a:t>meetup</a:t>
            </a:r>
          </a:p>
        </p:txBody>
      </p:sp>
      <p:sp>
        <p:nvSpPr>
          <p:cNvPr id="149" name="certificacaobootstrap.com.br"/>
          <p:cNvSpPr txBox="1"/>
          <p:nvPr/>
        </p:nvSpPr>
        <p:spPr>
          <a:xfrm>
            <a:off x="6137905" y="9391586"/>
            <a:ext cx="13524104" cy="128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8000" u="sng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certificacaobootstrap.com.br</a:t>
            </a:r>
          </a:p>
        </p:txBody>
      </p:sp>
      <p:pic>
        <p:nvPicPr>
          <p:cNvPr id="150" name="certificacao_logo_branco (1).png" descr="certificacao_logo_branc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243" y="1791120"/>
            <a:ext cx="9753513" cy="299636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CUSTOMIZANDO COMPONENTES"/>
          <p:cNvSpPr txBox="1"/>
          <p:nvPr/>
        </p:nvSpPr>
        <p:spPr>
          <a:xfrm>
            <a:off x="19025905" y="891857"/>
            <a:ext cx="5022534" cy="502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5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CUSTOMIZANDO COMPONENTES</a:t>
            </a:r>
          </a:p>
        </p:txBody>
      </p:sp>
      <p:pic>
        <p:nvPicPr>
          <p:cNvPr id="152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95036" y="713198"/>
            <a:ext cx="1161626" cy="859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de: Bootstrap…"/>
          <p:cNvSpPr txBox="1"/>
          <p:nvPr/>
        </p:nvSpPr>
        <p:spPr>
          <a:xfrm>
            <a:off x="6569025" y="5343842"/>
            <a:ext cx="11245950" cy="3028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b="0" sz="10000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Rede: Bootstrap</a:t>
            </a:r>
          </a:p>
          <a:p>
            <a:pPr algn="l">
              <a:defRPr b="0" sz="10000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</a:defRPr>
            </a:pPr>
            <a:r>
              <a:t>Senha: sharingec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ópicos da noite"/>
          <p:cNvSpPr txBox="1"/>
          <p:nvPr/>
        </p:nvSpPr>
        <p:spPr>
          <a:xfrm>
            <a:off x="6871957" y="3283548"/>
            <a:ext cx="10640086" cy="1728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12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Tópicos da noite</a:t>
            </a:r>
          </a:p>
        </p:txBody>
      </p:sp>
      <p:sp>
        <p:nvSpPr>
          <p:cNvPr id="157" name="Componentes Bootstrap…"/>
          <p:cNvSpPr txBox="1"/>
          <p:nvPr/>
        </p:nvSpPr>
        <p:spPr>
          <a:xfrm>
            <a:off x="2473606" y="5666964"/>
            <a:ext cx="19436788" cy="3770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b="0" sz="8400">
                <a:latin typeface="Ubuntu"/>
                <a:ea typeface="Ubuntu"/>
                <a:cs typeface="Ubuntu"/>
                <a:sym typeface="Ubuntu"/>
              </a:defRPr>
            </a:pPr>
            <a:r>
              <a:t>Componentes Bootstrap</a:t>
            </a:r>
          </a:p>
          <a:p>
            <a:pPr>
              <a:defRPr b="0" sz="8400">
                <a:latin typeface="Ubuntu"/>
                <a:ea typeface="Ubuntu"/>
                <a:cs typeface="Ubuntu"/>
                <a:sym typeface="Ubuntu"/>
              </a:defRPr>
            </a:pPr>
            <a:r>
              <a:t>Intervalo (comida)</a:t>
            </a:r>
          </a:p>
          <a:p>
            <a:pPr>
              <a:defRPr b="0" sz="8400">
                <a:latin typeface="Ubuntu"/>
                <a:ea typeface="Ubuntu"/>
                <a:cs typeface="Ubuntu"/>
                <a:sym typeface="Ubuntu"/>
              </a:defRPr>
            </a:pPr>
            <a:r>
              <a:t>Hands on Lab (mão na massa)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final, o que são componentes?"/>
          <p:cNvSpPr txBox="1"/>
          <p:nvPr>
            <p:ph type="ctrTitle" idx="4294967295"/>
          </p:nvPr>
        </p:nvSpPr>
        <p:spPr>
          <a:xfrm>
            <a:off x="3563705" y="4536281"/>
            <a:ext cx="17256590" cy="4643438"/>
          </a:xfrm>
          <a:prstGeom prst="rect">
            <a:avLst/>
          </a:prstGeom>
        </p:spPr>
        <p:txBody>
          <a:bodyPr anchor="b"/>
          <a:lstStyle>
            <a:lvl1pPr>
              <a:defRPr sz="14400"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Afinal, o que são componentes?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switch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&quot;Pedaços de código HTML, CSS e/ou Javascript reutilizáveis”"/>
          <p:cNvSpPr txBox="1"/>
          <p:nvPr/>
        </p:nvSpPr>
        <p:spPr>
          <a:xfrm>
            <a:off x="2473606" y="5632386"/>
            <a:ext cx="19436788" cy="2451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b="0" sz="8000">
                <a:solidFill>
                  <a:srgbClr val="38172F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"Pedaços de código HTML, CSS e/ou Javascript reutilizáveis”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á, e no Bootstrap?"/>
          <p:cNvSpPr txBox="1"/>
          <p:nvPr>
            <p:ph type="ctrTitle" idx="4294967295"/>
          </p:nvPr>
        </p:nvSpPr>
        <p:spPr>
          <a:xfrm>
            <a:off x="4833937" y="3056334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Ubuntu"/>
                <a:ea typeface="Ubuntu"/>
                <a:cs typeface="Ubuntu"/>
                <a:sym typeface="Ubuntu"/>
              </a:defRPr>
            </a:lvl1pPr>
          </a:lstStyle>
          <a:p>
            <a:pPr/>
            <a:r>
              <a:t>Tá, e no Bootstrap?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