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9" r:id="rId7"/>
    <p:sldId id="257" r:id="rId8"/>
    <p:sldId id="25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7E7AD-AFCB-4CDA-BE83-F068AFFAD379}" v="1" dt="2022-02-01T13:49:4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ton Chandradas" userId="ace42c1fb1f50f3b" providerId="LiveId" clId="{3B77E7AD-AFCB-4CDA-BE83-F068AFFAD379}"/>
    <pc:docChg chg="modSld">
      <pc:chgData name="Milton Chandradas" userId="ace42c1fb1f50f3b" providerId="LiveId" clId="{3B77E7AD-AFCB-4CDA-BE83-F068AFFAD379}" dt="2022-02-01T13:50:25.751" v="27" actId="20577"/>
      <pc:docMkLst>
        <pc:docMk/>
      </pc:docMkLst>
      <pc:sldChg chg="modSp mod">
        <pc:chgData name="Milton Chandradas" userId="ace42c1fb1f50f3b" providerId="LiveId" clId="{3B77E7AD-AFCB-4CDA-BE83-F068AFFAD379}" dt="2022-02-01T13:50:25.751" v="27" actId="20577"/>
        <pc:sldMkLst>
          <pc:docMk/>
          <pc:sldMk cId="4119694682" sldId="262"/>
        </pc:sldMkLst>
        <pc:spChg chg="mod">
          <ac:chgData name="Milton Chandradas" userId="ace42c1fb1f50f3b" providerId="LiveId" clId="{3B77E7AD-AFCB-4CDA-BE83-F068AFFAD379}" dt="2022-02-01T13:50:25.751" v="27" actId="20577"/>
          <ac:spMkLst>
            <pc:docMk/>
            <pc:sldMk cId="4119694682" sldId="262"/>
            <ac:spMk id="3" creationId="{8B7D2610-8BF3-40B1-B986-E4F3D50B7468}"/>
          </ac:spMkLst>
        </pc:spChg>
      </pc:sldChg>
      <pc:sldChg chg="modSp mod">
        <pc:chgData name="Milton Chandradas" userId="ace42c1fb1f50f3b" providerId="LiveId" clId="{3B77E7AD-AFCB-4CDA-BE83-F068AFFAD379}" dt="2022-02-01T13:49:46.149" v="12" actId="20577"/>
        <pc:sldMkLst>
          <pc:docMk/>
          <pc:sldMk cId="1287912718" sldId="263"/>
        </pc:sldMkLst>
        <pc:spChg chg="mod">
          <ac:chgData name="Milton Chandradas" userId="ace42c1fb1f50f3b" providerId="LiveId" clId="{3B77E7AD-AFCB-4CDA-BE83-F068AFFAD379}" dt="2022-02-01T13:49:46.149" v="12" actId="20577"/>
          <ac:spMkLst>
            <pc:docMk/>
            <pc:sldMk cId="1287912718" sldId="263"/>
            <ac:spMk id="3" creationId="{8B7D2610-8BF3-40B1-B986-E4F3D50B74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02/01/2022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le-i825339.cfapps.eu10.hana.ondemand.com/?exclude=s,w,a,r&amp;include=e-2-X" TargetMode="External"/><Relationship Id="rId2" Type="http://schemas.openxmlformats.org/officeDocument/2006/relationships/hyperlink" Target="https://wordle-i825339.cfapps.eu10.hana.ondeman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rdle-i825339.cfapps.eu10.hana.ondemand.com/?exclude=s,w,a,r,b,i,n,g,v&amp;include=e-2-X,e-1,l-0-x,l-4-X,e-3-X" TargetMode="External"/><Relationship Id="rId4" Type="http://schemas.openxmlformats.org/officeDocument/2006/relationships/hyperlink" Target="https://wordle-i825339.cfapps.eu10.hana.ondemand.com/?exclude=s,w,a,r,b,i,n,g&amp;include=e-2-X,e-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router-wordle-i825339.cfapps.us10.hana.ondemand.com/nextword" TargetMode="External"/><Relationship Id="rId2" Type="http://schemas.openxmlformats.org/officeDocument/2006/relationships/hyperlink" Target="https://wordle-i825339.cfapps.us10.hana.ondemand.com/nextwor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subaccount-23y9yjjc-approuter-wordle-i825339.cfapps.us10.hana.ondemand.com/nextword" TargetMode="External"/><Relationship Id="rId2" Type="http://schemas.openxmlformats.org/officeDocument/2006/relationships/hyperlink" Target="https://wordle-i825339.cfapps.us10.hana.ondemand.com/nextwo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90DD-BA89-4337-896E-540FCED76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Multi-Tenant applications in SAP BTP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B0E88-40C3-4006-A246-6110D4122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Wordle Solution – Node.js REST API</a:t>
            </a:r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CE0F-71C0-4973-AEB5-A5FD546B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Wordle – Node.js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F18F-A8BB-42F1-AE52-8A62F3C7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Solution:  </a:t>
            </a:r>
            <a:r>
              <a:rPr lang="en-US" sz="1800" b="1" dirty="0">
                <a:solidFill>
                  <a:srgbClr val="00B050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https://wordle-i825339.cfapps.eu10.hana.ondemand.com/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SWEAR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https://wordle-i825339.cfapps.eu10.hana.ondemand.com/?exclude=s,w,a,r&amp;include=e-2-X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BEING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https://wordle-i825339.cfapps.eu10.hana.ondemand.com/?exclude=s,w,a,r,b,i,n,g&amp;include=e-2-X,e-1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LEVEL</a:t>
            </a:r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https://wordle-i825339.cfapps.eu10.hana.ondemand.com/?exclude=s,w,a,r,b,i,n,g,v&amp;include=e-2-X,e-1,l-0-x,l-4-X,e-3-X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7133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342A-A70A-4032-9EAE-5BA4608C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Multi-Tenant application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86D7-B8B1-4044-86DE-C7C9514E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tenant will have access to the application under a unique URL</a:t>
            </a:r>
          </a:p>
          <a:p>
            <a:r>
              <a:rPr lang="en-US" dirty="0"/>
              <a:t>You can have any number of tenants</a:t>
            </a:r>
          </a:p>
          <a:p>
            <a:r>
              <a:rPr lang="en-US" dirty="0"/>
              <a:t>Tenants share the same technical, computing resources</a:t>
            </a:r>
          </a:p>
          <a:p>
            <a:r>
              <a:rPr lang="en-US" dirty="0"/>
              <a:t>Data is kept separated for each tenant</a:t>
            </a:r>
          </a:p>
          <a:p>
            <a:r>
              <a:rPr lang="en-US" dirty="0"/>
              <a:t>Identity and access management for each tenant is isolated</a:t>
            </a:r>
          </a:p>
          <a:p>
            <a:r>
              <a:rPr lang="en-US" dirty="0"/>
              <a:t>Single set of computing resources for multiple tenants</a:t>
            </a:r>
          </a:p>
          <a:p>
            <a:pPr lvl="1"/>
            <a:r>
              <a:rPr lang="en-US" dirty="0"/>
              <a:t>Reduced maintenance effort</a:t>
            </a:r>
          </a:p>
          <a:p>
            <a:pPr lvl="1"/>
            <a:r>
              <a:rPr lang="en-US" dirty="0"/>
              <a:t>Lower cost of ownership</a:t>
            </a:r>
          </a:p>
        </p:txBody>
      </p:sp>
    </p:spTree>
    <p:extLst>
      <p:ext uri="{BB962C8B-B14F-4D97-AF65-F5344CB8AC3E}">
        <p14:creationId xmlns:p14="http://schemas.microsoft.com/office/powerpoint/2010/main" val="369645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76E-BF63-4508-9B09-5C7CD742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Multi-Tenant application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07CE-B8DC-4EBB-A9C4-C99FBEDC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 is to use the </a:t>
            </a:r>
            <a:r>
              <a:rPr lang="en-US" dirty="0">
                <a:solidFill>
                  <a:srgbClr val="0070C0"/>
                </a:solidFill>
              </a:rPr>
              <a:t>SAP SaaS Provisioning Service</a:t>
            </a:r>
          </a:p>
          <a:p>
            <a:r>
              <a:rPr lang="en-US" dirty="0"/>
              <a:t>Application can register with SAP SaaS Provisioning Service from the Provider subaccount</a:t>
            </a:r>
          </a:p>
          <a:p>
            <a:r>
              <a:rPr lang="en-US" dirty="0"/>
              <a:t>After registration, Consumer subaccounts (under the same global account) can subscribe to the application via service marketplace</a:t>
            </a:r>
          </a:p>
        </p:txBody>
      </p:sp>
    </p:spTree>
    <p:extLst>
      <p:ext uri="{BB962C8B-B14F-4D97-AF65-F5344CB8AC3E}">
        <p14:creationId xmlns:p14="http://schemas.microsoft.com/office/powerpoint/2010/main" val="8794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568F-BD14-462D-8A20-1A12E57C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Single-Tenant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41F5-CBC7-4CC1-A29D-6C9A548F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building a single tenant application</a:t>
            </a:r>
          </a:p>
          <a:p>
            <a:r>
              <a:rPr lang="en-US" dirty="0"/>
              <a:t>Secure with Authorization and Trust Management Service (XSUAA)</a:t>
            </a:r>
          </a:p>
          <a:p>
            <a:r>
              <a:rPr lang="en-US" dirty="0"/>
              <a:t>Add </a:t>
            </a:r>
            <a:r>
              <a:rPr lang="en-US" dirty="0" err="1"/>
              <a:t>approuter</a:t>
            </a:r>
            <a:r>
              <a:rPr lang="en-US" dirty="0"/>
              <a:t> to create a secure route to your application</a:t>
            </a:r>
          </a:p>
          <a:p>
            <a:r>
              <a:rPr lang="en-US" dirty="0"/>
              <a:t>Make sure application is working from its secure route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0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3828-02A2-4C11-BC39-33B10746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Multitenancy to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4A31-7930-4C2B-9C7F-F8151F26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multitenancy in security descriptor file</a:t>
            </a:r>
          </a:p>
          <a:p>
            <a:r>
              <a:rPr lang="en-US" dirty="0"/>
              <a:t>Update the </a:t>
            </a:r>
            <a:r>
              <a:rPr lang="en-US" dirty="0" err="1"/>
              <a:t>manifest.yaml</a:t>
            </a:r>
            <a:r>
              <a:rPr lang="en-US" dirty="0"/>
              <a:t> file</a:t>
            </a:r>
          </a:p>
          <a:p>
            <a:r>
              <a:rPr lang="en-US" dirty="0"/>
              <a:t>Add service binding to SaaS Provisioning service</a:t>
            </a:r>
          </a:p>
          <a:p>
            <a:r>
              <a:rPr lang="en-US" dirty="0"/>
              <a:t>Implement subscribe / unsubscribe endpoints</a:t>
            </a:r>
          </a:p>
          <a:p>
            <a:r>
              <a:rPr lang="en-US" dirty="0"/>
              <a:t>Create a SaaS configuration file</a:t>
            </a:r>
          </a:p>
          <a:p>
            <a:r>
              <a:rPr lang="en-US" dirty="0"/>
              <a:t>Delete and recreate XSUAA service instances</a:t>
            </a:r>
          </a:p>
        </p:txBody>
      </p:sp>
    </p:spTree>
    <p:extLst>
      <p:ext uri="{BB962C8B-B14F-4D97-AF65-F5344CB8AC3E}">
        <p14:creationId xmlns:p14="http://schemas.microsoft.com/office/powerpoint/2010/main" val="28383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C440-718E-4FBC-88E9-200E1D95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Single-Tenant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2610-8BF3-40B1-B986-E4F3D50B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Unbind and Delete Services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unbind-service wordle </a:t>
            </a:r>
            <a:r>
              <a:rPr lang="en-US" sz="1600" dirty="0" err="1">
                <a:solidFill>
                  <a:srgbClr val="0070C0"/>
                </a:solidFill>
              </a:rPr>
              <a:t>xsuaa</a:t>
            </a:r>
            <a:r>
              <a:rPr lang="en-US" sz="1600" dirty="0">
                <a:solidFill>
                  <a:srgbClr val="0070C0"/>
                </a:solidFill>
              </a:rPr>
              <a:t>-service-wordle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unbind-service </a:t>
            </a:r>
            <a:r>
              <a:rPr lang="en-US" sz="1600" dirty="0" err="1">
                <a:solidFill>
                  <a:srgbClr val="0070C0"/>
                </a:solidFill>
              </a:rPr>
              <a:t>wordleapprouter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xsuaa</a:t>
            </a:r>
            <a:r>
              <a:rPr lang="en-US" sz="1600" dirty="0">
                <a:solidFill>
                  <a:srgbClr val="0070C0"/>
                </a:solidFill>
              </a:rPr>
              <a:t>-service-wordle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delete-service </a:t>
            </a:r>
            <a:r>
              <a:rPr lang="en-US" sz="1600" dirty="0" err="1">
                <a:solidFill>
                  <a:srgbClr val="0070C0"/>
                </a:solidFill>
              </a:rPr>
              <a:t>xsuaa</a:t>
            </a:r>
            <a:r>
              <a:rPr lang="en-US" sz="1600" dirty="0">
                <a:solidFill>
                  <a:srgbClr val="0070C0"/>
                </a:solidFill>
              </a:rPr>
              <a:t>-service-wordle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unbind-service wordle </a:t>
            </a:r>
            <a:r>
              <a:rPr lang="en-US" sz="1600" dirty="0" err="1">
                <a:solidFill>
                  <a:srgbClr val="0070C0"/>
                </a:solidFill>
              </a:rPr>
              <a:t>saas</a:t>
            </a:r>
            <a:r>
              <a:rPr lang="en-US" sz="1600" dirty="0">
                <a:solidFill>
                  <a:srgbClr val="0070C0"/>
                </a:solidFill>
              </a:rPr>
              <a:t>-registry-wordle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delete-service </a:t>
            </a:r>
            <a:r>
              <a:rPr lang="en-US" sz="1600" dirty="0" err="1">
                <a:solidFill>
                  <a:srgbClr val="0070C0"/>
                </a:solidFill>
              </a:rPr>
              <a:t>saas</a:t>
            </a:r>
            <a:r>
              <a:rPr lang="en-US" sz="1600" dirty="0">
                <a:solidFill>
                  <a:srgbClr val="0070C0"/>
                </a:solidFill>
              </a:rPr>
              <a:t>-registry-wordle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Services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create-service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xsuaa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application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xsuaa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-service-wordle -c security/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xs-security.json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600" dirty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Route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delete-route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wordleapprouter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hlinkClick r:id="rId2"/>
              </a:rPr>
              <a:t>https://wordle-i825339.cfapps.us10.hana.ondemand.com/nextword</a:t>
            </a:r>
            <a:r>
              <a:rPr lang="en-US" sz="1600" dirty="0">
                <a:solidFill>
                  <a:srgbClr val="0070C0"/>
                </a:solidFill>
              </a:rPr>
              <a:t> (</a:t>
            </a:r>
            <a:r>
              <a:rPr lang="en-US" sz="1600" dirty="0">
                <a:solidFill>
                  <a:srgbClr val="FF0000"/>
                </a:solidFill>
              </a:rPr>
              <a:t>Unauthorized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hlinkClick r:id="rId3"/>
              </a:rPr>
              <a:t>https://approuter-wordle-i825339.cfapps.us10.hana.ondemand.com/nextword</a:t>
            </a:r>
            <a:r>
              <a:rPr lang="en-US" sz="1600" dirty="0">
                <a:solidFill>
                  <a:srgbClr val="0070C0"/>
                </a:solidFill>
              </a:rPr>
              <a:t> (</a:t>
            </a:r>
            <a:r>
              <a:rPr lang="en-US" sz="1600" dirty="0">
                <a:solidFill>
                  <a:srgbClr val="00B050"/>
                </a:solidFill>
              </a:rPr>
              <a:t>Should work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69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C440-718E-4FBC-88E9-200E1D95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2610-8BF3-40B1-B986-E4F3D50B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Unbind and Delete Services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unbind-service wordle </a:t>
            </a:r>
            <a:r>
              <a:rPr lang="en-US" sz="1600" dirty="0" err="1">
                <a:solidFill>
                  <a:srgbClr val="0070C0"/>
                </a:solidFill>
              </a:rPr>
              <a:t>xsuaa</a:t>
            </a:r>
            <a:r>
              <a:rPr lang="en-US" sz="1600" dirty="0">
                <a:solidFill>
                  <a:srgbClr val="0070C0"/>
                </a:solidFill>
              </a:rPr>
              <a:t>-service-wordle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unbind-service </a:t>
            </a:r>
            <a:r>
              <a:rPr lang="en-US" sz="1600" dirty="0" err="1">
                <a:solidFill>
                  <a:srgbClr val="0070C0"/>
                </a:solidFill>
              </a:rPr>
              <a:t>wordleapprouter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xsuaa</a:t>
            </a:r>
            <a:r>
              <a:rPr lang="en-US" sz="1600" dirty="0">
                <a:solidFill>
                  <a:srgbClr val="0070C0"/>
                </a:solidFill>
              </a:rPr>
              <a:t>-service-wordle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delete-service </a:t>
            </a:r>
            <a:r>
              <a:rPr lang="en-US" sz="1600" dirty="0" err="1">
                <a:solidFill>
                  <a:srgbClr val="0070C0"/>
                </a:solidFill>
              </a:rPr>
              <a:t>xsuaa</a:t>
            </a:r>
            <a:r>
              <a:rPr lang="en-US" sz="1600" dirty="0">
                <a:solidFill>
                  <a:srgbClr val="0070C0"/>
                </a:solidFill>
              </a:rPr>
              <a:t>-service-wordle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unbind-service wordle </a:t>
            </a:r>
            <a:r>
              <a:rPr lang="en-US" sz="1600" dirty="0" err="1">
                <a:solidFill>
                  <a:srgbClr val="0070C0"/>
                </a:solidFill>
              </a:rPr>
              <a:t>saas</a:t>
            </a:r>
            <a:r>
              <a:rPr lang="en-US" sz="1600" dirty="0">
                <a:solidFill>
                  <a:srgbClr val="0070C0"/>
                </a:solidFill>
              </a:rPr>
              <a:t>-registry-wordle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cf</a:t>
            </a:r>
            <a:r>
              <a:rPr lang="en-US" sz="1600" dirty="0">
                <a:solidFill>
                  <a:srgbClr val="0070C0"/>
                </a:solidFill>
              </a:rPr>
              <a:t> delete-service </a:t>
            </a:r>
            <a:r>
              <a:rPr lang="en-US" sz="1600" dirty="0" err="1">
                <a:solidFill>
                  <a:srgbClr val="0070C0"/>
                </a:solidFill>
              </a:rPr>
              <a:t>saas</a:t>
            </a:r>
            <a:r>
              <a:rPr lang="en-US" sz="1600" dirty="0">
                <a:solidFill>
                  <a:srgbClr val="0070C0"/>
                </a:solidFill>
              </a:rPr>
              <a:t>-registry-wordle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Services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create-service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xsuaa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application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xsuaa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-service-wordle -c security/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xs-security.json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create-service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-registry application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-registry-wordle -c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config.json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600" dirty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Route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delete-route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wordleapprouter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hlinkClick r:id="rId2"/>
              </a:rPr>
              <a:t>https://wordle-i825339.cfapps.us10.hana.ondemand.com/nextword</a:t>
            </a:r>
            <a:r>
              <a:rPr lang="en-US" sz="1600" dirty="0">
                <a:solidFill>
                  <a:srgbClr val="0070C0"/>
                </a:solidFill>
              </a:rPr>
              <a:t> (</a:t>
            </a:r>
            <a:r>
              <a:rPr lang="en-US" sz="1600" dirty="0">
                <a:solidFill>
                  <a:srgbClr val="FF0000"/>
                </a:solidFill>
              </a:rPr>
              <a:t>Unauthorized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hlinkClick r:id="rId3"/>
              </a:rPr>
              <a:t>https://mysubaccount-23y9yjjc-approuter-wordle-i825339.cfapps.us10.hana.ondemand.com/nextword</a:t>
            </a:r>
            <a:r>
              <a:rPr lang="en-US" sz="1600" dirty="0">
                <a:solidFill>
                  <a:srgbClr val="0070C0"/>
                </a:solidFill>
              </a:rPr>
              <a:t> (</a:t>
            </a:r>
            <a:r>
              <a:rPr lang="en-US" sz="1600" dirty="0">
                <a:solidFill>
                  <a:srgbClr val="00B050"/>
                </a:solidFill>
              </a:rPr>
              <a:t>Should work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91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49253845264842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512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Multi-Tenant applications in SAP BTP</vt:lpstr>
      <vt:lpstr>Wordle – Node.js REST API</vt:lpstr>
      <vt:lpstr>What is a Multi-Tenant application ?</vt:lpstr>
      <vt:lpstr>How to build a Multi-Tenant application ?</vt:lpstr>
      <vt:lpstr>Build a Single-Tenant application</vt:lpstr>
      <vt:lpstr>Add Multitenancy to application</vt:lpstr>
      <vt:lpstr>Single-Tenant application</vt:lpstr>
      <vt:lpstr>Multi-Tenant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Multi-Tenant applications in SAP BTP</dc:title>
  <dc:creator>Chandradas, Milton</dc:creator>
  <cp:lastModifiedBy>Chandradas, Milton</cp:lastModifiedBy>
  <cp:revision>11</cp:revision>
  <dcterms:created xsi:type="dcterms:W3CDTF">2022-02-01T06:12:40Z</dcterms:created>
  <dcterms:modified xsi:type="dcterms:W3CDTF">2022-02-01T13:50:34Z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2021-02-18T14:04:05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637712517856158137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