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00bcc011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00bcc011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00bcc011c_0_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00bcc011c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00bcc011c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00bcc011c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00bcc011c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00bcc011c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00bcc011c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00bcc011c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00bcc011c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100bcc011c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00bcc011c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00bcc011c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00bcc011c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00bcc011c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00bcc011c_0_2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00bcc011c_0_2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00bcc011c_0_2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00bcc011c_0_2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00bcc011c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00bcc011c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00bcc011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00bcc011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00bcc011c_0_2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00bcc011c_0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00bcc011c_0_2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00bcc011c_0_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00bcc011c_0_2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00bcc011c_0_2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00bcc011c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00bcc011c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00bcc011c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00bcc011c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00bcc011c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00bcc011c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00bcc011c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00bcc011c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00bcc011c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00bcc011c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00bcc011c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00bcc011c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00bcc011c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00bcc011c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104901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648200" y="1104902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4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61" name="Google Shape;61;p1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56445" y="0"/>
            <a:ext cx="9206100" cy="51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199388" y="136505"/>
            <a:ext cx="3094330" cy="3472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5"/>
          <p:cNvGrpSpPr/>
          <p:nvPr/>
        </p:nvGrpSpPr>
        <p:grpSpPr>
          <a:xfrm rot="10800000">
            <a:off x="-55538" y="3001125"/>
            <a:ext cx="8309492" cy="57462"/>
            <a:chOff x="685800" y="1794746"/>
            <a:chExt cx="7772418" cy="179400"/>
          </a:xfrm>
        </p:grpSpPr>
        <p:sp>
          <p:nvSpPr>
            <p:cNvPr id="68" name="Google Shape;68;p1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1" name="Google Shape;71;p15"/>
          <p:cNvSpPr txBox="1"/>
          <p:nvPr>
            <p:ph type="ctrTitle"/>
          </p:nvPr>
        </p:nvSpPr>
        <p:spPr>
          <a:xfrm>
            <a:off x="958147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958147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pic>
        <p:nvPicPr>
          <p:cNvPr descr="2-line-whitetext-colorshiel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28" y="4296762"/>
            <a:ext cx="1769928" cy="65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75" name="Google Shape;75;p16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36505"/>
            <a:ext cx="3094330" cy="3472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ctrTitle"/>
          </p:nvPr>
        </p:nvSpPr>
        <p:spPr>
          <a:xfrm>
            <a:off x="958147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958147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78" name="Google Shape;78;p16"/>
          <p:cNvGrpSpPr/>
          <p:nvPr/>
        </p:nvGrpSpPr>
        <p:grpSpPr>
          <a:xfrm rot="10800000">
            <a:off x="194" y="3001125"/>
            <a:ext cx="8355349" cy="57462"/>
            <a:chOff x="685800" y="1794746"/>
            <a:chExt cx="7772418" cy="179400"/>
          </a:xfrm>
        </p:grpSpPr>
        <p:sp>
          <p:nvSpPr>
            <p:cNvPr id="79" name="Google Shape;79;p1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2" name="Google Shape;82;p16"/>
          <p:cNvSpPr/>
          <p:nvPr/>
        </p:nvSpPr>
        <p:spPr>
          <a:xfrm>
            <a:off x="254001" y="4572000"/>
            <a:ext cx="2243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bluetext-colorshield.png" id="83" name="Google Shape;83;p16"/>
          <p:cNvPicPr preferRelativeResize="0"/>
          <p:nvPr/>
        </p:nvPicPr>
        <p:blipFill rotWithShape="1">
          <a:blip r:embed="rId3">
            <a:alphaModFix/>
          </a:blip>
          <a:srcRect b="-1905" l="0" r="-160" t="0"/>
          <a:stretch/>
        </p:blipFill>
        <p:spPr>
          <a:xfrm>
            <a:off x="6477238" y="4334928"/>
            <a:ext cx="1529829" cy="567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" name="Google Shape;88;p17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89" name="Google Shape;89;p1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97" name="Google Shape;97;p1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upennwatermark.pdf" id="100" name="Google Shape;100;p18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36505"/>
            <a:ext cx="3092957" cy="347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6" name="Google Shape;106;p19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07" name="Google Shape;107;p1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1-line-bluetext-colorshield.png"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0"/>
            <a:ext cx="1628182" cy="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06799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57200" y="1546491"/>
            <a:ext cx="4040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645026" y="106666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4645026" y="1546491"/>
            <a:ext cx="4041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" name="Google Shape;118;p20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19" name="Google Shape;119;p2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21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29" name="Google Shape;129;p21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33" name="Google Shape;133;p22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199388" y="136505"/>
            <a:ext cx="3092957" cy="3472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9" name="Google Shape;139;p22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40" name="Google Shape;140;p22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245504" y="1782939"/>
            <a:ext cx="2441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6245504" y="2310651"/>
            <a:ext cx="2441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49" name="Google Shape;149;p2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52" name="Google Shape;152;p23"/>
          <p:cNvCxnSpPr/>
          <p:nvPr/>
        </p:nvCxnSpPr>
        <p:spPr>
          <a:xfrm>
            <a:off x="5908842" y="1099987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3"/>
          <p:cNvSpPr txBox="1"/>
          <p:nvPr>
            <p:ph idx="3" type="body"/>
          </p:nvPr>
        </p:nvSpPr>
        <p:spPr>
          <a:xfrm>
            <a:off x="310153" y="1485149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310153" y="1808339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23"/>
          <p:cNvSpPr txBox="1"/>
          <p:nvPr>
            <p:ph idx="5" type="body"/>
          </p:nvPr>
        </p:nvSpPr>
        <p:spPr>
          <a:xfrm>
            <a:off x="310153" y="235369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310153" y="267688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7" name="Google Shape;157;p23"/>
          <p:cNvSpPr txBox="1"/>
          <p:nvPr>
            <p:ph idx="7" type="body"/>
          </p:nvPr>
        </p:nvSpPr>
        <p:spPr>
          <a:xfrm>
            <a:off x="310153" y="319189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23"/>
          <p:cNvSpPr txBox="1"/>
          <p:nvPr>
            <p:ph idx="8" type="body"/>
          </p:nvPr>
        </p:nvSpPr>
        <p:spPr>
          <a:xfrm>
            <a:off x="310153" y="351508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9" name="Google Shape;159;p23"/>
          <p:cNvSpPr txBox="1"/>
          <p:nvPr>
            <p:ph idx="9" type="body"/>
          </p:nvPr>
        </p:nvSpPr>
        <p:spPr>
          <a:xfrm>
            <a:off x="309033" y="965867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24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64" name="Google Shape;164;p2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39890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26"/>
          <p:cNvSpPr/>
          <p:nvPr>
            <p:ph idx="2" type="pic"/>
          </p:nvPr>
        </p:nvSpPr>
        <p:spPr>
          <a:xfrm>
            <a:off x="-25400" y="1011585"/>
            <a:ext cx="91863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21167" y="-3292"/>
            <a:ext cx="9178800" cy="96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65844" y="231431"/>
            <a:ext cx="8220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-21145" y="964075"/>
            <a:ext cx="9176117" cy="47487"/>
            <a:chOff x="685800" y="1794746"/>
            <a:chExt cx="7772418" cy="179400"/>
          </a:xfrm>
        </p:grpSpPr>
        <p:sp>
          <p:nvSpPr>
            <p:cNvPr id="176" name="Google Shape;176;p2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239890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27"/>
          <p:cNvSpPr/>
          <p:nvPr>
            <p:ph idx="2" type="pic"/>
          </p:nvPr>
        </p:nvSpPr>
        <p:spPr>
          <a:xfrm>
            <a:off x="-25400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2" name="Google Shape;182;p27"/>
          <p:cNvSpPr/>
          <p:nvPr/>
        </p:nvSpPr>
        <p:spPr>
          <a:xfrm>
            <a:off x="-42334" y="4233333"/>
            <a:ext cx="9242700" cy="91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65844" y="4471115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5" name="Google Shape;185;p27"/>
          <p:cNvGrpSpPr/>
          <p:nvPr/>
        </p:nvGrpSpPr>
        <p:grpSpPr>
          <a:xfrm>
            <a:off x="-42331" y="4185822"/>
            <a:ext cx="9203320" cy="47487"/>
            <a:chOff x="685800" y="1794746"/>
            <a:chExt cx="7772418" cy="179400"/>
          </a:xfrm>
        </p:grpSpPr>
        <p:sp>
          <p:nvSpPr>
            <p:cNvPr id="186" name="Google Shape;186;p2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312460" y="4593469"/>
            <a:ext cx="2229600" cy="5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28"/>
          <p:cNvSpPr/>
          <p:nvPr>
            <p:ph idx="2" type="pic"/>
          </p:nvPr>
        </p:nvSpPr>
        <p:spPr>
          <a:xfrm>
            <a:off x="-14817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65844" y="4471115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Google Shape;194;p28"/>
          <p:cNvGrpSpPr/>
          <p:nvPr/>
        </p:nvGrpSpPr>
        <p:grpSpPr>
          <a:xfrm>
            <a:off x="-42331" y="4185822"/>
            <a:ext cx="9203320" cy="47487"/>
            <a:chOff x="685800" y="1794746"/>
            <a:chExt cx="7772418" cy="179400"/>
          </a:xfrm>
        </p:grpSpPr>
        <p:sp>
          <p:nvSpPr>
            <p:cNvPr id="195" name="Google Shape;195;p2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1509610" y="1196952"/>
            <a:ext cx="3931800" cy="353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671595" y="1186553"/>
            <a:ext cx="3931800" cy="3538800"/>
          </a:xfrm>
          <a:prstGeom prst="ellipse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1622280" y="2589950"/>
            <a:ext cx="194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29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204" name="Google Shape;204;p2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0153" y="0"/>
            <a:ext cx="7986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35697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3" type="body"/>
          </p:nvPr>
        </p:nvSpPr>
        <p:spPr>
          <a:xfrm>
            <a:off x="55382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30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214" name="Google Shape;214;p3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7" name="Google Shape;217;p30"/>
          <p:cNvSpPr/>
          <p:nvPr/>
        </p:nvSpPr>
        <p:spPr>
          <a:xfrm>
            <a:off x="457201" y="1110132"/>
            <a:ext cx="2198400" cy="10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457200" y="1110132"/>
            <a:ext cx="2198400" cy="4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457198" y="2210969"/>
            <a:ext cx="3035401" cy="1029825"/>
            <a:chOff x="457198" y="2913323"/>
            <a:chExt cx="3035401" cy="1373100"/>
          </a:xfrm>
        </p:grpSpPr>
        <p:sp>
          <p:nvSpPr>
            <p:cNvPr id="220" name="Google Shape;220;p30"/>
            <p:cNvSpPr/>
            <p:nvPr/>
          </p:nvSpPr>
          <p:spPr>
            <a:xfrm>
              <a:off x="457199" y="2913323"/>
              <a:ext cx="3035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7198" y="2913323"/>
              <a:ext cx="30354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2" name="Google Shape;222;p30"/>
          <p:cNvGrpSpPr/>
          <p:nvPr/>
        </p:nvGrpSpPr>
        <p:grpSpPr>
          <a:xfrm>
            <a:off x="457199" y="3303505"/>
            <a:ext cx="8181900" cy="1029825"/>
            <a:chOff x="457199" y="4370039"/>
            <a:chExt cx="8181900" cy="1373100"/>
          </a:xfrm>
        </p:grpSpPr>
        <p:sp>
          <p:nvSpPr>
            <p:cNvPr id="223" name="Google Shape;223;p30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5" name="Google Shape;225;p30"/>
          <p:cNvGrpSpPr/>
          <p:nvPr/>
        </p:nvGrpSpPr>
        <p:grpSpPr>
          <a:xfrm>
            <a:off x="2746375" y="1110132"/>
            <a:ext cx="2762400" cy="1029825"/>
            <a:chOff x="2746375" y="1480176"/>
            <a:chExt cx="2762400" cy="1373100"/>
          </a:xfrm>
        </p:grpSpPr>
        <p:sp>
          <p:nvSpPr>
            <p:cNvPr id="226" name="Google Shape;226;p30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8" name="Google Shape;228;p30"/>
          <p:cNvGrpSpPr/>
          <p:nvPr/>
        </p:nvGrpSpPr>
        <p:grpSpPr>
          <a:xfrm>
            <a:off x="5611034" y="1110132"/>
            <a:ext cx="3027927" cy="1029825"/>
            <a:chOff x="5556249" y="1480176"/>
            <a:chExt cx="3082801" cy="1373100"/>
          </a:xfrm>
        </p:grpSpPr>
        <p:sp>
          <p:nvSpPr>
            <p:cNvPr id="229" name="Google Shape;229;p30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1" name="Google Shape;231;p30"/>
          <p:cNvGrpSpPr/>
          <p:nvPr/>
        </p:nvGrpSpPr>
        <p:grpSpPr>
          <a:xfrm>
            <a:off x="3582582" y="2210969"/>
            <a:ext cx="5056259" cy="1029825"/>
            <a:chOff x="3556000" y="2913323"/>
            <a:chExt cx="5083200" cy="1373100"/>
          </a:xfrm>
        </p:grpSpPr>
        <p:sp>
          <p:nvSpPr>
            <p:cNvPr id="232" name="Google Shape;232;p30"/>
            <p:cNvSpPr/>
            <p:nvPr/>
          </p:nvSpPr>
          <p:spPr>
            <a:xfrm>
              <a:off x="3556000" y="2913323"/>
              <a:ext cx="50832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556000" y="2913323"/>
              <a:ext cx="50832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57201" y="1197944"/>
            <a:ext cx="2198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457201" y="1775175"/>
            <a:ext cx="21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6" name="Google Shape;236;p30"/>
          <p:cNvSpPr txBox="1"/>
          <p:nvPr>
            <p:ph idx="3" type="body"/>
          </p:nvPr>
        </p:nvSpPr>
        <p:spPr>
          <a:xfrm>
            <a:off x="2746376" y="1197944"/>
            <a:ext cx="276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7" name="Google Shape;237;p30"/>
          <p:cNvSpPr txBox="1"/>
          <p:nvPr>
            <p:ph idx="4" type="body"/>
          </p:nvPr>
        </p:nvSpPr>
        <p:spPr>
          <a:xfrm>
            <a:off x="2746376" y="1775175"/>
            <a:ext cx="27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8" name="Google Shape;238;p30"/>
          <p:cNvSpPr txBox="1"/>
          <p:nvPr>
            <p:ph idx="5" type="body"/>
          </p:nvPr>
        </p:nvSpPr>
        <p:spPr>
          <a:xfrm>
            <a:off x="5611093" y="1197944"/>
            <a:ext cx="30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9" name="Google Shape;239;p30"/>
          <p:cNvSpPr txBox="1"/>
          <p:nvPr>
            <p:ph idx="6" type="body"/>
          </p:nvPr>
        </p:nvSpPr>
        <p:spPr>
          <a:xfrm>
            <a:off x="5611093" y="1775175"/>
            <a:ext cx="30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0" name="Google Shape;240;p30"/>
          <p:cNvSpPr txBox="1"/>
          <p:nvPr>
            <p:ph idx="7" type="body"/>
          </p:nvPr>
        </p:nvSpPr>
        <p:spPr>
          <a:xfrm>
            <a:off x="3582731" y="2283875"/>
            <a:ext cx="5056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1" name="Google Shape;241;p30"/>
          <p:cNvSpPr txBox="1"/>
          <p:nvPr>
            <p:ph idx="8" type="body"/>
          </p:nvPr>
        </p:nvSpPr>
        <p:spPr>
          <a:xfrm>
            <a:off x="3582730" y="2861106"/>
            <a:ext cx="50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2" name="Google Shape;242;p30"/>
          <p:cNvSpPr txBox="1"/>
          <p:nvPr>
            <p:ph idx="9" type="body"/>
          </p:nvPr>
        </p:nvSpPr>
        <p:spPr>
          <a:xfrm>
            <a:off x="457200" y="2283875"/>
            <a:ext cx="303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3" name="Google Shape;243;p30"/>
          <p:cNvSpPr txBox="1"/>
          <p:nvPr>
            <p:ph idx="13" type="body"/>
          </p:nvPr>
        </p:nvSpPr>
        <p:spPr>
          <a:xfrm>
            <a:off x="457200" y="2861106"/>
            <a:ext cx="303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4" name="Google Shape;244;p30"/>
          <p:cNvSpPr txBox="1"/>
          <p:nvPr>
            <p:ph idx="14" type="body"/>
          </p:nvPr>
        </p:nvSpPr>
        <p:spPr>
          <a:xfrm>
            <a:off x="457201" y="3385708"/>
            <a:ext cx="8181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5" name="Google Shape;245;p30"/>
          <p:cNvSpPr txBox="1"/>
          <p:nvPr>
            <p:ph idx="15" type="body"/>
          </p:nvPr>
        </p:nvSpPr>
        <p:spPr>
          <a:xfrm>
            <a:off x="457197" y="3962939"/>
            <a:ext cx="81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30464" y="102970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3520" y="-19089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60years.vizhub.a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 towards projects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DL class project? (Think!)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be useful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ask if Alexnet is better with ReLU or with leaky ReLU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distinguish cats from dogs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must come from data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analyze what things make people happy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analyze why helicopters fly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must be useful for the problem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Predict mood based on phone accelerometry K~10 from N~100 students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Decode user intent from brain data from K~200 brain regions from N=80 users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Remark: You will always compare against standard 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be able to pull it off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Data must be small enough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Little enough compute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Not too many steps.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Data must be available. To you.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not be unethical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Recognize faces of people that wear a mask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Build a system that automatically writes class project reports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Build a system that finds the right insult for the right person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It is a class project.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 need to be really novel.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But, it is very much better if it is.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Rather valiantly fail on a great problem then recook some boring stuff.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matters for project quality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Find a good question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Show DL skills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Show data thinking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DL skills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Do not use complex stuff because it is complex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Simplicity always wins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Still, it is fun to revisit a range of skills you obtained in CIS 522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Data skills!</a:t>
            </a:r>
            <a:endParaRPr/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good data scientists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	Understands the domain.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	Uses DL to build in knowledge of the domain.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usable domain knowledge</a:t>
            </a:r>
            <a:endParaRPr/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Electrodes in brains have physics. We know physics is low-d. So lets do preprocessing shared across electrodes.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Music generation. Western music tends to have a tonic key. The patterns of the rhythm section are often conserved. Build both 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papers you read / we teach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with huge datasets (imagenet is tiny)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 on popular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on “why deep learning works”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general purpose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that start from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 </a:t>
            </a:r>
            <a:r>
              <a:rPr b="1" lang="en"/>
              <a:t>And everything on the list would be horrible class projects (oops)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Neuron connection probability depends on neuron type. But it also depends on distance. So if I want to learn the type I want distance to be removed.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Modeling hand movement in space is highly stereotypical. So better decoding by having a good model of movements.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makes it easy to build in knowledge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Data interfaces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Domain adaptation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summary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Find a topic you love.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good question.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In a domain that you understand.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dataset that you really get.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Good data science = thinking about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Shoe Leather approach to data science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talk about the data space where DL class projects work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685650"/>
            <a:ext cx="85206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usually requires relatively large amounts of data (often not competitive on N =100)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not train on really large amounts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 &gt;10,000 is *hard* on 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often need to use more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almost always start with pre-trained models that others trained on big data - inductive biases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you gotta be excited about it!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50" y="776475"/>
            <a:ext cx="4292075" cy="43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311700" y="1152475"/>
            <a:ext cx="31731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Where do your interests land in this graph?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https://60years.vizhub.ai/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you need to have a question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So, what makes for a good question? (Think!)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a good question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430464" y="7499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Must be a question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Must have an answer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Answer must be useful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Answer must come from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DL must be useful to answer question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must be able to pull it off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Must not be unethical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Question should not already be answered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be a question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apply convnets to a really large dataset of pictures of alligators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use GANs and make them bigger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an answer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ask how conscious neural networks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 will ask how learning works in brains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