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5"/>
  </p:notesMasterIdLst>
  <p:sldIdLst>
    <p:sldId id="360" r:id="rId5"/>
    <p:sldId id="383" r:id="rId6"/>
    <p:sldId id="385" r:id="rId7"/>
    <p:sldId id="389" r:id="rId8"/>
    <p:sldId id="391" r:id="rId9"/>
    <p:sldId id="390" r:id="rId10"/>
    <p:sldId id="396" r:id="rId11"/>
    <p:sldId id="397" r:id="rId12"/>
    <p:sldId id="398" r:id="rId13"/>
    <p:sldId id="399" r:id="rId14"/>
  </p:sldIdLst>
  <p:sldSz cx="9144000" cy="6858000" type="screen4x3"/>
  <p:notesSz cx="6858000" cy="9144000"/>
  <p:defaultTextStyle>
    <a:defPPr>
      <a:defRPr lang="nl-N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2398" autoAdjust="0"/>
  </p:normalViewPr>
  <p:slideViewPr>
    <p:cSldViewPr>
      <p:cViewPr varScale="1">
        <p:scale>
          <a:sx n="139" d="100"/>
          <a:sy n="139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498793-771A-4AB1-8FCF-CFCFF14B501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9772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</p:grpSp>
      <p:pic>
        <p:nvPicPr>
          <p:cNvPr id="11" name="Picture 14" descr="Fon5252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288" y="115888"/>
            <a:ext cx="1657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37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te bewerken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686A-9D87-4BD1-9529-13B1FD4F5FC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25354-34EA-47AE-A1F4-4826EEC423D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381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381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E3922-022A-46C1-8D15-2C17A977A07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24637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1D840-3B49-43E6-9BC1-D98A92EADE8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24637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329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329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81C3-4E0C-4271-A8A7-46F12B498D1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24637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2513"/>
            <a:ext cx="4038600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38600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792538"/>
            <a:ext cx="8229600" cy="258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29E94-48CF-454E-9434-BFB749FB3F4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24637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8229600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8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CA31C-A866-4673-A659-AB29254141C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24637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229600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92538"/>
            <a:ext cx="8229600" cy="258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54F83-8194-4347-A70A-7B95F6582FA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7D95D-C9FA-44A8-990B-23ECD093283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707CD-106A-40E3-9F6E-40C276E24AE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CC3DD-7504-413C-9465-88B46FA4DF3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0B8B2-6BFC-4D16-8585-F8BA0994BE9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70CFD-2727-477F-9917-F287F7EE74C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68E11-6D98-4862-A425-75203ED6A45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A0D4-C940-49AF-9CCE-5ED42BE22BF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CC900-3D4B-4CE4-9406-536985E2B65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A0EB9-B799-4F4F-B7B3-F0B598D8F7E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0"/>
            <a:ext cx="7235825" cy="765175"/>
          </a:xfrm>
          <a:prstGeom prst="rect">
            <a:avLst/>
          </a:prstGeom>
          <a:solidFill>
            <a:srgbClr val="66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CB229FC-6525-4DD7-A6C2-9DDF157F9FB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662463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pic>
        <p:nvPicPr>
          <p:cNvPr id="1032" name="Picture 8" descr="Fon52529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380288" y="115888"/>
            <a:ext cx="1657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3" r:id="rId1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§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dirty="0"/>
              <a:t>Java </a:t>
            </a:r>
            <a:r>
              <a:rPr lang="nl-NL" dirty="0" err="1"/>
              <a:t>Persistence</a:t>
            </a:r>
            <a:endParaRPr lang="nl-NL" dirty="0"/>
          </a:p>
        </p:txBody>
      </p:sp>
      <p:sp>
        <p:nvSpPr>
          <p:cNvPr id="3075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Architecture</a:t>
            </a:r>
            <a:endParaRPr lang="nl-NL" dirty="0"/>
          </a:p>
        </p:txBody>
      </p:sp>
      <p:pic>
        <p:nvPicPr>
          <p:cNvPr id="6" name="Tijdelijke aanduiding voor inhoud 5" descr="Class_Diagram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78" r="-21778"/>
          <a:stretch>
            <a:fillRect/>
          </a:stretch>
        </p:blipFill>
        <p:spPr>
          <a:xfrm>
            <a:off x="1168" y="1052736"/>
            <a:ext cx="8229600" cy="5329237"/>
          </a:xfr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SE42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7CD-106A-40E3-9F6E-40C276E24AED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6894258" y="2276872"/>
            <a:ext cx="2268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Application </a:t>
            </a:r>
            <a:r>
              <a:rPr lang="nl-NL" sz="1600" dirty="0" err="1"/>
              <a:t>boundary</a:t>
            </a:r>
            <a:endParaRPr lang="nl-NL" sz="1600" dirty="0"/>
          </a:p>
          <a:p>
            <a:r>
              <a:rPr lang="nl-NL" sz="1600" dirty="0"/>
              <a:t>Application </a:t>
            </a:r>
            <a:r>
              <a:rPr lang="nl-NL" sz="1600" dirty="0" err="1"/>
              <a:t>facade</a:t>
            </a:r>
            <a:endParaRPr lang="nl-NL" sz="1600" dirty="0"/>
          </a:p>
          <a:p>
            <a:r>
              <a:rPr lang="nl-NL" sz="1600" dirty="0"/>
              <a:t>Transaction control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984268" y="5301208"/>
            <a:ext cx="20882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Data </a:t>
            </a:r>
            <a:r>
              <a:rPr lang="nl-NL" sz="1600" dirty="0" err="1"/>
              <a:t>layer</a:t>
            </a:r>
            <a:endParaRPr lang="nl-NL" sz="1600" dirty="0"/>
          </a:p>
          <a:p>
            <a:r>
              <a:rPr lang="nl-NL" sz="1600" dirty="0"/>
              <a:t>Technical service</a:t>
            </a: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-332737" y="3214172"/>
            <a:ext cx="221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Business </a:t>
            </a:r>
            <a:r>
              <a:rPr lang="nl-NL" sz="1600" dirty="0" err="1"/>
              <a:t>layer</a:t>
            </a:r>
            <a:endParaRPr lang="nl-NL" sz="1600" dirty="0"/>
          </a:p>
        </p:txBody>
      </p:sp>
      <p:sp>
        <p:nvSpPr>
          <p:cNvPr id="15" name="Linkeraccolade 14"/>
          <p:cNvSpPr/>
          <p:nvPr/>
        </p:nvSpPr>
        <p:spPr bwMode="auto">
          <a:xfrm>
            <a:off x="1043608" y="2276872"/>
            <a:ext cx="144016" cy="221315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1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r>
              <a:rPr lang="nl-NL" dirty="0"/>
              <a:t>JPQL</a:t>
            </a:r>
          </a:p>
          <a:p>
            <a:endParaRPr lang="nl-NL" dirty="0"/>
          </a:p>
          <a:p>
            <a:pPr>
              <a:buNone/>
            </a:pPr>
            <a:endParaRPr lang="nl-NL" dirty="0"/>
          </a:p>
          <a:p>
            <a:r>
              <a:rPr lang="nl-NL" dirty="0"/>
              <a:t>Architectuur</a:t>
            </a:r>
          </a:p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707CD-106A-40E3-9F6E-40C276E24AED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4000" dirty="0"/>
              <a:t>JPQL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7CD-106A-40E3-9F6E-40C276E24AED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JPQL lijkt veel op SQL</a:t>
            </a:r>
          </a:p>
          <a:p>
            <a:r>
              <a:rPr lang="nl-NL" dirty="0"/>
              <a:t>Select op Entiteiten </a:t>
            </a:r>
            <a:r>
              <a:rPr lang="nl-NL" dirty="0" err="1"/>
              <a:t>ipv</a:t>
            </a:r>
            <a:r>
              <a:rPr lang="nl-NL" dirty="0"/>
              <a:t> tabellen</a:t>
            </a:r>
          </a:p>
          <a:p>
            <a:r>
              <a:rPr lang="nl-NL" dirty="0"/>
              <a:t>ook COUNT, DISTINCT, LIKE, IN …</a:t>
            </a:r>
          </a:p>
          <a:p>
            <a:r>
              <a:rPr lang="nl-NL" dirty="0" err="1"/>
              <a:t>Syntax</a:t>
            </a:r>
            <a:r>
              <a:rPr lang="nl-NL" dirty="0"/>
              <a:t>:</a:t>
            </a:r>
          </a:p>
          <a:p>
            <a:pPr>
              <a:buNone/>
            </a:pPr>
            <a:r>
              <a:rPr lang="nl-NL" sz="2800" dirty="0"/>
              <a:t>SELECT a FROM </a:t>
            </a:r>
            <a:r>
              <a:rPr lang="nl-NL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nl-NL" sz="2800" dirty="0"/>
              <a:t>ccount a</a:t>
            </a:r>
          </a:p>
          <a:p>
            <a:pPr>
              <a:buNone/>
            </a:pPr>
            <a:r>
              <a:rPr lang="nl-NL" sz="2800" dirty="0"/>
              <a:t>	WHERE </a:t>
            </a:r>
            <a:r>
              <a:rPr lang="nl-NL" sz="2800" dirty="0" err="1"/>
              <a:t>a.balance</a:t>
            </a:r>
            <a:r>
              <a:rPr lang="nl-NL" sz="2800" dirty="0"/>
              <a:t> &lt; 0;</a:t>
            </a:r>
          </a:p>
          <a:p>
            <a:pPr>
              <a:buNone/>
            </a:pPr>
            <a:endParaRPr lang="nl-NL" sz="2800" dirty="0"/>
          </a:p>
          <a:p>
            <a:pPr>
              <a:buNone/>
            </a:pPr>
            <a:r>
              <a:rPr lang="nl-NL" sz="2800" dirty="0"/>
              <a:t>SELECT </a:t>
            </a:r>
            <a:r>
              <a:rPr lang="nl-NL" sz="2800" dirty="0" err="1"/>
              <a:t>o.city</a:t>
            </a:r>
            <a:r>
              <a:rPr lang="nl-NL" sz="2800" dirty="0"/>
              <a:t> </a:t>
            </a:r>
          </a:p>
          <a:p>
            <a:pPr>
              <a:buNone/>
            </a:pPr>
            <a:r>
              <a:rPr lang="nl-NL" sz="2800"/>
              <a:t>    FROM </a:t>
            </a:r>
            <a:r>
              <a:rPr lang="nl-NL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nl-NL" sz="2800" dirty="0"/>
              <a:t>ccount </a:t>
            </a:r>
            <a:r>
              <a:rPr lang="nl-NL" sz="2800"/>
              <a:t>a JOIN </a:t>
            </a:r>
            <a:r>
              <a:rPr lang="nl-NL" sz="2800" dirty="0" err="1"/>
              <a:t>a.owner</a:t>
            </a:r>
            <a:r>
              <a:rPr lang="nl-NL" sz="2800" dirty="0"/>
              <a:t> o;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707CD-106A-40E3-9F6E-40C276E24AED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Queries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queries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dirty="0" err="1"/>
              <a:t>queries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Native</a:t>
            </a:r>
            <a:r>
              <a:rPr lang="nl-NL" dirty="0"/>
              <a:t> </a:t>
            </a:r>
            <a:r>
              <a:rPr lang="nl-NL" dirty="0" err="1"/>
              <a:t>queries</a:t>
            </a:r>
            <a:endParaRPr lang="nl-NL" dirty="0"/>
          </a:p>
          <a:p>
            <a:endParaRPr lang="nl-NL" dirty="0"/>
          </a:p>
          <a:p>
            <a:r>
              <a:rPr lang="nl-NL" dirty="0"/>
              <a:t>Criteria API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707CD-106A-40E3-9F6E-40C276E24AED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6707088" cy="764704"/>
          </a:xfrm>
        </p:spPr>
        <p:txBody>
          <a:bodyPr/>
          <a:lstStyle/>
          <a:p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dirty="0" err="1"/>
              <a:t>Queries</a:t>
            </a:r>
            <a:r>
              <a:rPr lang="nl-NL" dirty="0"/>
              <a:t> 1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idx="1"/>
          </p:nvPr>
        </p:nvSpPr>
        <p:spPr>
          <a:xfrm>
            <a:off x="467544" y="836712"/>
            <a:ext cx="4040188" cy="639762"/>
          </a:xfrm>
        </p:spPr>
        <p:txBody>
          <a:bodyPr/>
          <a:lstStyle/>
          <a:p>
            <a:r>
              <a:rPr lang="nl-NL" dirty="0"/>
              <a:t>Definitie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7920880" cy="1800200"/>
          </a:xfr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NamedQuery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name = "</a:t>
            </a:r>
            <a:r>
              <a:rPr lang="en-US" sz="1600" b="1" dirty="0" err="1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Account.findByAccountNr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query = "</a:t>
            </a:r>
            <a:r>
              <a:rPr lang="en-US" sz="1600" b="1" dirty="0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select a from Account as a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            where </a:t>
            </a:r>
            <a:r>
              <a:rPr lang="en-US" sz="1600" b="1" dirty="0" err="1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a.accountNr</a:t>
            </a:r>
            <a:r>
              <a:rPr lang="en-US" sz="1600" b="1" dirty="0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 = :</a:t>
            </a:r>
            <a:r>
              <a:rPr lang="en-US" sz="1600" b="1" dirty="0" err="1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accountNr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endParaRPr lang="nl-NL" sz="1600" b="1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3"/>
          </p:nvPr>
        </p:nvSpPr>
        <p:spPr>
          <a:xfrm>
            <a:off x="467544" y="3573016"/>
            <a:ext cx="4041775" cy="639762"/>
          </a:xfrm>
        </p:spPr>
        <p:txBody>
          <a:bodyPr/>
          <a:lstStyle/>
          <a:p>
            <a:r>
              <a:rPr lang="nl-NL" dirty="0"/>
              <a:t>Executie</a:t>
            </a:r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4"/>
          </p:nvPr>
        </p:nvSpPr>
        <p:spPr>
          <a:xfrm>
            <a:off x="467544" y="4293096"/>
            <a:ext cx="7920880" cy="1800200"/>
          </a:xfr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Query q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em.createNamedQuery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Account.findByAccountNr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Account.class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q.setParameter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accountNr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accountNr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Account a = (Account)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q.getSingleResult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endParaRPr lang="nl-NL" sz="1600" b="1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707CD-106A-40E3-9F6E-40C276E24AED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6707088" cy="764704"/>
          </a:xfrm>
        </p:spPr>
        <p:txBody>
          <a:bodyPr/>
          <a:lstStyle/>
          <a:p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dirty="0" err="1"/>
              <a:t>Queries</a:t>
            </a:r>
            <a:r>
              <a:rPr lang="nl-NL" dirty="0"/>
              <a:t> 2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idx="1"/>
          </p:nvPr>
        </p:nvSpPr>
        <p:spPr>
          <a:xfrm>
            <a:off x="467544" y="836712"/>
            <a:ext cx="4040188" cy="639762"/>
          </a:xfrm>
        </p:spPr>
        <p:txBody>
          <a:bodyPr/>
          <a:lstStyle/>
          <a:p>
            <a:r>
              <a:rPr lang="nl-NL" dirty="0"/>
              <a:t>Definitie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8280920" cy="1800200"/>
          </a:xfr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NamedQuery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 = "</a:t>
            </a:r>
            <a:r>
              <a:rPr lang="en-US" sz="1600" b="1" dirty="0" err="1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Account.getAll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query = "</a:t>
            </a:r>
            <a:r>
              <a:rPr lang="en-US" sz="1600" b="1" dirty="0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select a from Account as 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endParaRPr lang="nl-NL" sz="1600" b="1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3"/>
          </p:nvPr>
        </p:nvSpPr>
        <p:spPr>
          <a:xfrm>
            <a:off x="467544" y="3573016"/>
            <a:ext cx="4041775" cy="639762"/>
          </a:xfrm>
        </p:spPr>
        <p:txBody>
          <a:bodyPr/>
          <a:lstStyle/>
          <a:p>
            <a:r>
              <a:rPr lang="nl-NL" dirty="0"/>
              <a:t>Executie</a:t>
            </a:r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4"/>
          </p:nvPr>
        </p:nvSpPr>
        <p:spPr>
          <a:xfrm>
            <a:off x="467544" y="4293096"/>
            <a:ext cx="8280920" cy="1800200"/>
          </a:xfr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Query q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em.createNamedQuery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Account.findAll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Account.class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endParaRPr lang="en-US" sz="1600" b="1" dirty="0">
              <a:solidFill>
                <a:srgbClr val="CE7B00"/>
              </a:solidFill>
              <a:latin typeface="Courier New" pitchFamily="49" charset="0"/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List&lt;Account&gt; al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q.getResultList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endParaRPr lang="nl-NL" sz="1600" b="1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707CD-106A-40E3-9F6E-40C276E24AED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69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Layered architecure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often constructed in layers. </a:t>
            </a:r>
          </a:p>
          <a:p>
            <a:r>
              <a:rPr lang="en-GB"/>
              <a:t>A lower layer offers services to the layer just above it. </a:t>
            </a:r>
          </a:p>
          <a:p>
            <a:endParaRPr lang="en-GB"/>
          </a:p>
          <a:p>
            <a:r>
              <a:rPr lang="en-GB"/>
              <a:t>If the layers run on different hardware, they are often called tiers.  </a:t>
            </a:r>
          </a:p>
          <a:p>
            <a:endParaRPr lang="en-GB"/>
          </a:p>
          <a:p>
            <a:r>
              <a:rPr lang="en-GB"/>
              <a:t>Example 2-tier architecture: client-server, </a:t>
            </a:r>
          </a:p>
          <a:p>
            <a:r>
              <a:rPr lang="en-GB"/>
              <a:t>front-office/back-office.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23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business tier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(no SQL)</a:t>
            </a:r>
          </a:p>
          <a:p>
            <a:endParaRPr lang="nl-NL" dirty="0"/>
          </a:p>
          <a:p>
            <a:r>
              <a:rPr lang="nl-NL" dirty="0"/>
              <a:t>The data tier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b="1" dirty="0"/>
              <a:t>data access </a:t>
            </a:r>
            <a:r>
              <a:rPr lang="nl-NL" b="1" dirty="0" err="1"/>
              <a:t>objects</a:t>
            </a:r>
            <a:r>
              <a:rPr lang="nl-NL" b="1" dirty="0"/>
              <a:t> (</a:t>
            </a:r>
            <a:r>
              <a:rPr lang="nl-NL" b="1" dirty="0" err="1"/>
              <a:t>DAO’s</a:t>
            </a:r>
            <a:r>
              <a:rPr lang="nl-NL" b="1" dirty="0"/>
              <a:t>) </a:t>
            </a:r>
            <a:r>
              <a:rPr lang="nl-NL" dirty="0" err="1"/>
              <a:t>that</a:t>
            </a:r>
            <a:r>
              <a:rPr lang="nl-NL" dirty="0"/>
              <a:t> have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store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retrieve</a:t>
            </a:r>
            <a:r>
              <a:rPr lang="nl-NL" dirty="0"/>
              <a:t> information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relational</a:t>
            </a:r>
            <a:r>
              <a:rPr lang="nl-NL" dirty="0"/>
              <a:t> database. In the </a:t>
            </a:r>
            <a:r>
              <a:rPr lang="nl-NL" dirty="0" err="1"/>
              <a:t>implementation</a:t>
            </a:r>
            <a:r>
              <a:rPr lang="nl-NL" dirty="0"/>
              <a:t> of these </a:t>
            </a:r>
            <a:r>
              <a:rPr lang="nl-NL" dirty="0" err="1"/>
              <a:t>methods</a:t>
            </a:r>
            <a:r>
              <a:rPr lang="nl-NL" dirty="0"/>
              <a:t> SQL is </a:t>
            </a:r>
            <a:r>
              <a:rPr lang="nl-NL" dirty="0" err="1"/>
              <a:t>used</a:t>
            </a:r>
            <a:r>
              <a:rPr lang="nl-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0371093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erk">
  <a:themeElements>
    <a:clrScheme name="Waterme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e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e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e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e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e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e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e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e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e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E4892317210D4489EE3A067296AFBE" ma:contentTypeVersion="0" ma:contentTypeDescription="Create a new document." ma:contentTypeScope="" ma:versionID="305cd7e963606bb82cf9e3a31babed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514658E-579D-41D7-8C52-82C6A27FB18A}"/>
</file>

<file path=customXml/itemProps2.xml><?xml version="1.0" encoding="utf-8"?>
<ds:datastoreItem xmlns:ds="http://schemas.openxmlformats.org/officeDocument/2006/customXml" ds:itemID="{288A0D03-1018-49C1-878B-502367ED442D}"/>
</file>

<file path=customXml/itemProps3.xml><?xml version="1.0" encoding="utf-8"?>
<ds:datastoreItem xmlns:ds="http://schemas.openxmlformats.org/officeDocument/2006/customXml" ds:itemID="{F4A75D10-46AC-43A2-8AA3-92B0C2051E7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6670</TotalTime>
  <Words>258</Words>
  <Application>Microsoft Office PowerPoint</Application>
  <PresentationFormat>Diavoorstelling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Times New Roman</vt:lpstr>
      <vt:lpstr>Wingdings</vt:lpstr>
      <vt:lpstr>Watermerk</vt:lpstr>
      <vt:lpstr>Java Persistence</vt:lpstr>
      <vt:lpstr>Agenda</vt:lpstr>
      <vt:lpstr>PowerPoint-presentatie</vt:lpstr>
      <vt:lpstr>Syntax</vt:lpstr>
      <vt:lpstr>Queries</vt:lpstr>
      <vt:lpstr>Named Queries 1</vt:lpstr>
      <vt:lpstr>Named Queries 2</vt:lpstr>
      <vt:lpstr>Layered architecure </vt:lpstr>
      <vt:lpstr>Possible implementation </vt:lpstr>
      <vt:lpstr>Architecture</vt:lpstr>
    </vt:vector>
  </TitlesOfParts>
  <Company>Bedrijf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SE42 JPA 2</dc:title>
  <dc:creator>Hans</dc:creator>
  <cp:lastModifiedBy>Hans van Heumen</cp:lastModifiedBy>
  <cp:revision>264</cp:revision>
  <dcterms:created xsi:type="dcterms:W3CDTF">2010-01-17T18:57:09Z</dcterms:created>
  <dcterms:modified xsi:type="dcterms:W3CDTF">2016-05-10T07:42:05Z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0x01010019E4892317210D4489EE3A067296AFBE</vt:lpwstr>
  </property>
</Properties>
</file>