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9144000"/>
  <p:notesSz cx="6797675" cy="9926625"/>
  <p:embeddedFontLst>
    <p:embeddedFont>
      <p:font typeface="Helvetica Neue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8F446F-0931-4732-9191-46A30C29938D}">
  <a:tblStyle styleId="{D68F446F-0931-4732-9191-46A30C29938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HelveticaNeue-regular.fntdata"/><Relationship Id="rId47" Type="http://schemas.openxmlformats.org/officeDocument/2006/relationships/slide" Target="slides/slide41.xml"/><Relationship Id="rId49" Type="http://schemas.openxmlformats.org/officeDocument/2006/relationships/font" Target="fonts/HelveticaNeue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HelveticaNeue-boldItalic.fntdata"/><Relationship Id="rId50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1" name="Google Shape;231;p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9" name="Google Shape;249;p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2" name="Google Shape;262;p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8" name="Google Shape;278;p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7" name="Google Shape;287;p2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7" name="Google Shape;297;p2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6" name="Google Shape;306;p2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2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2" name="Google Shape;322;p2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2" name="Google Shape;332;p2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2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9" name="Google Shape;349;p2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9" name="Google Shape;359;p3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3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6" name="Google Shape;376;p3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5" name="Google Shape;385;p3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p3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1" name="Google Shape;401;p3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10" name="Google Shape;410;p3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19" name="Google Shape;419;p3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29" name="Google Shape;429;p3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38" name="Google Shape;438;p3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47" name="Google Shape;447;p4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57" name="Google Shape;457;p4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9pPr>
          </a:lstStyle>
          <a:p/>
        </p:txBody>
      </p:sp>
      <p:sp>
        <p:nvSpPr>
          <p:cNvPr id="67" name="Google Shape;67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b="0" i="0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b="0" i="0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hyperlink" Target="https://caniuse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692150"/>
            <a:ext cx="7772400" cy="324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85800" y="4262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黃語昕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silvia.huang@gmail.com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繪圖 | 畫布 { Canvas }</a:t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簡介 canvas</a:t>
            </a:r>
            <a:endParaRPr/>
          </a:p>
        </p:txBody>
      </p:sp>
      <p:cxnSp>
        <p:nvCxnSpPr>
          <p:cNvPr id="190" name="Google Shape;190;p2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p23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是 HTML5 中最重要的應用程式工具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canvas 的前身是 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在一個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固定的長寬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裡，自由的繪製任何形狀的圖，像是把browser當成簡易版的小畫家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基本功能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矩形 | 線條 | 繪製文字 | 繪製圖片 | 陰影 |上色 | 漸層 | 曲線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進階功能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動態圖表 | 小畫家 | 基本動畫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物件的基本屬性和方法</a:t>
            </a:r>
            <a:endParaRPr/>
          </a:p>
        </p:txBody>
      </p:sp>
      <p:cxnSp>
        <p:nvCxnSpPr>
          <p:cNvPr id="199" name="Google Shape;199;p2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0" name="Google Shape;200;p24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標籤本身的屬性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方法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getContext('2d') 取得 2d 繪圖環境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進階方法: 圖片保存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toDataURL()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toBolb()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URL.createObjectURL(blob)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如何開始</a:t>
            </a:r>
            <a:endParaRPr/>
          </a:p>
        </p:txBody>
      </p:sp>
      <p:cxnSp>
        <p:nvCxnSpPr>
          <p:cNvPr id="208" name="Google Shape;208;p2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9" name="Google Shape;209;p25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先跟 HTML 畫面產生關連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canvas = document.querySelector('canvas')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設定 2d 繪圖環境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context = canvas.getContext('2d')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的矩形和線條</a:t>
            </a:r>
            <a:endParaRPr/>
          </a:p>
        </p:txBody>
      </p:sp>
      <p:cxnSp>
        <p:nvCxnSpPr>
          <p:cNvPr id="217" name="Google Shape;217;p2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8" name="Google Shape;218;p2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9" name="Google Shape;219;p26"/>
          <p:cNvGraphicFramePr/>
          <p:nvPr/>
        </p:nvGraphicFramePr>
        <p:xfrm>
          <a:off x="395287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{D68F446F-0931-4732-9191-46A30C29938D}</a:tableStyleId>
              </a:tblPr>
              <a:tblGrid>
                <a:gridCol w="5264150"/>
                <a:gridCol w="3089275"/>
              </a:tblGrid>
              <a:tr h="44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beginPath()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開始路徑；重設路徑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closePath()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關閉路徑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moveTo(x, y)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移到某個位置(座標)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lineTo(x, y)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畫線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stroke()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輸出外框，輸出線條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fill()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輸出填滿的內容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rect(x, y, width, height)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矩形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strokeRect(x, y, width, height) 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輸出矩形--框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fillRect(x, y, width, height)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輸出矩形--填滿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clearRect(x, y, width, height) 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清除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的文字和圖片</a:t>
            </a:r>
            <a:endParaRPr/>
          </a:p>
        </p:txBody>
      </p:sp>
      <p:cxnSp>
        <p:nvCxnSpPr>
          <p:cNvPr id="226" name="Google Shape;226;p2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7" name="Google Shape;227;p2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8" name="Google Shape;228;p27"/>
          <p:cNvGraphicFramePr/>
          <p:nvPr/>
        </p:nvGraphicFramePr>
        <p:xfrm>
          <a:off x="395287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{D68F446F-0931-4732-9191-46A30C29938D}</a:tableStyleId>
              </a:tblPr>
              <a:tblGrid>
                <a:gridCol w="4176700"/>
                <a:gridCol w="4176700"/>
              </a:tblGrid>
              <a:tr h="44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 | 方法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fillText('文字', x, y)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實心文字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strokeText('文字', x, y)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空心文字(描邊)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與CSS寫法相同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textAlign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文字對齊的位置，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left|right|center|start|end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textBaseline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設定基準線，alphabetic(default)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top|hanging|middle|bottom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92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drawImage(img, x, y[, width, height]);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76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createPattern(image, 'repeat|repeat-x|repeat-y')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的線條和顏色</a:t>
            </a:r>
            <a:endParaRPr/>
          </a:p>
        </p:txBody>
      </p:sp>
      <p:cxnSp>
        <p:nvCxnSpPr>
          <p:cNvPr id="235" name="Google Shape;235;p2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6" name="Google Shape;236;p2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7" name="Google Shape;237;p28"/>
          <p:cNvGraphicFramePr/>
          <p:nvPr/>
        </p:nvGraphicFramePr>
        <p:xfrm>
          <a:off x="395287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{D68F446F-0931-4732-9191-46A30C29938D}</a:tableStyleId>
              </a:tblPr>
              <a:tblGrid>
                <a:gridCol w="2663825"/>
                <a:gridCol w="5689600"/>
              </a:tblGrid>
              <a:tr h="44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lineWidth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粗細 (1 by default)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lineCap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線條的開始與結尾的樣子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butt(default) | round | square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lineJoin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線條接合的樣子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miter (default) | round | bevel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填滿顏色, 或背景色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strokeStyle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描邊的顏色, 或線條的顏色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的曲線</a:t>
            </a:r>
            <a:endParaRPr/>
          </a:p>
        </p:txBody>
      </p:sp>
      <p:cxnSp>
        <p:nvCxnSpPr>
          <p:cNvPr id="244" name="Google Shape;244;p2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5" name="Google Shape;245;p29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arc 圓弧線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arc(x, y, r, 起始弧度, 結束弧度, 順|逆時針)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arcTo 兩條線之間的曲線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moveTo(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x0, y0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 先移到起點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arcTo(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x1, y1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x2, y2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quadraticCurveTo 貝茲二次曲線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moveTo(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x0, y0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 先移到起點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quadraticCurveTo(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cx0, cy0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x1, y1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bezierCurveTo 貝茲曲線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moveTo(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x0, y0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 先移到起點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bezierCurveTo(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cx0, cy0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cx1, cy1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x1, y1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的漸層</a:t>
            </a:r>
            <a:endParaRPr/>
          </a:p>
        </p:txBody>
      </p:sp>
      <p:cxnSp>
        <p:nvCxnSpPr>
          <p:cNvPr id="253" name="Google Shape;253;p3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4" name="Google Shape;254;p30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第一步: 設定漸層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線性漸層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createLinearGradient(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x0, y0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x1, y1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放射狀漸層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createRadialGradient(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x0, y0, r0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x1, y1, r1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第二步: 設定顏色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addColorStop(offset, color)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offset: 0 ~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30"/>
          <p:cNvCxnSpPr/>
          <p:nvPr/>
        </p:nvCxnSpPr>
        <p:spPr>
          <a:xfrm flipH="1" rot="10800000">
            <a:off x="3124200" y="2133600"/>
            <a:ext cx="3319462" cy="2232025"/>
          </a:xfrm>
          <a:prstGeom prst="straightConnector1">
            <a:avLst/>
          </a:prstGeom>
          <a:noFill/>
          <a:ln cap="flat" cmpd="sng" w="9525">
            <a:solidFill>
              <a:srgbClr val="2F2F9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7" name="Google Shape;257;p30"/>
          <p:cNvCxnSpPr/>
          <p:nvPr/>
        </p:nvCxnSpPr>
        <p:spPr>
          <a:xfrm flipH="1" rot="10800000">
            <a:off x="2339975" y="2133600"/>
            <a:ext cx="2232025" cy="2232025"/>
          </a:xfrm>
          <a:prstGeom prst="straightConnector1">
            <a:avLst/>
          </a:prstGeom>
          <a:noFill/>
          <a:ln cap="flat" cmpd="sng" w="9525">
            <a:solidFill>
              <a:srgbClr val="2F2F9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8" name="Google Shape;258;p30"/>
          <p:cNvCxnSpPr/>
          <p:nvPr/>
        </p:nvCxnSpPr>
        <p:spPr>
          <a:xfrm flipH="1" rot="10800000">
            <a:off x="2411412" y="3213100"/>
            <a:ext cx="2016125" cy="1152525"/>
          </a:xfrm>
          <a:prstGeom prst="straightConnector1">
            <a:avLst/>
          </a:prstGeom>
          <a:noFill/>
          <a:ln cap="flat" cmpd="sng" w="9525">
            <a:solidFill>
              <a:srgbClr val="2F2F9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9" name="Google Shape;259;p30"/>
          <p:cNvCxnSpPr/>
          <p:nvPr/>
        </p:nvCxnSpPr>
        <p:spPr>
          <a:xfrm flipH="1" rot="10800000">
            <a:off x="3124200" y="3213100"/>
            <a:ext cx="3751262" cy="1223962"/>
          </a:xfrm>
          <a:prstGeom prst="straightConnector1">
            <a:avLst/>
          </a:prstGeom>
          <a:noFill/>
          <a:ln cap="flat" cmpd="sng" w="9525">
            <a:solidFill>
              <a:srgbClr val="2F2F98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的陰影</a:t>
            </a:r>
            <a:endParaRPr/>
          </a:p>
        </p:txBody>
      </p:sp>
      <p:cxnSp>
        <p:nvCxnSpPr>
          <p:cNvPr id="266" name="Google Shape;266;p3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7" name="Google Shape;267;p3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8" name="Google Shape;268;p31"/>
          <p:cNvGraphicFramePr/>
          <p:nvPr/>
        </p:nvGraphicFramePr>
        <p:xfrm>
          <a:off x="395287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{D68F446F-0931-4732-9191-46A30C29938D}</a:tableStyleId>
              </a:tblPr>
              <a:tblGrid>
                <a:gridCol w="3600450"/>
                <a:gridCol w="4752975"/>
              </a:tblGrid>
              <a:tr h="44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預設值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shadowColor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透明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shadowBlur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71487" y="466725"/>
            <a:ext cx="8229600" cy="55229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7" name="Google Shape;97;p14"/>
          <p:cNvGrpSpPr/>
          <p:nvPr/>
        </p:nvGrpSpPr>
        <p:grpSpPr>
          <a:xfrm>
            <a:off x="838200" y="1808162"/>
            <a:ext cx="7485062" cy="3822700"/>
            <a:chOff x="902170" y="1808480"/>
            <a:chExt cx="7486254" cy="3822207"/>
          </a:xfrm>
        </p:grpSpPr>
        <p:pic>
          <p:nvPicPr>
            <p:cNvPr descr="伺服器" id="98" name="Google Shape;98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72746" y="2052608"/>
              <a:ext cx="2015678" cy="339261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9" name="Google Shape;99;p14"/>
            <p:cNvGrpSpPr/>
            <p:nvPr/>
          </p:nvGrpSpPr>
          <p:grpSpPr>
            <a:xfrm>
              <a:off x="902170" y="1808480"/>
              <a:ext cx="7339660" cy="3822207"/>
              <a:chOff x="899592" y="1917080"/>
              <a:chExt cx="7200812" cy="3744168"/>
            </a:xfrm>
          </p:grpSpPr>
          <p:cxnSp>
            <p:nvCxnSpPr>
              <p:cNvPr id="100" name="Google Shape;100;p14"/>
              <p:cNvCxnSpPr/>
              <p:nvPr/>
            </p:nvCxnSpPr>
            <p:spPr>
              <a:xfrm>
                <a:off x="3706663" y="3573463"/>
                <a:ext cx="24495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3707284" y="4940301"/>
                <a:ext cx="25209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02" name="Google Shape;102;p14"/>
              <p:cNvSpPr txBox="1"/>
              <p:nvPr/>
            </p:nvSpPr>
            <p:spPr>
              <a:xfrm>
                <a:off x="4067944" y="3068638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request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4"/>
              <p:cNvSpPr txBox="1"/>
              <p:nvPr/>
            </p:nvSpPr>
            <p:spPr>
              <a:xfrm>
                <a:off x="4139952" y="4437063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response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膝上型電腦" id="104" name="Google Shape;104;p1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99592" y="2635474"/>
                <a:ext cx="2608784" cy="30257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5" name="Google Shape;105;p14"/>
              <p:cNvSpPr txBox="1"/>
              <p:nvPr/>
            </p:nvSpPr>
            <p:spPr>
              <a:xfrm>
                <a:off x="1445176" y="2708920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1" i="0" lang="en-US" sz="18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Client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4"/>
              <p:cNvSpPr txBox="1"/>
              <p:nvPr/>
            </p:nvSpPr>
            <p:spPr>
              <a:xfrm>
                <a:off x="6587504" y="1917080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1" i="0" lang="en-US" sz="18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Server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7" name="Google Shape;107;p1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影音多媒體 {Video &amp; Audio} </a:t>
            </a:r>
            <a:endParaRPr/>
          </a:p>
        </p:txBody>
      </p:sp>
      <p:sp>
        <p:nvSpPr>
          <p:cNvPr id="274" name="Google Shape;274;p3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簡介 video &amp; audio</a:t>
            </a:r>
            <a:endParaRPr/>
          </a:p>
        </p:txBody>
      </p:sp>
      <p:cxnSp>
        <p:nvCxnSpPr>
          <p:cNvPr id="282" name="Google Shape;282;p3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3" name="Google Shape;283;p33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HTML5 新增了&lt;video&gt;和&lt;audio&gt;來解決過去大多的網路使用者，都得仰賴外掛程式才能支援視訊和音訊的問題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HTML5 允許任何影片格式，支援與否取決於各家瀏覽器。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因瀏覽器的不同，可以播放的影片格式(video format)也有些不同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video格式: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OggTheora(.ogv)、H.264(.mp4)、WebM(.webm)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audio格式：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OggVorbis(.ogg)、MP3(.mp3)、WAV(.wav)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3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的語法</a:t>
            </a:r>
            <a:endParaRPr/>
          </a:p>
        </p:txBody>
      </p:sp>
      <p:cxnSp>
        <p:nvCxnSpPr>
          <p:cNvPr id="291" name="Google Shape;291;p3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2" name="Google Shape;292;p34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 1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&lt;video src="屬性值" 屬性="屬性值"&gt;&lt;/video&gt;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寫法 2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&lt;video 屬性="屬性值"&gt;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 &lt;source src="檔案的路徑+檔名"&gt;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&lt;source src="檔案的路徑+檔名"&gt;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&lt;/video&gt;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3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4" name="Google Shape;294;p34"/>
          <p:cNvGraphicFramePr/>
          <p:nvPr/>
        </p:nvGraphicFramePr>
        <p:xfrm>
          <a:off x="395287" y="3500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{D68F446F-0931-4732-9191-46A30C29938D}</a:tableStyleId>
              </a:tblPr>
              <a:tblGrid>
                <a:gridCol w="3600450"/>
                <a:gridCol w="4752975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影片來源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 | height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影片寬高(640 * 360)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autoplay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循環播放 | 自動撥放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代表圖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Programming the Video Player</a:t>
            </a:r>
            <a:endParaRPr/>
          </a:p>
        </p:txBody>
      </p:sp>
      <p:cxnSp>
        <p:nvCxnSpPr>
          <p:cNvPr id="301" name="Google Shape;301;p3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2" name="Google Shape;302;p35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把video的功能鑲嵌到網頁中(架構 + 內容)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CSS: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根據網頁的主題、色調，量身定做一個video(呈現)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讓user能更方便的操控畫面(行為)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3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API</a:t>
            </a:r>
            <a:endParaRPr/>
          </a:p>
        </p:txBody>
      </p:sp>
      <p:cxnSp>
        <p:nvCxnSpPr>
          <p:cNvPr id="310" name="Google Shape;310;p3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1" name="Google Shape;311;p3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2" name="Google Shape;312;p36"/>
          <p:cNvGraphicFramePr/>
          <p:nvPr/>
        </p:nvGraphicFramePr>
        <p:xfrm>
          <a:off x="395287" y="90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{D68F446F-0931-4732-9191-46A30C29938D}</a:tableStyleId>
              </a:tblPr>
              <a:tblGrid>
                <a:gridCol w="2949575"/>
                <a:gridCol w="5403850"/>
              </a:tblGrid>
              <a:tr h="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 | 方法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來源[URL]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currentSrc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實際讀取的來源[URL]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currentTime</a:t>
                      </a:r>
                      <a:endParaRPr sz="14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目前播放位置的時間[秒數]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duration</a:t>
                      </a:r>
                      <a:endParaRPr sz="14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顯示資料長度[秒數]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paused</a:t>
                      </a:r>
                      <a:endParaRPr sz="14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暫停中嗎?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defaultPlaybackRate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預設播放速度[0 by default]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playbackRate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播放速度[0 by default]</a:t>
                      </a:r>
                      <a:b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正數往前播，負數往後播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ended</a:t>
                      </a:r>
                      <a:endParaRPr sz="14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結束了嗎?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muted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靜音嗎?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volume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音量[介於0.0~1.0]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讀取影片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play()</a:t>
                      </a:r>
                      <a:endParaRPr sz="14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pause()</a:t>
                      </a:r>
                      <a:endParaRPr sz="14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拖放操作 {Drag &amp; Drop}</a:t>
            </a:r>
            <a:endParaRPr/>
          </a:p>
        </p:txBody>
      </p:sp>
      <p:sp>
        <p:nvSpPr>
          <p:cNvPr id="318" name="Google Shape;318;p3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 API</a:t>
            </a:r>
            <a:endParaRPr/>
          </a:p>
        </p:txBody>
      </p:sp>
      <p:cxnSp>
        <p:nvCxnSpPr>
          <p:cNvPr id="326" name="Google Shape;326;p3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7" name="Google Shape;327;p38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最早是IE5的正式標準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放下的地點沒有限制，但拖放過程要透過事件來處理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操作方法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瀏覽器本來就可以拖曳(drag)，但預設不可以放置(drop)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若要取消瀏覽器的預設，就要 preventDefault() 	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拖曳時可能會發生的事件為: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dragstart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drag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dragend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放置時可能會發生的事件為: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dragenter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dragover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dragleave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drop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3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9" name="Google Shape;329;p38"/>
          <p:cNvGraphicFramePr/>
          <p:nvPr/>
        </p:nvGraphicFramePr>
        <p:xfrm>
          <a:off x="4787900" y="2894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{D68F446F-0931-4732-9191-46A30C29938D}</a:tableStyleId>
              </a:tblPr>
              <a:tblGrid>
                <a:gridCol w="2046275"/>
                <a:gridCol w="1852600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dragstart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拖曳開始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拖曳中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dragend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拖曳結束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 sz="14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dragleave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脫離該範圍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 sz="14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 API</a:t>
            </a:r>
            <a:endParaRPr/>
          </a:p>
        </p:txBody>
      </p:sp>
      <p:cxnSp>
        <p:nvCxnSpPr>
          <p:cNvPr id="336" name="Google Shape;336;p3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7" name="Google Shape;337;p3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8" name="Google Shape;338;p39"/>
          <p:cNvGraphicFramePr/>
          <p:nvPr/>
        </p:nvGraphicFramePr>
        <p:xfrm>
          <a:off x="457200" y="1373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{D68F446F-0931-4732-9191-46A30C29938D}</a:tableStyleId>
              </a:tblPr>
              <a:tblGrid>
                <a:gridCol w="3106725"/>
                <a:gridCol w="5184775"/>
              </a:tblGrid>
              <a:tr h="42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 | 方法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setData(type,data)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開始拖曳(dragstart)時會呼叫此方法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getData(type)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放置(drop)時會呼叫此方法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9" name="Google Shape;339;p39"/>
          <p:cNvSpPr txBox="1"/>
          <p:nvPr/>
        </p:nvSpPr>
        <p:spPr>
          <a:xfrm>
            <a:off x="395287" y="908050"/>
            <a:ext cx="8353425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處理拖曳事件的物件為：e.dataTransfer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檔案處理 {File API}</a:t>
            </a:r>
            <a:endParaRPr/>
          </a:p>
        </p:txBody>
      </p:sp>
      <p:sp>
        <p:nvSpPr>
          <p:cNvPr id="345" name="Google Shape;345;p4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File API</a:t>
            </a:r>
            <a:endParaRPr/>
          </a:p>
        </p:txBody>
      </p:sp>
      <p:cxnSp>
        <p:nvCxnSpPr>
          <p:cNvPr id="353" name="Google Shape;353;p4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4" name="Google Shape;354;p41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甚麼是檔案?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讀取檔案資訊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讀取檔案內容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搭配 &lt;input type="file"&gt; 選擇要開啟的檔案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發生的事件為: change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文字檔 | 圖檔 | 影片		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直接從檔案總管將檔案拖到瀏覽器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4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6" name="Google Shape;356;p41"/>
          <p:cNvGraphicFramePr/>
          <p:nvPr/>
        </p:nvGraphicFramePr>
        <p:xfrm>
          <a:off x="500062" y="171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{D68F446F-0931-4732-9191-46A30C29938D}</a:tableStyleId>
              </a:tblPr>
              <a:tblGrid>
                <a:gridCol w="3195300"/>
                <a:gridCol w="4941325"/>
              </a:tblGrid>
              <a:tr h="35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檔案名稱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MIME類型，若無法對應則出現空白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檔案大小(單位：byte)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lastModifiedDate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7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最後修改日期時間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新詮釋</a:t>
            </a:r>
            <a:endParaRPr/>
          </a:p>
        </p:txBody>
      </p:sp>
      <p:cxnSp>
        <p:nvCxnSpPr>
          <p:cNvPr id="114" name="Google Shape;114;p1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15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4.01 的超集合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移除了對於外掛程式的需要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標籤更具有描述性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能做更多事的CSS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HTML5就是一組技術：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多媒體的支援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畫布加上變形特效，可製作出很棒的介面和動畫效果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拖曳功能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離線存取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讓JS更有效率的Web Workers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Web Storage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File API</a:t>
            </a:r>
            <a:endParaRPr/>
          </a:p>
        </p:txBody>
      </p:sp>
      <p:cxnSp>
        <p:nvCxnSpPr>
          <p:cNvPr id="363" name="Google Shape;363;p4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4" name="Google Shape;364;p4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5" name="Google Shape;365;p42"/>
          <p:cNvGraphicFramePr/>
          <p:nvPr/>
        </p:nvGraphicFramePr>
        <p:xfrm>
          <a:off x="395287" y="26908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{D68F446F-0931-4732-9191-46A30C29938D}</a:tableStyleId>
              </a:tblPr>
              <a:tblGrid>
                <a:gridCol w="2725725"/>
                <a:gridCol w="56276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readAsText()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以純文字格式回傳結果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readAsDataURL()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以DataURL格式回傳結果，讀取圖檔和影片都使用此方法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讀取到的內容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total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讀取的檔案大小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6" name="Google Shape;366;p42"/>
          <p:cNvGraphicFramePr/>
          <p:nvPr/>
        </p:nvGraphicFramePr>
        <p:xfrm>
          <a:off x="395287" y="960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{D68F446F-0931-4732-9191-46A30C29938D}</a:tableStyleId>
              </a:tblPr>
              <a:tblGrid>
                <a:gridCol w="1781175"/>
                <a:gridCol w="65722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內建物件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FileList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選取多重檔案  &lt;input type="file"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multiple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FileReader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 File 和 Blob 的資訊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3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資料儲存 {Web Storage}</a:t>
            </a:r>
            <a:endParaRPr/>
          </a:p>
        </p:txBody>
      </p:sp>
      <p:sp>
        <p:nvSpPr>
          <p:cNvPr id="372" name="Google Shape;372;p4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將資料存在 client 端</a:t>
            </a:r>
            <a:endParaRPr/>
          </a:p>
        </p:txBody>
      </p:sp>
      <p:cxnSp>
        <p:nvCxnSpPr>
          <p:cNvPr id="380" name="Google Shape;380;p4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1" name="Google Shape;381;p44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網頁儲存區：cookie | web storage | IndexedDB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cookie: 欄位多，而每一筆只有 4k 大小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web storage: 根據瀏覽器的定義，每筆大約有 5MB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只需要維護 key 和 value 兩個欄位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有兩種儲存方式：localStorage、sessionStorage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IndexDB: 像資料庫的語法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" name="Google Shape;382;p4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5"/>
          <p:cNvSpPr txBox="1"/>
          <p:nvPr>
            <p:ph type="title"/>
          </p:nvPr>
        </p:nvSpPr>
        <p:spPr>
          <a:xfrm>
            <a:off x="457200" y="444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Storage API</a:t>
            </a:r>
            <a:endParaRPr/>
          </a:p>
        </p:txBody>
      </p:sp>
      <p:cxnSp>
        <p:nvCxnSpPr>
          <p:cNvPr id="389" name="Google Shape;389;p45"/>
          <p:cNvCxnSpPr/>
          <p:nvPr/>
        </p:nvCxnSpPr>
        <p:spPr>
          <a:xfrm>
            <a:off x="395287" y="765175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0" name="Google Shape;390;p45"/>
          <p:cNvSpPr txBox="1"/>
          <p:nvPr/>
        </p:nvSpPr>
        <p:spPr>
          <a:xfrm>
            <a:off x="395287" y="8366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 Storage (本機儲存區)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Session Storage (工作階段儲存區)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這兩種儲存方式的語法一樣，差別只在儲存時間的不同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操作方式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把資料存到 storage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localStorage.settings = 'ABC'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localStorage['settings'] = 'ABC'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localStorage.setItem('settings','ABC')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從 storage 取出 value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value = localStorage.settings 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value = localStorage['settings']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let value = localStorage.getItem('settings')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刪除該筆 storage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delete localStorage.settings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delete localStorage['settings']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localStorage.removeItem('settings')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刪除整個 storage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localStorage.clear()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4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地理定位 {Geolocation}</a:t>
            </a:r>
            <a:endParaRPr/>
          </a:p>
        </p:txBody>
      </p:sp>
      <p:sp>
        <p:nvSpPr>
          <p:cNvPr id="397" name="Google Shape;397;p4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Geolocation API</a:t>
            </a:r>
            <a:endParaRPr/>
          </a:p>
        </p:txBody>
      </p:sp>
      <p:cxnSp>
        <p:nvCxnSpPr>
          <p:cNvPr id="405" name="Google Shape;405;p4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6" name="Google Shape;406;p47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geolocation 是藉由多種類型的資料收集機制，識別使用者或運算裝置的地理位置。一般而言，大部分的地理定位服務利用網路路線規劃位置或利用內部 GPS 裝置來判斷位置。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geolocation 是否可使用，需視裝置類型而定，請記得並非所有的網路應用程式皆可使用地理定位。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geolocation 提供的方法：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getCurrentPosition(): 單次擷取目前的位置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watchPosition(): 持續偵測位置，並定期確認是否有移動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以上兩種方法都是以非同步方式確認使用者所在位置。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※ 若使用者第一次連到此網站，瀏覽器一定會強制限制固定交談窗，詢問是否願意公開位置。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 clearWatch()--清除監控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4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Geolocation API </a:t>
            </a:r>
            <a:endParaRPr/>
          </a:p>
        </p:txBody>
      </p:sp>
      <p:cxnSp>
        <p:nvCxnSpPr>
          <p:cNvPr id="414" name="Google Shape;414;p4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5" name="Google Shape;415;p48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getCurrentPosition() 與 watchPosition() 語法相同，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第一個參數一定要寫: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成功時的處理函數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事件物件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內含的兩個屬性：coords 和 timestamp(時間戳記)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物件的屬性--第一層級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。緯度：latitude (單位：double)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。經度：longitude (單位： double)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。準確度：accuracy (單位：公尺)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物件的屬性--第二層級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。海拔高度：altitude (單位：double)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 altitudeAccuracy (單位： double)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。方向：heading (單位： double)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。速度：speed (單位： double)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4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Geolocation API </a:t>
            </a:r>
            <a:endParaRPr/>
          </a:p>
        </p:txBody>
      </p:sp>
      <p:cxnSp>
        <p:nvCxnSpPr>
          <p:cNvPr id="423" name="Google Shape;423;p4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4" name="Google Shape;424;p49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getCurrentPosition() 與 watchPosition() 語法相同，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第二個參數可寫可不寫: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錯誤時的處理函數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事件物件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屬性：code (錯誤碼)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屬性：message (錯誤訊息)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5" name="Google Shape;425;p4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6" name="Google Shape;426;p49"/>
          <p:cNvGraphicFramePr/>
          <p:nvPr/>
        </p:nvGraphicFramePr>
        <p:xfrm>
          <a:off x="1403350" y="27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{D68F446F-0931-4732-9191-46A30C29938D}</a:tableStyleId>
              </a:tblPr>
              <a:tblGrid>
                <a:gridCol w="2881300"/>
                <a:gridCol w="735000"/>
                <a:gridCol w="27924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code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UNKNOWN_ERROR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未知錯誤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PERMISSION_DENIED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使用者不同意公開位置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POSITION_UNAVAILABLE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找不到使用者位置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TIMEOUT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逾時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Geolocation API </a:t>
            </a:r>
            <a:endParaRPr/>
          </a:p>
        </p:txBody>
      </p:sp>
      <p:cxnSp>
        <p:nvCxnSpPr>
          <p:cNvPr id="433" name="Google Shape;433;p5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4" name="Google Shape;434;p50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getCurrentPosition() 與 watchPosition() 語法相同，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第三個參數可寫可不寫: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設定地裡位置的其他資訊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屬性：enableHighAccuracy (false by default)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// 是否啟用高精準度功能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屬性：timeout (單位：毫秒, Infinity/0 by default)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// 指定逾時的時間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屬性：maximumAge (單位：毫秒,  0 by default)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// 可接受多久以前的資料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例如: 要取得高精準度，並設定10秒後逾時，且不使用舊的位置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navigator.geolocation.getCurrentPosition(success, 	error,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 enableHighAccuracy: true,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 timeout: 10000,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 maximumAge: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5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5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Google Maps JavaScript API </a:t>
            </a:r>
            <a:endParaRPr/>
          </a:p>
        </p:txBody>
      </p:sp>
      <p:cxnSp>
        <p:nvCxnSpPr>
          <p:cNvPr id="442" name="Google Shape;442;p5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3" name="Google Shape;443;p51"/>
          <p:cNvSpPr txBox="1"/>
          <p:nvPr/>
        </p:nvSpPr>
        <p:spPr>
          <a:xfrm>
            <a:off x="395287" y="9128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寫在 HTML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id="map" style="width:1000px;height:800px;"&gt;&lt;/div&gt;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載入 api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&lt;script src="https://maps.google.com/maps/api/js"&gt;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&lt;/script&gt;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4" name="Google Shape;444;p5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認識 JavaScript APIs</a:t>
            </a:r>
            <a:endParaRPr/>
          </a:p>
        </p:txBody>
      </p:sp>
      <p:cxnSp>
        <p:nvCxnSpPr>
          <p:cNvPr id="123" name="Google Shape;123;p1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16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繪圖平台 (canvas)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影音多媒體 (video &amp; audio)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拖曳操作 (drag &amp; drop)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檔案處理 (file)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資料儲存 (web storage)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離線快取 (offline)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執行緒 (web workers)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5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建立一個地圖物件</a:t>
            </a:r>
            <a:endParaRPr/>
          </a:p>
        </p:txBody>
      </p:sp>
      <p:cxnSp>
        <p:nvCxnSpPr>
          <p:cNvPr id="451" name="Google Shape;451;p5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2" name="Google Shape;452;p52"/>
          <p:cNvSpPr txBox="1"/>
          <p:nvPr/>
        </p:nvSpPr>
        <p:spPr>
          <a:xfrm>
            <a:off x="395287" y="9128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map = new google.maps.</a:t>
            </a:r>
            <a:r>
              <a:rPr b="0" i="0" lang="en-US" sz="2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ap(area,options)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- area：網頁上要呈現地圖的地方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- options：地圖資訊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" name="Google Shape;453;p5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4" name="Google Shape;454;p52"/>
          <p:cNvGraphicFramePr/>
          <p:nvPr/>
        </p:nvGraphicFramePr>
        <p:xfrm>
          <a:off x="395287" y="220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{D68F446F-0931-4732-9191-46A30C29938D}</a:tableStyleId>
              </a:tblPr>
              <a:tblGrid>
                <a:gridCol w="1655750"/>
                <a:gridCol w="657542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地圖資訊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zoom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比例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center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地圖的中心點。</a:t>
                      </a:r>
                      <a:b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</a:t>
                      </a:r>
                      <a:r>
                        <a:rPr b="0" i="0" lang="en-US" sz="18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</a:t>
                      </a:r>
                      <a:r>
                        <a:rPr b="0" i="0" lang="en-US" sz="18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ng 物件來表示。</a:t>
                      </a:r>
                      <a:b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 google.maps.LatLng(latitude,longitude);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mapTypeId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地圖形式。(衛星圖或街道圖)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google.maps.</a:t>
                      </a:r>
                      <a:r>
                        <a:rPr b="0" i="0" lang="en-US" sz="18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</a:t>
                      </a:r>
                      <a:r>
                        <a:rPr b="0" i="0" lang="en-US" sz="18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ype</a:t>
                      </a:r>
                      <a:r>
                        <a:rPr b="0" i="0" lang="en-US" sz="18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d.ROADMAP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地圖樣式的常數：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ROADMAP：平常看到的那樣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SATELLITE：地圖方塊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HYBRID：以上兩者的混合圖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TERRAIN：顯示實際起伏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標示出目前位置</a:t>
            </a:r>
            <a:endParaRPr/>
          </a:p>
        </p:txBody>
      </p:sp>
      <p:cxnSp>
        <p:nvCxnSpPr>
          <p:cNvPr id="461" name="Google Shape;461;p5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2" name="Google Shape;462;p53"/>
          <p:cNvSpPr txBox="1"/>
          <p:nvPr/>
        </p:nvSpPr>
        <p:spPr>
          <a:xfrm>
            <a:off x="395287" y="9128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marker = new google.maps.Marker({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position: ,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map: ,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position：使用 google.maps.LatLng 物件來表示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map：使用 google.maps.Map 物件來表示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title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icon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5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457200" y="2349500"/>
            <a:ext cx="8229600" cy="18716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sng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 Tags + JavaScript APIs + CSS </a:t>
            </a: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HTML5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4454525" y="3068637"/>
            <a:ext cx="261937" cy="458787"/>
          </a:xfrm>
          <a:prstGeom prst="downArrow">
            <a:avLst>
              <a:gd fmla="val 15434" name="adj1"/>
              <a:gd fmla="val 50000" name="adj2"/>
            </a:avLst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6275" y="1144587"/>
            <a:ext cx="1519237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1143000"/>
            <a:ext cx="1512887" cy="15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瀏覽器與支援現況</a:t>
            </a:r>
            <a:endParaRPr/>
          </a:p>
        </p:txBody>
      </p:sp>
      <p:cxnSp>
        <p:nvCxnSpPr>
          <p:cNvPr id="142" name="Google Shape;142;p1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3" name="Google Shape;14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4637" y="2127250"/>
            <a:ext cx="1511300" cy="1512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16462" y="1143000"/>
            <a:ext cx="1511300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81587" y="2146300"/>
            <a:ext cx="1511300" cy="151288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五大瀏覽器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Google Chrome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Microsoft Edge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Mozilla Firefox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Safari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Opera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支援現況：</a:t>
            </a:r>
            <a:r>
              <a:rPr b="0" i="0" lang="en-US" sz="24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https://caniuse.com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2014 年 10 月，HTML5 標準已經完全底定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的新標籤</a:t>
            </a:r>
            <a:endParaRPr/>
          </a:p>
        </p:txBody>
      </p:sp>
      <p:cxnSp>
        <p:nvCxnSpPr>
          <p:cNvPr id="154" name="Google Shape;154;p1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19"/>
          <p:cNvSpPr txBox="1"/>
          <p:nvPr/>
        </p:nvSpPr>
        <p:spPr>
          <a:xfrm>
            <a:off x="395287" y="927100"/>
            <a:ext cx="1954212" cy="55149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文件結構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nav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aside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2428875" y="912812"/>
            <a:ext cx="2657475" cy="55149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內嵌外部內容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video | audio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source 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figure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figcaption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embeded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5148262" y="912812"/>
            <a:ext cx="3600450" cy="55149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其他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command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datalist </a:t>
            </a:r>
            <a:r>
              <a:rPr b="0" i="0" lang="en-US" sz="2000" u="none" cap="none" strike="noStrike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下拉式選單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details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summary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dialog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progress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meter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ruby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rt | rb | rp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area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new input types</a:t>
            </a:r>
            <a:endParaRPr/>
          </a:p>
        </p:txBody>
      </p:sp>
      <p:cxnSp>
        <p:nvCxnSpPr>
          <p:cNvPr id="165" name="Google Shape;165;p2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6" name="Google Shape;166;p20"/>
          <p:cNvSpPr txBox="1"/>
          <p:nvPr/>
        </p:nvSpPr>
        <p:spPr>
          <a:xfrm>
            <a:off x="395287" y="927100"/>
            <a:ext cx="8353500" cy="55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JhengHe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&lt;input type=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"欄位型態"</a:t>
            </a:r>
            <a:r>
              <a:rPr b="0" i="0" lang="en-US" sz="2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&gt;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datetime-local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time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week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tel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search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new form attributes</a:t>
            </a:r>
            <a:endParaRPr/>
          </a:p>
        </p:txBody>
      </p:sp>
      <p:cxnSp>
        <p:nvCxnSpPr>
          <p:cNvPr id="174" name="Google Shape;174;p2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21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表單標籤內的子標籤的新屬性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autocomplete="on|off"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novalidate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list="id_datalist"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step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multiple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pattern="regexp"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placeholder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