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0" r:id="rId4"/>
    <p:sldId id="271" r:id="rId5"/>
    <p:sldId id="267" r:id="rId6"/>
    <p:sldId id="305" r:id="rId7"/>
    <p:sldId id="287" r:id="rId8"/>
    <p:sldId id="290" r:id="rId9"/>
    <p:sldId id="306" r:id="rId10"/>
    <p:sldId id="273" r:id="rId11"/>
    <p:sldId id="274" r:id="rId12"/>
    <p:sldId id="288" r:id="rId13"/>
    <p:sldId id="289" r:id="rId14"/>
    <p:sldId id="285" r:id="rId15"/>
    <p:sldId id="284" r:id="rId16"/>
    <p:sldId id="291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99" r:id="rId25"/>
    <p:sldId id="301" r:id="rId26"/>
    <p:sldId id="302" r:id="rId27"/>
    <p:sldId id="300" r:id="rId28"/>
    <p:sldId id="303" r:id="rId29"/>
    <p:sldId id="304" r:id="rId30"/>
    <p:sldId id="276" r:id="rId31"/>
    <p:sldId id="27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2"/>
    <a:srgbClr val="CAD9D4"/>
    <a:srgbClr val="F0E4D5"/>
    <a:srgbClr val="F0DDD5"/>
    <a:srgbClr val="F0E3D5"/>
    <a:srgbClr val="E8DFA9"/>
    <a:srgbClr val="E8CFB5"/>
    <a:srgbClr val="F2E8D0"/>
    <a:srgbClr val="F0E9C0"/>
    <a:srgbClr val="CF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C4C76-4534-848D-211B-75DE3D24D766}" v="2" dt="2024-12-17T08:30:54.611"/>
    <p1510:client id="{58473F80-D551-E5F0-63DA-0DDF703A1742}" v="22" dt="2024-12-17T12:47:49.612"/>
    <p1510:client id="{68B68DAF-4091-9D54-7832-935A0A58989E}" v="33" dt="2024-12-17T13:36:01.295"/>
    <p1510:client id="{A907792B-46AA-2700-FA60-284A697A3394}" v="758" dt="2024-12-17T15:01:13.871"/>
    <p1510:client id="{BE4E1922-97DC-9333-07F9-0859250249A0}" v="69" dt="2024-12-17T21:42:37.106"/>
    <p1510:client id="{ED318CE1-2A9B-42B9-9E6E-1287EBBE9CF1}" v="948" dt="2024-12-17T21:45:09.304"/>
    <p1510:client id="{EF66F607-2401-EB93-2DE7-37EA9AB5DE06}" v="100" dt="2024-12-17T12:44:17.137"/>
    <p1510:client id="{F8F02320-A722-2B77-96C9-813EE516E90D}" v="63" dt="2024-12-17T09:26:1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9AB2-E487-4A86-A0A4-D6EF8EF79274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E173-2E5B-4F3E-A69C-7CDD818924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1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6E173-2E5B-4F3E-A69C-7CDD8189244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5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B4D-BB71-4BB1-80C0-7907BE6E8EB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BBF9-8C7A-46F9-AA33-EEA2AB29252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2B52-EE94-4C84-BDC1-36528A3C10F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AF2F-5A00-4DED-8DEB-2904BE213B14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A8F1-82AF-46AA-81BB-27E137F9715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F729-1247-49F0-A47E-96F25C9B802A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E858-55D9-4D22-8970-FCAD99E91F0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FB73-3C52-4625-9044-AC007490D45F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5C4E-6E94-4C2E-91C6-7404D41504E8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8BE6-EF17-4FE8-8613-0304301EFEF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6539-334D-4C1D-BCDE-0775ACB846B4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493FA8E7-57A7-4454-BDFA-DAE45AE43B6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www.eea.europa.eu/en/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ec.europa.eu/eurostat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uropa.eu/" TargetMode="External"/><Relationship Id="rId5" Type="http://schemas.openxmlformats.org/officeDocument/2006/relationships/hyperlink" Target="https://ghdx.healthdata.org/" TargetMode="External"/><Relationship Id="rId10" Type="http://schemas.openxmlformats.org/officeDocument/2006/relationships/hyperlink" Target="https://seaborn.pydata.org/tutorial/color_palettes.html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s://matplotlib.org/stable/gallery/color/named_colors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y2574/data-visualization-projec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nquinamento marino: cause, conseguenze e soluzioni">
            <a:extLst>
              <a:ext uri="{FF2B5EF4-FFF2-40B4-BE49-F238E27FC236}">
                <a16:creationId xmlns:a16="http://schemas.microsoft.com/office/drawing/2014/main" id="{EF1EDCEF-51D1-C815-852D-31E6C910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67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95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 fontScale="90000"/>
          </a:bodyPr>
          <a:lstStyle/>
          <a:p>
            <a:r>
              <a:rPr lang="de-DE" sz="4900" dirty="0">
                <a:latin typeface="Times New Roman"/>
                <a:cs typeface="Times New Roman"/>
              </a:rPr>
              <a:t>INQUINAMENTO IN EUROPA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800">
                <a:latin typeface="Times New Roman"/>
                <a:cs typeface="Times New Roman"/>
              </a:rPr>
              <a:t>PROGETTO DI ARIANNA BORGONOVO E SHEYLA MILENA CABRERA ALCIVAR</a:t>
            </a:r>
          </a:p>
        </p:txBody>
      </p:sp>
      <p:grpSp>
        <p:nvGrpSpPr>
          <p:cNvPr id="96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0"/>
            <a:ext cx="828913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acustico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134" y="563520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La stima dell'esposizione della popolazione al rumore è effettuata tramite appositi indicatori adottati dalla comunità europea (direttiva 2002/9/CE):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  <a:latin typeface="Times New Roman"/>
                <a:cs typeface="Times New Roman"/>
              </a:rPr>
              <a:t>Lden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: descrittore acustico giorno-sera-notte, usato per qualificare il disturbo legato all'esposizione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1"/>
                </a:solidFill>
                <a:latin typeface="Times New Roman"/>
                <a:cs typeface="Times New Roman"/>
              </a:rPr>
              <a:t>Lnight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: descrittore acustico notturno relativo al disturbo del sonno </a:t>
            </a:r>
          </a:p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Di norma il limite è compreso tra 50-55 dB(A)</a:t>
            </a:r>
          </a:p>
          <a:p>
            <a:pPr lvl="1">
              <a:buClr>
                <a:srgbClr val="C3B2A7"/>
              </a:buClr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I valori sono espressi in dB(A) : unità di misura dell'intensità del suono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07BD8-5369-C8FD-3190-C6E5BCEB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98" y="4969022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0B5B7-F90D-0864-5645-61115774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DFB215-E6AB-565D-29C3-D70BC09F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8B488-E88C-A629-96DD-1CC648C3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1012123"/>
            <a:ext cx="9634011" cy="5228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2AADDEB9-FDF0-E035-7F82-58B680322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2" y="1385424"/>
            <a:ext cx="10614761" cy="452520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EBC6B6-3E63-0AB5-22CC-8944575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42" y="5910624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39E2C5-FABE-8890-1E30-3B22B4A6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C490-60C9-41F9-6E39-6BBBCE4C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E89D-03DC-6CE6-A4A4-C12C46CB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7AA293-F45F-6778-D67D-114710A2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1012123"/>
            <a:ext cx="9634011" cy="5228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8D0E1DE-4B86-11FF-368A-ABA04FC02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2" y="1385424"/>
            <a:ext cx="10614761" cy="452520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70FA1B8-9D15-FAEF-179A-DFE9C383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42" y="5910624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4E6C586-5D86-EFCA-BC83-10FD9CF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E478-F97C-F5EB-0977-8C82A473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DB83CD-8B9D-F2BB-2E30-43B25A12F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D1C93D-F389-9CD3-32F3-6D08AB4119DE}"/>
              </a:ext>
            </a:extLst>
          </p:cNvPr>
          <p:cNvSpPr/>
          <p:nvPr/>
        </p:nvSpPr>
        <p:spPr>
          <a:xfrm>
            <a:off x="3920853" y="0"/>
            <a:ext cx="825315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296437-3DC6-8A32-102E-7F2C838E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acustico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AE54A5-CDD3-9DEE-739E-0C68F8A6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134" y="563520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C3B2A7"/>
              </a:buClr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Effetti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L’inquinamento acustico sembra avere un impatto maggiore sugli indicatori relativi alla qualità della vita e al benessere psichico.</a:t>
            </a:r>
          </a:p>
          <a:p>
            <a:pPr marL="514350" lvl="1" indent="-285750"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Secondo determinate conclusioni dell’Organizzazione mondiale della sanità (OMS), il rumore è la seconda causa ambientale di problemi di salute, subito dopo l’inquinamento atmosferico da particolato.</a:t>
            </a:r>
          </a:p>
          <a:p>
            <a:pPr lvl="1">
              <a:buClr>
                <a:srgbClr val="C3B2A7"/>
              </a:buClr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DEC50F5E-AD19-6980-A6EA-1A70920E4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4F995-FF7C-F47C-D693-1A7395086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E710154-F7ED-FD69-7F03-2CA891C3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AD5AA265-3056-AECA-A958-F009531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F12FC4A0-A99E-55B6-1486-4FDF9301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26816CCD-A6D8-E969-D752-A70C87CB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502166F4-89E8-9B01-2277-7C65EB24F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6F5E72B4-3B6F-87CC-4DB5-D3C2F46E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2CBC0A49-F197-4B39-D108-97E98827C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99261C53-75DB-735B-7256-AEDB1EE4B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F0953EA4-2528-48E9-D19E-05B93D1A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8F42FF25-2BE4-B6D5-E03E-7AF8DF839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D2C45CC4-E407-9F44-34F0-EC18B5A1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65C12D69-6FB3-7CFE-3F8C-04F066C7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68FF801B-CECA-755F-5131-AD1C0241B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EAA60B78-3715-321D-A190-132030F41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0CB473EE-D424-AE18-3C46-21F0AE6BF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4CACB0E-50C1-303A-819D-C802153BC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77F3D822-661F-F653-CDA9-B779CD669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CB9B9736-67B8-F8A6-325A-855970821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285835B-B432-1C16-CB50-158F94915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44B31C82-D44A-0A72-C319-329F30484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A7A2F1D-D94B-87A6-45AF-739CDCDC1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F4F8653B-2A86-F35A-AFAC-C6EC03B1A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56DEDE27-253E-032F-D180-E435787A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61AAA46C-2C7D-B166-A647-6D49E18A0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FF10751B-4515-970C-D037-5C7605CC2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D0662980-2906-41B6-3059-1A5A1EB5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441F07B3-A84C-5794-EE2E-B36BE6831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3262D87B-81C0-E2A6-46F8-A0234C0E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34F9266-2D36-053B-C825-2F6413551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65CB9971-65D5-1D90-E06A-F74846208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9D0395F2-7742-B09E-35AC-6CBCF9D2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30D9583C-402E-1FCA-BADD-51269A286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035657CB-E4EB-2BFD-6803-2DAD251A2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3D7E0917-A1EC-393F-4B21-10D0958A5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B3F54192-497B-B2D0-6FE9-0013F365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EAB843D9-6E2F-05B1-123D-AC59B46A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F7D3317E-8D9B-6184-E494-AE798B379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4F4BA4B-35A2-2838-A23D-B90193063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95A584F0-4789-D3F1-1E23-43E00710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D5B7C990-D027-AF3B-01F4-7A6CC4A91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D1615E09-8639-83FC-AAF4-8C2EC591F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360B85ED-D820-DD88-F1FF-3EC640A02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6D449DAA-B6A8-0EB5-763C-FDF7D609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142FF77-E021-6980-5636-1EF0A4D92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C26A15C2-7F49-6AAE-7AFF-6F20FF89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8131C43E-C2FB-447C-DB20-EE5262FEE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51C6E30D-484F-AB21-E042-50D4B674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762457A-92F5-7FEC-25B3-BF062AA71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95AF1DDE-8D15-672E-9AB4-429D9A603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48608C9-BF75-03B3-4441-3B06CC94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F754EF-AEDE-EF7E-BCF2-4CD94574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D716F928-F321-676A-24C9-2FFEC1AA1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730CE7F-A660-93C2-415B-9C1B7CD8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93A10F05-6D58-50C8-A8A3-98F92FC19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FA2E1233-3865-59B7-18A2-746D4F908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239F2465-3BD3-61A5-F74F-3DFFE279B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E856F9BF-ECFC-C9AA-A4E6-078C2C3A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061925-B4C9-1E50-A6DB-26657EBD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552D4ED-5271-B893-FE85-4AA93433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7554B10A-D40C-0970-E358-20666F34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30DB4537-FEBE-3500-A307-DDA639F8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E4B1170D-0FD1-544D-21E5-D8A68AFDC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F0401268-95CA-D6DF-DC23-51F33001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556D56C5-862A-D359-BC89-832544107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7EB519-715E-8398-B30C-939CFD25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D69B199-B3CD-D841-752D-E668E4968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0756D9-ECE1-7F60-E213-6CB07126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5088F3C-7779-E243-B2A7-602D8021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0740158-B6EC-59D7-B27A-051A1BB00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443141-EE8C-D8FE-57F5-DD2CA965F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EED01DA-1ECA-F727-116A-3CB2DB30B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1D47BC88-3C5C-243E-BB6D-4A3A6C106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6E9363E2-F219-E2BD-7B4A-39D872D71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3614DFAC-363C-C246-FA4B-AD55E9B7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6BDAA64C-2B00-6003-DE6D-636D55E88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8C4FDF6E-1D35-5A6D-9E0C-A7F67A03A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2BD5BE73-6367-3C22-BA8B-2C2F5B6B9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E016F330-2B0D-4054-2353-9A952F9BA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2C364F72-755E-8A46-DB1D-832E504F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40F3DD35-381E-9B10-2759-083DB702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98F582C3-B1CE-F249-E5CA-1F84C7E0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5CD186A7-E81B-C579-D2DB-2DC972B1C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AB2A613A-CBD8-9EC9-6944-D86EA9A7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4399FE1A-ABDA-2BF4-863D-BF3849CD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8866253E-E7C4-BFC2-0ACD-C58D5B465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BC05A35A-1DB4-A063-7D22-FF0853EF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B24C8A28-EA43-D467-41EC-DDF6DB108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0E88A32A-356B-D37A-F1F5-86A1420D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146F71DA-DE0B-DBE6-76D5-C69D0FB24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A2E7267-A00E-05DB-2C0C-8261E7AB9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166FD8C8-6203-7B62-EB33-3E62BC446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094BB15-D368-755A-FA51-BED1A278B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A22C9529-FE32-1A88-EDB0-BFBB9132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D766243-61AD-21EC-CC8C-3E7BDE904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026147AC-EE4F-B619-B140-4D5B6328B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08620AE-9425-1FE2-94D3-EC61D7B5C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8AF42DA0-67FB-CD10-E3D8-D7CA01EE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ACFE551E-2026-66DD-079E-6F624986D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38BBB9A1-EA3F-47C4-4FC9-FCDB24D6C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9B323272-40D9-799B-A65C-5D5713199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0EBA8958-37C5-2919-2BD6-8D068550A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B67767F3-8B47-2E2A-EC68-6EC9F41DD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5C9C2834-CBC9-EE1D-7624-1120175D6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B53FCC1-22D8-FD82-512E-E0483711B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9FFBD732-72F0-C010-775F-DAA85A654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0266553F-AC37-CC3C-D951-B721D9984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EE805C65-D088-55C4-F6A2-E6A653E4D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5242C70C-41F8-8898-7010-EC2B63F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3256C3FE-C753-CB4D-DB13-54D8BE01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7BD4FA02-BAB5-ED34-9DB1-42390F07C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B2468FE9-BE8A-620B-BAC1-737DEA93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E21114AA-8F6B-EEC9-38AC-200DCBD43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53FC28FA-CDF5-C0C1-ACBF-2D06D946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735627A3-3CC1-E204-7860-4C0405B41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FC75CA51-9373-B6CC-98E5-7CE8D5C52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5DAD3694-6AB7-8A85-33F5-86975491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7EB9C091-060A-F7FA-5A04-91700F701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63B1C877-1619-7683-336D-4CA886582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D1D17AFA-677E-1BB2-5176-4CCD20F68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B667706B-F818-BCEE-EEEE-C3E21D77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3388A414-717B-C975-CC3B-72CE7ADE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6AABB89A-12A1-B0B0-8AA5-A7C2893E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59941B95-347C-AA3D-6C60-72E5E21D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4F8A304C-C8C4-9F6F-E666-AC4B7168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47FEEF03-7258-D865-74E6-EF81875F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B7977B8C-6B0A-8D9D-9871-B0A8D9673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72F5E648-E1E8-585D-EE49-5231078A1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D51D54F1-EE58-20EE-0CAC-83D31E207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BE9B88B6-2666-2823-77F6-2DAAE191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AACA3FED-A362-7359-CDE9-EE07CF10D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662A792B-30D6-3F55-17B3-AA02730D9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A355883D-383C-2C5D-6EA9-572AA4767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E0460554-F5B7-5DB2-BB8E-5E4100E8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3C8BA2DA-BA14-1B7F-0F03-91AD2C5D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F8237E69-5141-197B-43E1-54AE31E99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A9B7559C-C558-3D9F-1E58-14300EA8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BDDB842F-0F55-9DE2-7580-D2DBE366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F4410EFE-C287-53FB-FD47-71F09DA97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EC351138-FCF2-82A8-5EDD-94E798E3F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6672A91B-A751-ECEF-6AEB-B0F2067D9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473F4A06-1FCC-844F-2A3B-C0A149C89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B6FB346E-E14E-2098-9D74-6C41FC2E1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412E6B82-AE1C-7FE5-8913-66D91545B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70C2FA29-2439-7127-221F-7E136355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9385BE8-1085-B41C-ECCD-E7D5499D9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7815E856-5B3C-AB82-8C1A-3454123B9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4452038C-E008-385D-3E61-21AB9E38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5596A-3384-E7ED-2425-8C173AAA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98" y="4989963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OMS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ACA5FA-D689-16CF-85E9-EB2103D5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D988-AF08-BF63-A774-02A0AEFA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5882F-F383-2546-127E-41FF60DA1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1324C41-402A-93B0-0E5F-739E79783603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CFD54-F0D5-C6F5-146D-7E8D8619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idrico</a:t>
            </a:r>
            <a:br>
              <a:rPr lang="it-IT" dirty="0">
                <a:latin typeface="Times New Roman"/>
                <a:cs typeface="Times New Roman"/>
              </a:rPr>
            </a:br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D7A47-6048-9399-7195-364B5AA0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L’acqua ha un forte potere depurativo, perché assorbe ossigeno dall’atmosfera e ha una capacità di sciogliere sostanze chimiche in essa immesse.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La scarsità d'acqua è causa-effetto per l'inquinamento idrico; è determinata dall'indice di sfruttamento dell'acqua plus (WEI+)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WEI+ misura il consumo di acqua in percentuale delle risorse di acqua dolce rinnovabili disponibili a livello di sottobacino fluviale.</a:t>
            </a:r>
          </a:p>
          <a:p>
            <a:pPr indent="0">
              <a:buClr>
                <a:srgbClr val="C3B2A7"/>
              </a:buClr>
              <a:buNone/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Soglie di rischio WEI+ :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&lt; 20%: basso stress idrico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20%-40%: stress idrico moderato: gestione dell'acqua richiede attenzione per evitare crisi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&gt;40%: stress idrico severo; indica un livello critico di sfruttamento dell'acqua, con potenziali rischi per la sostenibilità e l'ambiente</a:t>
            </a:r>
          </a:p>
          <a:p>
            <a:pPr marL="571500" indent="-342900">
              <a:buClr>
                <a:srgbClr val="C3B2A7"/>
              </a:buClr>
            </a:pPr>
            <a:endParaRPr lang="it-IT" sz="1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8BB07B64-55F7-020C-3E92-871E4BA5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07832-036B-FB70-F32B-AF5D7FC5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EE21B04-1EF5-5D0F-1D92-276AC85D9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25C99AA8-BF7C-1AC1-F7B3-6BDF22023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8C608293-7346-2BE8-C2E7-DA6847A2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44BC818D-75CC-CFC1-5EA1-47315A80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BDA45BF3-65FD-68D2-1608-B8E4CDC69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3E53DBDA-FA6F-E436-AA6D-EA13245B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F72BE6B1-52A1-BAF4-A0BF-055ED965A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52B6CD79-E1C3-7179-700A-4C65FA75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D9CE9C45-A4D5-3A07-CDBC-32951205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65D1C0C6-491E-678D-BCE4-56A577AEC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221DE81B-FC1C-1D72-BB3D-6C5A8A8D6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A7A6D80B-CD67-DEF2-1F22-7B9048687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182FF076-C2C4-D22D-26BF-392EFC4E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FC8DC362-BB3A-B891-B332-AC787D25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3402725C-FF2B-6BA0-315F-546D2AF97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31F3EF68-DF72-34FA-5353-FCD21879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AE74381-AF33-43A1-6132-2597B0FAC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7E47C70-16F2-81D0-4D08-0D6C7AD45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778693F8-2DB7-4233-BEF4-45E6CA94F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5FBE20-B598-8A24-E68C-65A5FB54A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DABA3C6E-1E3B-D847-F8F4-E22B1F10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91E6E354-F3CF-087B-930D-7007EDC0B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CEEFC495-5D34-3F93-535C-18AD8CEE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84BEB326-BC65-04EE-B19B-D5DB0E0EF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2AA97073-4F09-87D9-881D-2FC3817B3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F908915E-29BC-833A-CD33-D082E497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92CF3E34-DA5D-4675-B892-EA450538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FC3ED8A4-E2A4-4475-6265-4327195D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2182843E-2796-0664-2277-E131ED582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6C1443EA-685E-1B32-3CBA-14F0B26A7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9AB7D438-FF15-241F-ECE0-BAFD9899A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8929D62-BA2A-4FFF-F52D-DCCBE2DC3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1CCC3F32-7B76-C5FA-3B43-93045A58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41DCDBBA-9042-FB07-5EBE-DC98E8F19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30F2A1A6-1D0D-C181-8AF0-6F4FF9B1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941D92BC-79BD-C0B3-C3A7-B144A407D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EF0DCC2-76C9-7483-F4C0-A36B2BF76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37CFF43B-C81C-0C8D-A1E6-FC01A4BEB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F02ABDB3-BE05-3245-5113-1CC108E32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CC5B6949-A2FC-E018-BD80-59ABA1B5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4EC15955-FD10-A713-1C6E-A10371C6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6B90C9E4-1D0F-783A-CC19-44464DD9F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E223B0A7-19C1-4D86-2B23-BBB3C6FC9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5DAA02C6-4F52-8249-C08C-9605EE1D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9490CDE3-7999-96EE-3452-5AEE9E791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D6372B3F-4142-B141-FAE1-D00ABD2F5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EF7B9A4B-BDCC-3CFF-ECF8-89C6ADBD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E6FF043E-F6CB-C987-13D3-6CFDA1C2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7DB7E2D1-A98F-F9E7-0A56-E2F4E660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F0FF0EB9-F139-7649-786A-90A6FE06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BD4245D8-CC66-F488-3D7E-BF0C9164D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3A96EB0E-5EEA-515A-BE27-584A4E5D8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9092440-5B46-2048-44FB-548F49BCF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0266A477-5037-7B82-924E-D95E3093C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C283CAD5-370D-153F-308F-0EB86C48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417739B9-77A4-BD01-6A0B-7BA6514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52787CBC-3901-282D-0F20-CE4FA421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EF53D403-3A72-780D-7E84-9D296E75E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59CC939D-75DF-99B9-3EA2-585A02EA4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519CD9CB-A042-FF24-E42B-1AC174AE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2D09F23D-D95E-B444-8F80-52C359685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FB027B07-0663-DC90-1C6D-0A94C377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3A08CF8C-2287-7F8D-33EF-B12B24123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7809EA6-CF51-3D62-EFB5-9C15A46F8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226BCFF-06F1-C79F-3B4B-B6DFAE3A5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B3F7F4F-6489-3778-F157-0EB031E9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31BF9A-531C-B5BF-CAD2-CDEC624C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BAEFB66-EACE-C220-438D-940F0C78A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309FE8-CE02-BB6B-E6B0-783A1BA8C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7307BED-C1B2-5B5E-98E8-225A93717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CABAAE1-2090-9065-CB44-E42B0A658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B36EBAAA-E5D7-C783-4B0D-E3A4DF107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9834A8D5-C87A-055F-FFD5-ED613D065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AA4E11F2-F0B4-5EF5-0AFF-3F8CE6A2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80CC3DB-9CB4-0B76-0547-7EA163494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B9090989-1BD0-834B-7E50-4CB459017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D9FF3676-497F-2C69-5C9E-51374064E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D8FC4953-E549-E245-CFF6-C1CC3A428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E8305AAD-DDE6-C138-F8C2-D2B47C570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F354E316-355F-E022-9D52-E31F60E01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D12227E8-5644-54E2-5754-66288542B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E44B00EE-DDAC-E7CC-DA6A-0864170D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C271ECF-6C5A-8F0B-0CAF-DB6591AE0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1A67F12B-AA43-D713-94BF-09ADFEEA9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1555CF2C-404E-6254-42E9-7F232AB5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02C09ED0-4525-3009-1F26-DBDF98330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F41EF650-9A05-DB99-642D-9340C11C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9D9B05FD-FA63-57CC-35B5-B0318411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0692A0EF-0E0F-2F54-5F72-6D5F10127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05AB8A49-C8A7-ED08-E68A-D114DB19D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759D7064-1E23-274F-3EE7-AE5EB0116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DB0E58BF-12FF-EFC1-481E-36CDAF6C1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2A3E9FD-2DD6-5E34-D42B-616614EA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A78D25B8-451F-D131-FBD6-57AA0248E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2F043FDA-A580-23A9-4DE8-CAD648041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29ABDB0E-C773-C4C2-B270-BCA179F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A057F41F-702F-38E2-1C55-01F0ADF51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D44C148F-CFF2-C509-E341-F4EB669AC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C55BDFDF-6257-B59F-490C-7FC989480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44DA2E74-6C18-3B0C-F5E6-4DCF72DA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64E1D45C-9789-985B-9271-CA7F333E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D3C46890-2C33-1DF8-B0DF-37537E05A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33111FAB-4504-B930-FEBF-1591C3339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B7DB31C4-846E-2A05-5BFC-268A33819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E5C95D1F-B414-45D8-72C6-B7F1A79E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01D5676E-2F77-337F-03E1-F5DB0E77B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F8CAA052-5812-9BEB-1EE3-411E2F9F8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45535026-910C-C6A4-68D2-B487591F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18ECD87F-0F29-575D-75D2-83BB2F99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29D899FA-DEB6-5221-A87A-058276339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C10EA3F1-FCD0-0FC8-0F55-BC5045346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7998E91F-8CAD-D8B2-B655-11C21B17F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E3D50A95-28CF-C0F7-0452-9B313BB53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AFEFAEE5-3A61-5A24-C188-2B0994D43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2230608E-52DB-5AE6-5BC7-5BD2C7983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258214F5-BE6F-A86B-792C-CE9981407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1544EFD3-D7AC-5547-AEC0-48D9333E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5D32368C-1C3F-894E-7980-D0F58DFB2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1718EB34-67E5-5421-6B23-1AB08CBE1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ECC53EDA-4148-03B0-6A73-1529E73DE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E8A5C40E-F4DE-503A-3514-BC3E29309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5A9EB72-E5AC-089F-DF44-F8BF31A36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7F19BF99-8787-1F6A-7C2C-A4A71B9B3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6DC3E2BE-C5A2-C4DB-54CD-B5E47D384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6A62CFA4-BDFC-7BC1-91B4-B9831F053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3C0B7333-C9C4-9B38-9876-C66860D80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2CF43A2F-F8A9-C414-C146-9F688D741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7904B2E-B788-E675-2447-A8B08DC8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A5CD08D1-3923-8113-6CB6-54B6AAA8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8827D696-C68C-5E62-DF2D-C15DC1733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99E8F76E-EB60-C927-5005-F4EB4484E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1DC92F02-4730-651D-1128-0AA616555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65A45B2-6E1D-01E9-95EC-4BF34B4D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F9CD0CFE-0A69-59E1-574F-20932B400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B6C79279-DC63-EC0F-95C8-2445FF92D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D037EB4A-17A9-5E6D-56F7-A8952C72F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E7183346-C914-A386-659A-8D731BB8B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855D7877-210C-D958-BEFA-76D80F70D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329D1D8A-2E4E-B8B2-42BA-67421250A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3A6587F2-555A-90D5-AB4F-0ED3D1851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CA77BE9F-71F3-05FB-EC9E-8CA22B280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FF4B2A83-E7AA-CD6A-800E-EA028A19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5A3730BA-C412-615F-E148-3297BCC0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1D3FA36B-A286-2294-9C07-EC2D36E5E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F96AC2D9-ACDB-F396-A8C3-1D65F6B8F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756A1B35-0D73-4ACE-CE10-5E0822D49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45018ECD-3BE8-F42C-4C7B-43DF65BF1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E2E79-98BC-361A-D003-20665B5B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r>
              <a:rPr lang="en-GB" dirty="0">
                <a:solidFill>
                  <a:srgbClr val="000000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Climate ADAPT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E2FE8F-3F4F-B27B-25D6-38B20DF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CB11F-C813-4C44-F4CC-FFF21F43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E79F4-E5A3-10FE-2126-AE9FAB0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B14D2D-0FF0-13A5-64E4-CB06C9C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A91626-D0D9-9C87-F433-B9A6DB71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15</a:t>
            </a:fld>
            <a:endParaRPr lang="en-US"/>
          </a:p>
        </p:txBody>
      </p:sp>
      <p:pic>
        <p:nvPicPr>
          <p:cNvPr id="11" name="Segnaposto contenuto 10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5C405D14-74F2-4767-A93F-48B1BFD7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41" y="1055792"/>
            <a:ext cx="8268711" cy="5131408"/>
          </a:xfrm>
        </p:spPr>
      </p:pic>
    </p:spTree>
    <p:extLst>
      <p:ext uri="{BB962C8B-B14F-4D97-AF65-F5344CB8AC3E}">
        <p14:creationId xmlns:p14="http://schemas.microsoft.com/office/powerpoint/2010/main" val="420868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327-6E66-7D43-45B3-CE8AF8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75CEC-4127-1688-1DD1-AAE9133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593B23-7951-8A24-9409-EDC4B50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4CEA53-B741-B107-A042-3EFCFCC2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16</a:t>
            </a:fld>
            <a:endParaRPr lang="en-US"/>
          </a:p>
        </p:txBody>
      </p:sp>
      <p:pic>
        <p:nvPicPr>
          <p:cNvPr id="9" name="Segnaposto contenuto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0CA3101-3042-580E-1FC7-AFB40D02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5" y="1055792"/>
            <a:ext cx="9026203" cy="5130000"/>
          </a:xfrm>
        </p:spPr>
      </p:pic>
    </p:spTree>
    <p:extLst>
      <p:ext uri="{BB962C8B-B14F-4D97-AF65-F5344CB8AC3E}">
        <p14:creationId xmlns:p14="http://schemas.microsoft.com/office/powerpoint/2010/main" val="128166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EF58-2E32-6FD0-AD3D-4D95ED59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7AF63-98DD-2729-91B7-9C158A86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601F12-A857-8465-B43E-5AB276C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E9A1F0-4BDA-2496-E250-521F94C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17</a:t>
            </a:fld>
            <a:endParaRPr lang="en-US"/>
          </a:p>
        </p:txBody>
      </p:sp>
      <p:pic>
        <p:nvPicPr>
          <p:cNvPr id="9" name="Segnaposto contenuto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355F086-6CE6-D367-EF86-46B18BE3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62" y="1055792"/>
            <a:ext cx="8599270" cy="5130000"/>
          </a:xfrm>
        </p:spPr>
      </p:pic>
    </p:spTree>
    <p:extLst>
      <p:ext uri="{BB962C8B-B14F-4D97-AF65-F5344CB8AC3E}">
        <p14:creationId xmlns:p14="http://schemas.microsoft.com/office/powerpoint/2010/main" val="173942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F8A9-3DD9-60E6-C92A-6825C2B6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1C0E-86DB-1BAB-61F0-F621BAC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25098-B3FC-985D-EAB7-5CB73B9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8E5EE4-EBC7-8A42-9145-8A9BD955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18</a:t>
            </a:fld>
            <a:endParaRPr lang="en-US"/>
          </a:p>
        </p:txBody>
      </p:sp>
      <p:pic>
        <p:nvPicPr>
          <p:cNvPr id="9" name="Segnaposto contenuto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CF12CBD-0FC4-874E-3479-CC2BB780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8" y="1055792"/>
            <a:ext cx="8674837" cy="5130000"/>
          </a:xfrm>
        </p:spPr>
      </p:pic>
    </p:spTree>
    <p:extLst>
      <p:ext uri="{BB962C8B-B14F-4D97-AF65-F5344CB8AC3E}">
        <p14:creationId xmlns:p14="http://schemas.microsoft.com/office/powerpoint/2010/main" val="3523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F5BF-5767-7E87-6064-8FEA10C9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9CE20-D3EF-DFCA-EF09-201E738D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9C77AF-B92D-9E91-EA1E-2EBE8AC4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Agency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21A48-0241-0628-6571-96DFBA9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19</a:t>
            </a:fld>
            <a:endParaRPr lang="en-US"/>
          </a:p>
        </p:txBody>
      </p:sp>
      <p:pic>
        <p:nvPicPr>
          <p:cNvPr id="9" name="Segnaposto contenuto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A695AF5-1714-53AC-F9A7-8CA8CEFE4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8" y="1055792"/>
            <a:ext cx="8674837" cy="5130000"/>
          </a:xfrm>
        </p:spPr>
      </p:pic>
    </p:spTree>
    <p:extLst>
      <p:ext uri="{BB962C8B-B14F-4D97-AF65-F5344CB8AC3E}">
        <p14:creationId xmlns:p14="http://schemas.microsoft.com/office/powerpoint/2010/main" val="9149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1"/>
            <a:ext cx="828913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atmosferico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24" y="417391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Per </a:t>
            </a:r>
            <a:r>
              <a:rPr lang="it-IT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inquinamento atmosferico</a:t>
            </a:r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 si intende l’insieme delle sostanze presenti nell’aria che hanno effetti dannosi sugli esseri umani, sugli animali, sulla vegetazione o sui materiali. Gli inquinanti atmosferici sono gas e particelle.</a:t>
            </a:r>
          </a:p>
          <a:p>
            <a:pPr>
              <a:buClr>
                <a:srgbClr val="C3B2A7"/>
              </a:buClr>
            </a:pPr>
            <a:r>
              <a:rPr lang="it-IT" sz="1800" dirty="0">
                <a:solidFill>
                  <a:schemeClr val="tx1"/>
                </a:solidFill>
                <a:latin typeface="Times New Roman"/>
                <a:cs typeface="Times New Roman"/>
              </a:rPr>
              <a:t>Inquinanti di cui parleremo: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gli </a:t>
            </a: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ossidi di azoto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principalmente l’ossido nitrico (NO) e il biossido di azoto (NO2);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PM10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insieme delle particelle di diametro inferiore a 10 micron (un micron, </a:t>
            </a:r>
            <a:r>
              <a:rPr lang="it-IT" dirty="0" err="1">
                <a:solidFill>
                  <a:schemeClr val="tx1"/>
                </a:solidFill>
                <a:latin typeface="Times New Roman"/>
                <a:cs typeface="Times New Roman"/>
              </a:rPr>
              <a:t>μm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corrisponde a un millesimo di millimetro);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PM2,5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, insieme delle particelle di diametro inferiore a 2,5 micron, dette particelle fini;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il </a:t>
            </a:r>
            <a:r>
              <a:rPr lang="it-IT" b="1" dirty="0">
                <a:solidFill>
                  <a:schemeClr val="tx1"/>
                </a:solidFill>
                <a:latin typeface="Times New Roman"/>
                <a:cs typeface="Times New Roman"/>
              </a:rPr>
              <a:t>monossido di carbonio</a:t>
            </a:r>
            <a:r>
              <a:rPr lang="it-IT" dirty="0">
                <a:solidFill>
                  <a:schemeClr val="tx1"/>
                </a:solidFill>
                <a:latin typeface="Times New Roman"/>
                <a:cs typeface="Times New Roman"/>
              </a:rPr>
              <a:t> (CO).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12EF7-1EB4-63C2-3D6D-3152A8D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3" y="4873718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4D45D-20C5-832A-80C0-758F740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5725-5C4E-A9B6-4F2A-EA15D22C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0A432A-67AB-A5D0-8EDF-DD044A7A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20E9CF0-4924-DA65-AEE0-C2EDAF83A103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BAC600-D91C-15D8-112A-773E9541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Inquinamento </a:t>
            </a:r>
            <a:br>
              <a:rPr lang="it-IT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idrico</a:t>
            </a:r>
            <a:br>
              <a:rPr lang="it-IT" dirty="0">
                <a:latin typeface="Times New Roman"/>
                <a:cs typeface="Times New Roman"/>
              </a:rPr>
            </a:br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FBC13C-5768-D6AA-861C-7C5EBA93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Clr>
                <a:srgbClr val="C3B2A7"/>
              </a:buClr>
              <a:buNone/>
            </a:pPr>
            <a:r>
              <a:rPr lang="it-IT" sz="1900" b="1" dirty="0">
                <a:solidFill>
                  <a:schemeClr val="tx1"/>
                </a:solidFill>
                <a:latin typeface="Times New Roman"/>
                <a:cs typeface="Times New Roman"/>
              </a:rPr>
              <a:t>Effetti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L’inquinamento idrico mette a rischio la salute delle persone, degli animali e delle piante, la produzione di cibo e interi equilibri ambientali. 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Nei mari chiusi e sulle coste è spesso vietata la balneazione.</a:t>
            </a:r>
          </a:p>
          <a:p>
            <a:pPr indent="0">
              <a:buClr>
                <a:srgbClr val="C3B2A7"/>
              </a:buClr>
              <a:buNone/>
            </a:pPr>
            <a:endParaRPr lang="it-IT" sz="1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272A5072-CC3D-E038-B1BD-D994869EE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9F24C-B261-36C1-E9AC-CD281EDE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2F662EB-0DFE-58E2-3D32-8970C62D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B2572A4B-05E6-9943-9FB0-93163E882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9E5476F4-404F-37E3-885A-043CAA05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7464954E-6024-EE73-5A03-BC6BFBE8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953DAAE0-57DD-F1ED-A0B2-C0C25084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03684CE5-AAF0-18F6-F209-008F45063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F4678B39-28DE-A5AE-1A62-912EF213F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98B71A36-4BF1-18E7-6217-10749E01F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337C885-9481-E3A1-2053-7F5154BC7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69742F9-0E28-BC70-06A9-3E180555A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1A22E882-222D-13E6-6162-A38A8888B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86ECCF72-7F0C-F2A8-5802-DBD59E9F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36969BE-7AA1-42B5-AB2A-764D74BE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E82ECCB-F7FE-FB00-3901-D211A281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B6BEF56E-FF3B-6613-5712-08DA6FAA5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B2CCF9-5EEB-B061-F5E6-394B56CD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D712F51-8E8D-C329-F86E-93A771063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E740AF5-A451-D3B5-19FC-50E622383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94E801D7-AB67-DD9E-72DC-C8194228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3A5EC03A-BE5A-82FB-3944-70B14E3CD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F94C6DFB-94D7-86EF-53EA-845FED0B7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D0364CAA-F276-7FF4-0BE3-3E029659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666D3FC1-E9EA-D3EC-AE79-BF013761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70FB3EF5-E916-3060-C5EE-5281F2932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45D6D2D8-9A1F-259F-787F-D539123E4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67BB47A1-FD9C-B2C6-3B16-9D141713C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42F7B8C5-2208-02E4-BA03-868D4F77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4B5C3B8D-1DAC-0894-F85A-3EE04741C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FAB75BFA-1449-6D0C-19D2-89002DE0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FBC21A3-9366-4669-008C-2F98761EA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E17B744E-506F-3AA7-D296-123B22344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59F96D46-9505-5F08-746D-5748A20B3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70D3F217-AE49-8D47-DDC4-1121027C7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5E4B082F-3EB8-4088-C33C-6E317667A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A9D2B0C3-5F26-383A-6374-E2F3BC097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4F543B0-8DBB-2444-5EA4-D3563A29F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3BAFE012-3780-5C74-9F08-B6CDAD0F4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D1BB4656-D333-3C1F-0556-47AA2585E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39D92BF6-3605-BFE7-A07F-21F8788A4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D9E9F9E8-752D-F9BA-5922-8DDCB9F43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0CB89F88-E11D-9D2C-AB82-79BEDA34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03365740-4EC9-CD84-37AE-0E6D18D5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8AC9E389-E951-7FB9-8EB5-1FCDC211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64A22CA-6DAD-2E16-4EB9-5F93E9E3F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939FAAAC-303D-F69D-ECBB-BF981D3A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96C60784-BBDC-CB2E-653E-F240D918D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FA8A22AF-CAA4-81EB-A2C0-B3B741AE8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0F1079B0-C400-BB0D-468D-EC6F77535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2F5B0A5D-04E2-0CB9-48D6-CE3815C9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E4FA0D47-79D5-7056-C7DE-17392A4C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85A9097E-2F17-1657-3929-6DB6FBBCE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5C11F6A4-F21D-7382-7150-97A1B15A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9701E2C6-E95E-2590-217E-3B11197B0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6E29FF78-79B6-2EAE-947B-A52949230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A4B92589-5FF1-E7B9-78FC-0C9420489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958B6D6F-55F8-8CE9-CA01-51E627213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8B213D50-CF03-801B-86D7-04FB523C3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F9B33B57-0FC0-A8BF-3327-980FBC6A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5BC2FCE4-934E-1B1F-7766-3EF8F1DD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9099FE42-4DBA-7F23-369C-001AD9100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505B56A7-99CE-DE05-4422-9389331D0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202C5801-0B8D-1CE2-136F-FF6BA672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B94D996D-E179-37F2-E252-EE1482C59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C7226A30-666E-3A5D-CF92-25B44F2B6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5D223A6-4BA1-FF63-860E-87664AB6B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323AE20-D84C-4BAF-608A-9CCA656C0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9493C33-652D-CDDD-FB1E-FD65F0D99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B20C11-2062-76EA-AF99-2F9106C84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AB5F5DF-7480-EF01-8193-5F836270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C738964-8314-F194-7E14-CD03AD1C8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E5A773-8AEC-8BD5-FDF8-50C9F953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3C930132-0BD3-2D89-41AE-28E2E36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7FD15C18-1313-7E17-6A12-E21CF30FF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C1B0703A-6270-39C2-5097-39293EA4D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400F7518-6275-2D3A-4157-A9ABABA5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F0FBD1AF-D968-E513-CE7F-E45D14B2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EA4DB56A-3DF7-FA5F-6032-2E28F9753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FC717956-3201-4044-1184-3CD01792F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63926106-6F8B-A66D-BBEE-E584A575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9534C91B-8B19-0DFF-FEB6-A9D4DF787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04BB3778-6D7C-CE19-5032-8E743F33B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2CDFC2E6-09E9-D3DF-33FC-1582E30E1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47B0AAB8-A93A-DCD3-650A-27E1FB513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E7B7A29F-B0E4-C0CC-D960-8B309E294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DEA586D6-DC31-935F-DB8F-17669E13F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AF8994F6-DB9C-3187-9620-DF690E48E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2F7176F-D90D-E7B1-3199-4FA5CFBB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E406A1AB-59F0-A8D2-B4C1-86E10E60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8EF773FB-CAD4-B74D-7A82-3022E2A9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31DFD935-7944-53B2-2AAC-91E051237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83E9DED5-FB0F-A545-0D7B-86E472F7D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DF9370ED-9A1D-0B88-1269-6428706C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C19BFF6-0223-3CDE-BE29-803B2976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EFAEFDA4-3BEA-37B1-71FA-88345D055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14485A81-B221-B2D1-69AC-619E541D5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8D0D17A2-51B3-9780-6E7C-228543DC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D7EF08B5-4474-B834-7CDF-41C06C712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0614669F-7958-83A0-3A0E-4AF414E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4965F766-F4E6-B447-1A0E-762E78743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F8EE19F8-443B-6466-9D20-0F44F87D1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E33C5CF5-D360-F8D3-CD1D-D92A5540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74A8F38A-1A0B-AFF9-A354-80E6AAF3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490F2378-4603-E400-3D02-B69833E72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BFC374BE-51E7-F2D6-36B6-E92768C1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907B2CD4-373C-86EE-B0F9-E994CD16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CD662956-ED54-AFC9-1770-3707E1B9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C701FC5B-D7E4-CF61-8DA8-7C6CA74E2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78437E6-17EB-424A-DF9F-272608780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2A4F56E6-012E-0CA9-48D4-CB68F84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9744E5E5-B888-4713-D775-66E747DBB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58F0708B-6091-AEFB-D22C-B6DB6CEE4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B995B618-6308-1754-BD62-932D1988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2F92AB8B-A75F-5140-D8D6-17629BAA9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C0ED8F6A-650A-C22C-032A-8A2A993A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C3AA5E7A-DE06-DAE5-0B45-1DBA4ABC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8BAE57F4-FFA9-758A-EB92-84B632529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692750A1-C591-22D8-0A9E-E4206B72E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4D2379-5789-FC6A-F1F5-9E2590918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001A620D-619F-1ACF-D788-76787585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60082456-EAF6-8D88-BA5D-260AB2BEC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EBAAD3E7-18C8-0D3A-F20D-696AA4A64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4FCE5701-0B9A-9D08-5DF8-23DD7A3EA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570F03E6-8B37-F79F-5043-5C2286B3C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72A34E7D-1061-CB30-0E8E-439C2B829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DACED4C5-3C69-C976-F445-E974941E4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68337526-3C79-A40A-F020-32FE9E720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9B6427DE-DB18-7363-6CAF-E854F6B8A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EB5AF102-6039-6E8E-69D3-9BF48F7C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4A67C35B-49C8-2A55-4A4D-3B85AC48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FFD38F07-993B-E8CD-5AB9-A67883FCE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4991AA77-8DFF-1B44-8A5A-1D582BE1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E0DD3728-9901-58A7-20A1-844EFC7A5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3B492C38-C080-96C5-CE35-4815B6031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BCF92DCD-CB2E-A6F4-AD7F-F11829E82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08042246-6E12-B72E-0377-E60072F5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2C04C85-74C5-1080-B6E4-C9B66C76F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49834EE0-9739-A8D3-CA68-21788790B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80C11D41-F73C-1D6E-7C4F-D75E1A76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D8CA644B-8F39-9AC6-5A30-5094F627E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3322DA77-CF30-3067-C033-FE21F89AF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98DC9F28-2068-8C26-AD38-A30186BD6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E8481183-D9A9-EC6F-57C6-5FCB3075B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181DFBE2-8AEC-4B52-62C5-92715459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0EED9478-A8FF-1D68-6948-008C2077C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CF8A322D-3935-6F2B-1715-A848F0ECA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66A31E34-D6D6-62DF-C03B-BD68799F9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3848DD9F-8680-B084-4855-87377C454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7DAB90-D5E4-913D-AEB7-AA064AE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AF055E-0AB8-ABDE-F360-B4402D36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2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4B733-E909-C909-DED0-FECA3FF5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27004-4BAB-3982-F269-AE151D64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18F4F8-4EA3-2AD3-189A-AEEA6DF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/>
              <a:t>Dati: Global Burden of </a:t>
            </a:r>
            <a:r>
              <a:rPr lang="it-IT" dirty="0" err="1"/>
              <a:t>Disease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41E676-2443-AA60-E58E-F56A07C6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21</a:t>
            </a:fld>
            <a:endParaRPr lang="en-US"/>
          </a:p>
        </p:txBody>
      </p:sp>
      <p:pic>
        <p:nvPicPr>
          <p:cNvPr id="8" name="Segnaposto contenuto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A07F478B-3B41-5CBB-234C-48393278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11" y="1055792"/>
            <a:ext cx="9581171" cy="5130000"/>
          </a:xfrm>
        </p:spPr>
      </p:pic>
    </p:spTree>
    <p:extLst>
      <p:ext uri="{BB962C8B-B14F-4D97-AF65-F5344CB8AC3E}">
        <p14:creationId xmlns:p14="http://schemas.microsoft.com/office/powerpoint/2010/main" val="206511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7541-25C8-74B6-CA7A-092FDA5A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81F07-B2DE-0057-65D4-8008E26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15C69E-166D-66A9-57A9-DBCF9CD5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Global Burden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4BB778-6341-597F-34FA-8B20C888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22</a:t>
            </a:fld>
            <a:endParaRPr lang="en-US"/>
          </a:p>
        </p:txBody>
      </p:sp>
      <p:pic>
        <p:nvPicPr>
          <p:cNvPr id="7" name="Segnaposto contenuto 6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61D34E6B-23A7-626A-D62F-7574A3AF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63" y="1055792"/>
            <a:ext cx="9590868" cy="5130000"/>
          </a:xfrm>
        </p:spPr>
      </p:pic>
    </p:spTree>
    <p:extLst>
      <p:ext uri="{BB962C8B-B14F-4D97-AF65-F5344CB8AC3E}">
        <p14:creationId xmlns:p14="http://schemas.microsoft.com/office/powerpoint/2010/main" val="355733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123A-933F-7C47-DBF2-E2679AD9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0F59EC-FB4A-D7BD-05D4-C99EDD8E1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1058EAE-D039-E18B-E2F8-DA1DA4763E90}"/>
              </a:ext>
            </a:extLst>
          </p:cNvPr>
          <p:cNvSpPr/>
          <p:nvPr/>
        </p:nvSpPr>
        <p:spPr>
          <a:xfrm>
            <a:off x="3920853" y="0"/>
            <a:ext cx="8271147" cy="685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C81F0B-3817-8EAB-CCBA-7DC7BF52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/>
                <a:cs typeface="Times New Roman"/>
              </a:rPr>
              <a:t>Confronto atmosferico vs idrico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3541C-AA76-C98E-D249-F09DDEFC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981" y="39585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Clr>
                <a:srgbClr val="C3B2A7"/>
              </a:buClr>
              <a:buNone/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Analizzeremo l’andamento di queste due tipologie, con dei dati del 2021, al fine di capire, qual è stato il paese con il più basso  punteggio di qualità d’aria e d’acqua?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I 10 paesi più puliti 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I 10 paesi più inquinanti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Valori anomali: qualità d’aria e qualità d’acqua</a:t>
            </a:r>
          </a:p>
          <a:p>
            <a:pPr marL="571500" indent="-342900">
              <a:buClr>
                <a:srgbClr val="C3B2A7"/>
              </a:buClr>
            </a:pPr>
            <a:r>
              <a:rPr lang="it-IT" sz="1900" dirty="0">
                <a:solidFill>
                  <a:schemeClr val="tx1"/>
                </a:solidFill>
                <a:latin typeface="Times New Roman"/>
                <a:cs typeface="Times New Roman"/>
              </a:rPr>
              <a:t>Relazione della qualità d’aria e qualità d’acqua</a:t>
            </a: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E22A62FF-8920-4BDF-E903-8AAAF7D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FCC3BA-D9F3-71A0-2800-21FA1A039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FC506-F9A4-3488-2276-13D8E623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71650009-C682-E8A3-E835-C635FE75D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4E4AF6D1-F446-86BB-C805-2329F2BB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526C816B-F096-256B-8B7E-7104FAEC4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AB92C41A-DB32-28BE-80A8-222EB979A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9E2741DE-CB3A-AF2B-B334-2C64828D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8C238BB9-AEA4-2916-67C3-273793C5A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AC53C572-A619-ED9F-234F-E734E9313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2EC44089-6B01-5D46-B600-476F80018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7BD7E19B-7107-5D9C-C8C6-7D10863DD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C2954AC4-2ABC-E0E2-AF59-6F5A8F465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A1995CC5-4D9B-80A0-295E-5C300B0F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4BE66D3D-AF13-4535-2745-5E32E49F4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138CE07D-0716-76C1-E029-509167CCF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D7C022B8-3072-C0E5-3FC3-1B15FF9E9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B70C008F-BDBA-81CF-435E-A21AF34B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ECEDD26D-42B1-1245-13EE-562242DB6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8EA9366D-932B-9AFF-768B-7BEB9C80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F8D974C9-017B-4CF2-E5A2-2AB2595A8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4CC1BAFD-FD85-BC4C-22C2-5B5255D9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DCDD4624-C413-8970-C755-CEBEC3D92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5D6C2004-6FAD-AAE2-00AE-42A6563B6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2C3F6C84-C5D1-14CB-B319-295A705A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B64EF58-C106-7D3A-D7AA-B14E6373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13A02FC-65CB-262F-4DB2-DD6D0FA0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35928737-06E1-FB07-74CE-1D47D3545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986D5648-5447-C699-3D11-31DE3F2E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B01CD210-2E5D-A4D5-A607-13D6CA19F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D8B1EDF7-5EDF-B9A6-27AE-467FE5199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709C061-AB33-695F-8399-6079FE4AC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69587C9F-77B7-38CE-0CE8-5AAC9CFC8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D6AEB352-F3C1-B689-84B5-0F322494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0B488FC7-0BEB-E5CB-A71C-82451064A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CCB247B8-5338-8C0B-0645-8ACFE32E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CDEDAD95-D65B-C59D-6063-0615EE75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420A4057-3518-B982-0F1C-C39708F2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19BE6CA5-8807-4F33-034C-834EC250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2F3221C-3AF6-4675-F07D-58BB0B143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2891C6ED-D7B5-C845-5971-FF3AC177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8675370E-0302-3846-3A5A-EDFDCD32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65B8B2BD-EF3E-5A07-4954-F705CE07A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02C829F-2712-2B6D-C7F7-C009D2FA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8A7AB49D-1DCD-839D-4358-1996B620F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133B7F5-E9FB-24A5-F879-DE235F844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ACAC55B6-C98E-8B9E-904A-475BD8097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C0953612-502D-F908-EFD9-7BA5A1B43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E44C5E49-4E42-CE67-3C7E-F97A41ED2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C9584AF7-116B-0CD4-4AB6-75F49E66C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C76ED618-08D9-CDDC-8042-9A00B0E9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7AD1C046-5628-C78C-53E0-3DD7B396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E0A2F996-7824-1B2D-2527-2D85746F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CC014AA1-4EF0-FF68-BC5A-AB0E49508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9AEE939-EC41-AE63-750F-297D55A67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9C54D277-C215-DFF2-E794-9B3524019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193A3D8E-5B18-D632-2B7C-3628C1B7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E41E3856-D5BD-2F56-5E22-B7F9FCE9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D34D673A-E5E5-DA86-7A57-5BDC795D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5192C61C-C4B3-D30F-7D24-F3341726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AF85E114-26C3-B501-79D9-63DCF023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DE6981C-7BC0-0A92-28F7-D7501E1C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1FB25B7F-D1AF-D8E4-46E5-6B5FADADB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9F7B7F63-C46B-E474-4083-AD8E9D9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DA8FD686-3E15-60E4-5752-07B5AA2D4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435FDCC-0A81-EE88-93BD-06E8EDF2B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43B6E2F-A48D-B8CA-0F24-0064C5B72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F663209-752C-73A4-B09B-88188386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B302E7E-6C1E-FD68-06BC-B11AC7228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E78203C-9F08-7CC6-E4E6-276503A47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B768EF-E7AB-2174-C4FE-2E7E172D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4F67130-73F6-EB3C-2144-BEF2AA84A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C785932-2A68-1A4F-44ED-6A6D120E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5F1A279A-B9EA-A894-9912-B5902A76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2550AD3E-929C-D19F-8BDF-E8ED8330D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103F146-5730-43C7-7D5D-9D8019897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C7670866-C681-F62C-D0F8-DD4D20E8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B3470E30-1BFA-5B85-987F-8927E8F87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59424376-E9EB-0744-BA59-20F39365F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72141912-5F56-9682-5B99-6FE724BFB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350A8295-67A8-7D38-FD09-2101AAE7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39014DB-8191-571F-036E-944A8A070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5E8A41D6-C1CF-6E9C-34E2-9E44CAE7E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CE50C19B-F3C3-FABD-BA28-F06D233F7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809FE7FD-3094-001E-5297-F7E6DD8C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0E68B312-F381-0FAE-EEEB-773944FE0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DF4FE74B-3523-AC3B-EE9E-3DD9C8A6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0559FF01-28CB-E1D0-418C-DABC3EFAC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B0778B69-8A9A-4A78-F130-370506028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FB68A6DE-E7C7-A4E5-C9F9-BDA66D93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A71A07D9-6A9E-09FF-10F6-466BD597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7ED1091-973F-7701-8B8A-3EC0F5B85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0EEE60E1-F2A1-DCCC-51FA-9EF788449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6BA1C46-2164-0AE6-2A01-47577208A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718E1B4F-16CE-E15F-E62A-849BCFA44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95DFF4A1-3EC6-AB27-7765-ED6F26FCC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5DC6BBD8-7B47-F92B-C2D1-2617CD661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C69DB805-EECE-5803-A63B-45F731BDA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193A7294-E213-4532-9FF6-A36367BA9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122A1692-15B7-3B6B-3736-BFD004A70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8E84F691-00CC-8D3A-5333-51F179F4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21EA9C43-95CF-A707-F1C9-185B19BAB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39C6300-9FA0-C172-E300-685AD2E1B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1EF139F1-AC31-002A-3A00-991DC8796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5F707454-B7AA-B34C-03F7-47EA9E524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ED576FD3-C74A-386C-7832-ECCEC82E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53E3A7F2-84E5-7364-E95E-72BFB7B8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919A139B-8950-635C-B693-080587DDC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2E44FC0-66AC-037A-13C9-439715A31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22376911-F952-1F2D-ED67-5DEFCFFBC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CB8235D0-9189-0846-C4AE-2DFCD31E0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2A59E62C-D280-40B0-F9F1-693800AA0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94A9FEFD-F589-A001-6521-121BA0689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2C69E413-53BA-FE0B-03F6-2CDAD587C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351EC559-700B-AF01-628C-0C9FA112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89250138-F780-691A-D08E-FCF8771E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7CA50AB0-34E3-CD42-7FF2-EDA9FED43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8001734B-C2F3-49A2-B43F-332CF8C2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589C2DCA-94F0-EBE4-BA41-65EC85C9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93862BA5-35DB-813E-F219-3B98C1407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3BD9534C-2EF7-F4C4-6437-6269B762D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DDC71DA5-D1B9-DA9E-761D-8253599CD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27F01A74-3172-8E03-7DD0-38B85BC6D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0E46BAB1-EC81-A7C7-9FCD-38C45FCC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4FF81872-245E-55EF-AB7B-5EACE8C20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20E44B58-69BD-5CFD-A613-1908B6D46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A0A1878F-C78C-02DA-C7D2-8795B834D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3C1DA198-7262-C1A7-9BC8-CD974E91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E800AF6F-AC6B-D417-0887-FE0BAABB4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34F50857-A756-BC33-1452-38DA94847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86B2AC21-E795-2D39-4375-33CD48206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ACE0C709-6051-EC84-DCC6-AF7BCD63D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69E57815-08D8-E3DA-DFA6-D49C3863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76B075EA-1532-468D-5893-D973D64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50A132A-FFFC-F265-D126-0453E9D1E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756743E-F74A-0E7E-F98F-BB1B0BC48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1DF9DAE9-9932-EB73-5A77-E2650C87D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7EED2881-F500-166F-A03F-389E0160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6CAEAAA2-D575-B172-3B60-9D4DB5A0C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200D78CD-2F9C-A57E-D934-1FC96C973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33435C2F-1461-7758-C98A-E8143A03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9058C071-4E9C-F366-6DC4-A966F877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492F6219-8DAC-38B7-58E4-EBCD60F3F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612D89FA-E742-AE41-9FCC-FFE88197F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216C1C7-FB08-9B7C-3DB3-B79019D2C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46081D2-B6C9-C0C4-B781-6B8338D83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A9253BE3-61B2-1A03-62D4-664C4E54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24E585AE-5678-D473-9B33-CFA8CBAC0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363E80C1-999E-43F1-7E65-12B78D9FB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D7749E-F038-EA12-398F-A88560F7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475" y="5045359"/>
            <a:ext cx="4157472" cy="41608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908E6E-45A7-944F-D631-99BC58A9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C4FC0-532C-2283-4BD0-DA9434EB8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AE7DF-3AAB-A64B-23E7-275F3E01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A1F400-653C-F7B6-C824-D48C4162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097FAE-EB32-F67A-2E6C-E55A038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24</a:t>
            </a:fld>
            <a:endParaRPr lang="en-US"/>
          </a:p>
        </p:txBody>
      </p:sp>
      <p:pic>
        <p:nvPicPr>
          <p:cNvPr id="9" name="Segnaposto contenuto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4C06653-4986-7750-1D17-5403F049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2" y="1715264"/>
            <a:ext cx="5616016" cy="3502936"/>
          </a:xfr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EA50AAC-2DCB-67A2-FBC5-F8DF0D40E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95" y="1715265"/>
            <a:ext cx="5616016" cy="35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8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D703-68A6-93AA-FCD5-80722F08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15194-3937-31A5-FEA6-ED9319E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4" y="151772"/>
            <a:ext cx="9634011" cy="876099"/>
          </a:xfrm>
        </p:spPr>
        <p:txBody>
          <a:bodyPr/>
          <a:lstStyle/>
          <a:p>
            <a:endParaRPr lang="it-IT" dirty="0">
              <a:latin typeface="Times New Roman"/>
              <a:cs typeface="Times New Roman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852563-8A90-7764-3F39-CCD0B37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9BC939-87E8-6EB8-3276-9B44A61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25</a:t>
            </a:fld>
            <a:endParaRPr lang="en-US"/>
          </a:p>
        </p:txBody>
      </p:sp>
      <p:pic>
        <p:nvPicPr>
          <p:cNvPr id="7" name="Segnaposto contenuto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8AF3A6BE-6E99-540D-540D-0ED93509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5" y="1737468"/>
            <a:ext cx="5674864" cy="3571200"/>
          </a:xfrm>
        </p:spPr>
      </p:pic>
      <p:pic>
        <p:nvPicPr>
          <p:cNvPr id="9" name="Immagine 8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72EEBF5C-95F8-6171-D063-DF77A6DF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47" y="1737468"/>
            <a:ext cx="5461180" cy="3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802E-CA4B-38BF-7271-518AB6AC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6BE812-91F8-2624-643B-29A44F89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8F4B86-B4E8-0A66-B76B-6CB89643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26</a:t>
            </a:fld>
            <a:endParaRPr lang="en-US"/>
          </a:p>
        </p:txBody>
      </p:sp>
      <p:pic>
        <p:nvPicPr>
          <p:cNvPr id="7" name="Segnaposto contenuto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37BD172-AD8C-0B5B-8144-C50ADD50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6" y="374112"/>
            <a:ext cx="7181387" cy="6008400"/>
          </a:xfrm>
        </p:spPr>
      </p:pic>
    </p:spTree>
    <p:extLst>
      <p:ext uri="{BB962C8B-B14F-4D97-AF65-F5344CB8AC3E}">
        <p14:creationId xmlns:p14="http://schemas.microsoft.com/office/powerpoint/2010/main" val="220720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CD8-23A7-EB60-C42C-108AB634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21A76E-D804-70CE-8CC1-39F86383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937" y="6148992"/>
            <a:ext cx="4157472" cy="41608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9A505E-555E-9934-63B4-C00C8AEF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27</a:t>
            </a:fld>
            <a:endParaRPr lang="en-US"/>
          </a:p>
        </p:txBody>
      </p:sp>
      <p:pic>
        <p:nvPicPr>
          <p:cNvPr id="7" name="Segnaposto contenuto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9EA2DBA-0E1F-B424-561E-D8722562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86" y="376687"/>
            <a:ext cx="7532827" cy="5338800"/>
          </a:xfrm>
        </p:spPr>
      </p:pic>
    </p:spTree>
    <p:extLst>
      <p:ext uri="{BB962C8B-B14F-4D97-AF65-F5344CB8AC3E}">
        <p14:creationId xmlns:p14="http://schemas.microsoft.com/office/powerpoint/2010/main" val="229468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E9B50-AEA7-CB14-174F-FBB95B53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222773"/>
            <a:ext cx="10216716" cy="1325563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Malattie derivate dall'inquinamento atmosferico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64831D-9F8E-F282-6D99-E08A839A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60321"/>
            <a:ext cx="4157472" cy="41608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581FCA-06BC-7A64-5FF7-B3568481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28</a:t>
            </a:fld>
            <a:endParaRPr lang="en-US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640E1EB-9AD6-BAD9-48EF-E985D472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449073"/>
            <a:ext cx="9634011" cy="468751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sz="2900" b="1" dirty="0">
                <a:latin typeface="Times New Roman"/>
                <a:ea typeface="+mn-lt"/>
                <a:cs typeface="+mn-lt"/>
              </a:rPr>
              <a:t>Anni di vita persi</a:t>
            </a:r>
            <a:r>
              <a:rPr lang="it-IT" sz="2900" dirty="0">
                <a:latin typeface="Times New Roman"/>
                <a:ea typeface="+mn-lt"/>
                <a:cs typeface="+mn-lt"/>
              </a:rPr>
              <a:t> (YLL) :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ea typeface="+mn-lt"/>
                <a:cs typeface="Times New Roman"/>
              </a:rPr>
              <a:t>YLL = N*L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ea typeface="+mn-lt"/>
                <a:cs typeface="Times New Roman"/>
              </a:rPr>
              <a:t>Dove:</a:t>
            </a:r>
            <a:endParaRPr lang="en-US" sz="29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N = numero di decessi</a:t>
            </a:r>
            <a:endParaRPr lang="en-US" sz="2900" b="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L = anni persi rispetto all'età di aspettativa di vita</a:t>
            </a:r>
            <a:endParaRPr lang="it-IT" sz="2900" dirty="0">
              <a:latin typeface="Times New Roman"/>
              <a:cs typeface="Times New Roman"/>
            </a:endParaRPr>
          </a:p>
          <a:p>
            <a:pPr>
              <a:buClr>
                <a:srgbClr val="C3B2A7"/>
              </a:buClr>
            </a:pPr>
            <a:r>
              <a:rPr lang="it-IT" sz="2900" b="1" dirty="0">
                <a:latin typeface="Times New Roman"/>
                <a:ea typeface="+mn-lt"/>
                <a:cs typeface="Times New Roman"/>
              </a:rPr>
              <a:t>Anni vissuti con disabilità</a:t>
            </a:r>
            <a:r>
              <a:rPr lang="it-IT" sz="2900" dirty="0">
                <a:latin typeface="Times New Roman"/>
                <a:ea typeface="+mn-lt"/>
                <a:cs typeface="Times New Roman"/>
              </a:rPr>
              <a:t> (YLD):</a:t>
            </a:r>
            <a:endParaRPr lang="it-IT" sz="2900" dirty="0"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b="0" dirty="0">
                <a:latin typeface="Times New Roman"/>
                <a:cs typeface="Times New Roman"/>
              </a:rPr>
              <a:t>YLD = P*</a:t>
            </a:r>
            <a:r>
              <a:rPr lang="it-IT" sz="2900" dirty="0">
                <a:latin typeface="Times New Roman"/>
                <a:cs typeface="Times New Roman"/>
              </a:rPr>
              <a:t>DW</a:t>
            </a: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r>
              <a:rPr lang="it-IT" sz="2900" dirty="0">
                <a:latin typeface="Times New Roman"/>
                <a:cs typeface="Times New Roman"/>
              </a:rPr>
              <a:t>Dove</a:t>
            </a:r>
            <a:r>
              <a:rPr lang="it-IT" sz="2900" b="0" dirty="0">
                <a:latin typeface="Times New Roman"/>
                <a:cs typeface="Times New Roman"/>
              </a:rPr>
              <a:t>:</a:t>
            </a:r>
            <a:endParaRPr lang="it-IT" sz="2900" dirty="0">
              <a:latin typeface="Times New Roman"/>
              <a:cs typeface="Times New Roman"/>
            </a:endParaRPr>
          </a:p>
          <a:p>
            <a:pPr marL="834390" lvl="2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cs typeface="Times New Roman"/>
              </a:rPr>
              <a:t>P = </a:t>
            </a:r>
            <a:r>
              <a:rPr lang="it-IT" sz="2900" b="0" dirty="0">
                <a:latin typeface="Times New Roman"/>
                <a:ea typeface="+mn-lt"/>
                <a:cs typeface="+mn-lt"/>
              </a:rPr>
              <a:t>numero di persone affette da una condizione</a:t>
            </a:r>
            <a:endParaRPr lang="it-IT" sz="2900" b="0" dirty="0">
              <a:latin typeface="Times New Roman"/>
              <a:ea typeface="+mn-lt"/>
              <a:cs typeface="Times New Roman"/>
            </a:endParaRPr>
          </a:p>
          <a:p>
            <a:pPr marL="834390" lvl="2" indent="-285750">
              <a:buClr>
                <a:srgbClr val="C3B2A7"/>
              </a:buClr>
              <a:buFont typeface="Wingdings"/>
              <a:buChar char="§"/>
            </a:pPr>
            <a:r>
              <a:rPr lang="it-IT" sz="2900" b="0" dirty="0">
                <a:latin typeface="Times New Roman"/>
                <a:ea typeface="+mn-lt"/>
                <a:cs typeface="Times New Roman"/>
              </a:rPr>
              <a:t>DW</a:t>
            </a:r>
            <a:r>
              <a:rPr lang="it-IT" sz="2900" b="0" dirty="0">
                <a:latin typeface="Times New Roman"/>
                <a:cs typeface="Times New Roman"/>
              </a:rPr>
              <a:t> = </a:t>
            </a:r>
            <a:r>
              <a:rPr lang="it-IT" sz="2900" b="0" dirty="0" err="1">
                <a:latin typeface="Times New Roman"/>
                <a:ea typeface="+mn-lt"/>
                <a:cs typeface="+mn-lt"/>
              </a:rPr>
              <a:t>Disability</a:t>
            </a:r>
            <a:r>
              <a:rPr lang="it-IT" sz="2900" b="0" dirty="0">
                <a:latin typeface="Times New Roman"/>
                <a:ea typeface="+mn-lt"/>
                <a:cs typeface="+mn-lt"/>
              </a:rPr>
              <a:t> Weight (punteggio che misura la gravità della disabilità su una scala da 0 a 1)</a:t>
            </a:r>
            <a:endParaRPr lang="it-IT" sz="2900" b="0" dirty="0">
              <a:latin typeface="Times New Roman"/>
              <a:cs typeface="Times New Roman"/>
            </a:endParaRPr>
          </a:p>
          <a:p>
            <a:pPr marL="834390" lvl="2">
              <a:buClr>
                <a:srgbClr val="C3B2A7"/>
              </a:buClr>
              <a:buFont typeface="Wingdings"/>
              <a:buChar char="§"/>
            </a:pPr>
            <a:endParaRPr lang="it-IT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894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F8E7D-7EAB-FF5D-55C3-AB4CC0D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C8FFA-D470-28DC-9C46-951B0BFA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0BCB1D-0D26-267E-07D4-33045122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449" y="6207999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European Environment Agency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48884E-77F0-69B4-407E-C8F27947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29</a:t>
            </a:fld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0E65D3-0193-2261-C2FF-BD91304DB01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1" y="1708983"/>
            <a:ext cx="11270594" cy="45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C2772-7A89-C4FA-F9DA-CBDC2840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29" y="261015"/>
            <a:ext cx="9634011" cy="1132040"/>
          </a:xfrm>
        </p:spPr>
        <p:txBody>
          <a:bodyPr/>
          <a:lstStyle/>
          <a:p>
            <a:r>
              <a:rPr lang="it-IT">
                <a:latin typeface="Times New Roman"/>
                <a:ea typeface="Calibri"/>
                <a:cs typeface="Times New Roman"/>
              </a:rPr>
              <a:t>Quattro inquinanti in Europa</a:t>
            </a:r>
          </a:p>
        </p:txBody>
      </p:sp>
      <p:pic>
        <p:nvPicPr>
          <p:cNvPr id="14" name="Segnaposto contenuto 3">
            <a:extLst>
              <a:ext uri="{FF2B5EF4-FFF2-40B4-BE49-F238E27FC236}">
                <a16:creationId xmlns:a16="http://schemas.microsoft.com/office/drawing/2014/main" id="{0CF082E3-BA04-56E7-6789-7F1BD5BA314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43" y="1138615"/>
            <a:ext cx="10535737" cy="5104870"/>
          </a:xfrm>
          <a:prstGeom prst="rect">
            <a:avLst/>
          </a:prstGeo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A8B6D582-E942-0180-62FE-07B268D9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913" y="1137028"/>
            <a:ext cx="10534089" cy="5101241"/>
          </a:xfr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4C3D07-4DF9-C281-E469-A6A472C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913" y="624507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91C153-E8A2-A981-03DA-3C80C6B0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AEEC-8EA0-E6CD-B5C8-7084C9189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7ACA6-AAE6-C603-1407-BA1C246B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2" y="179693"/>
            <a:ext cx="9634011" cy="876099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CEF009-8018-1BD2-6C18-6D124F8E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92" y="818599"/>
            <a:ext cx="9634011" cy="592903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Siti per dataset:</a:t>
            </a:r>
          </a:p>
          <a:p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https://ec.europa.eu/eurostat/en/</a:t>
            </a:r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https://www.eea.europa.eu/en/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https://ghdx.healthdata.org/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C3B2A7"/>
              </a:buClr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https://data.europa.eu/</a:t>
            </a: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Librerie python: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Palette colori: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https://matplotlib.org/stable/gallery/color/named_colors.html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https://seaborn.pydata.org/tutorial/color_palettes.html</a:t>
            </a:r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  <a:p>
            <a:pPr>
              <a:buClr>
                <a:srgbClr val="C3B2A7"/>
              </a:buClr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61CCC0-498A-6800-D747-3D593B5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EAFF0-5BB1-FE1B-1364-ADF238C5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EB01800-13D4-798D-374A-1F5211EFF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L’ATTENZIONE!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50B43B-1E88-891B-CA8E-C90FEE5657F3}"/>
              </a:ext>
            </a:extLst>
          </p:cNvPr>
          <p:cNvSpPr txBox="1"/>
          <p:nvPr/>
        </p:nvSpPr>
        <p:spPr>
          <a:xfrm>
            <a:off x="2448870" y="4167151"/>
            <a:ext cx="72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Sito Github: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https://github.com/mily2574/data-visualization-project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C512E-F678-9535-758D-6EE08347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19" y="176349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Il maggior inquinante in Europa</a:t>
            </a:r>
            <a:endParaRPr lang="it-IT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BFFF5342-083D-AA9A-01CE-B9F64E2D7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6622" y="1124934"/>
            <a:ext cx="6685053" cy="5536669"/>
          </a:xfr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107A4B29-CF5D-B882-4593-57BF4C8A5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495" y="1129695"/>
            <a:ext cx="6637201" cy="554203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B8287A-CDAB-6736-DD81-239F18ED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45521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CF28B-38E0-5BFE-BE21-AAEEC8FA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98E9A-4ABB-A8EE-F595-3174BF9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05" y="140063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Le varie categorie di inquinanti</a:t>
            </a:r>
            <a:endParaRPr lang="it-IT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1A73824-71DE-CACF-4F3F-DB9C8B70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07" y="1149124"/>
            <a:ext cx="9006036" cy="5403622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045D8-9899-D5B6-8231-26A98EB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63" y="6382512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8EB8F45-69B7-91A1-9212-6F0D2203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A9858A2-DF4D-C6FA-EA91-B951B9473846}"/>
              </a:ext>
            </a:extLst>
          </p:cNvPr>
          <p:cNvSpPr/>
          <p:nvPr/>
        </p:nvSpPr>
        <p:spPr>
          <a:xfrm>
            <a:off x="3920853" y="1"/>
            <a:ext cx="828913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42FDF-F47B-F7EE-986C-E46986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" y="1289221"/>
            <a:ext cx="4075016" cy="3410047"/>
          </a:xfrm>
        </p:spPr>
        <p:txBody>
          <a:bodyPr>
            <a:normAutofit/>
          </a:bodyPr>
          <a:lstStyle/>
          <a:p>
            <a:pPr algn="ctr"/>
            <a:r>
              <a:rPr lang="it-IT">
                <a:latin typeface="Times New Roman"/>
                <a:cs typeface="Times New Roman"/>
              </a:rPr>
              <a:t>Inquinamento del suolo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C8DB0-EE25-9A83-D0D1-4D795E8A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24" y="507038"/>
            <a:ext cx="7098594" cy="5635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900">
                <a:solidFill>
                  <a:schemeClr val="tx1"/>
                </a:solidFill>
                <a:latin typeface="Times New Roman"/>
                <a:cs typeface="Times New Roman"/>
              </a:rPr>
              <a:t>L’inquinamento del suolo consiste nella presenza di agenti chimici e tossici che alterano il suolo</a:t>
            </a:r>
            <a:endParaRPr lang="en-US" sz="1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Clr>
                <a:srgbClr val="C3B2A7"/>
              </a:buClr>
            </a:pPr>
            <a:r>
              <a:rPr lang="it-IT" sz="1900">
                <a:solidFill>
                  <a:schemeClr val="tx1"/>
                </a:solidFill>
                <a:latin typeface="Times New Roman"/>
                <a:cs typeface="Times New Roman"/>
              </a:rPr>
              <a:t>Attualmente nell'UE i suoli non beneficiano dello stesso livello di protezione giuridica dell'aria e dell'acqua</a:t>
            </a:r>
            <a:endParaRPr lang="it-IT">
              <a:solidFill>
                <a:schemeClr val="tx1"/>
              </a:solidFill>
            </a:endParaRPr>
          </a:p>
          <a:p>
            <a:pPr>
              <a:buClr>
                <a:srgbClr val="C3B2A7"/>
              </a:buClr>
            </a:pPr>
            <a:endParaRPr lang="it-IT" sz="19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14350" lvl="1" indent="-285750">
              <a:buClr>
                <a:srgbClr val="C3B2A7"/>
              </a:buClr>
              <a:buFont typeface="Courier New"/>
              <a:buChar char="o"/>
            </a:pPr>
            <a:endParaRPr lang="it-IT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12EF7-1EB4-63C2-3D6D-3152A8D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3" y="4873718"/>
            <a:ext cx="4157472" cy="41608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4D45D-20C5-832A-80C0-758F7402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54C33-26D4-F758-548D-3E1C8FC8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00" y="31206"/>
            <a:ext cx="9634011" cy="1325563"/>
          </a:xfrm>
        </p:spPr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Gas serra derivati dall'agricoltura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08802FD-E0AD-8343-E56E-35CA6443F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5610" y="1221696"/>
            <a:ext cx="6709268" cy="550038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F77A72-68E4-4483-01DB-02E55BFD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74" y="6357033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Dati: Eurostat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CC749-C4AA-1334-7A8F-C4BABBA7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4171C-55EC-846E-8016-8A416D1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Times New Roman"/>
                <a:cs typeface="Times New Roman"/>
              </a:rPr>
              <a:t>Produzione e consumazione di prodotti chimici: dannosi per la salute e l'ambiente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BF1C19-DC96-6C25-710E-22266EF4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084" y="6266137"/>
            <a:ext cx="4157472" cy="416082"/>
          </a:xfrm>
        </p:spPr>
        <p:txBody>
          <a:bodyPr/>
          <a:lstStyle/>
          <a:p>
            <a:r>
              <a:rPr lang="en-US" dirty="0">
                <a:solidFill>
                  <a:srgbClr val="323232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Dati: European Environment Agency </a:t>
            </a:r>
            <a:endParaRPr lang="it-IT" dirty="0">
              <a:solidFill>
                <a:srgbClr val="3232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C75CC7-2457-6E4F-F1F5-4EF08552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8</a:t>
            </a:fld>
            <a:endParaRPr lang="en-US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8281E90-54B0-8C5D-AD24-2B177C5C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682"/>
          <a:stretch/>
        </p:blipFill>
        <p:spPr>
          <a:xfrm>
            <a:off x="123266" y="2076803"/>
            <a:ext cx="11910517" cy="34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BEFE1-146C-9B74-EAA2-C9CD54E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53" y="224893"/>
            <a:ext cx="9634011" cy="1325563"/>
          </a:xfrm>
        </p:spPr>
        <p:txBody>
          <a:bodyPr/>
          <a:lstStyle/>
          <a:p>
            <a:r>
              <a:rPr lang="it-IT" dirty="0">
                <a:latin typeface="Times New Roman"/>
                <a:cs typeface="Times New Roman"/>
              </a:rPr>
              <a:t>Impermeabilità rispetto al 2006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8A48382-7F95-D5E5-D6FF-5AD8038B6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744" y="1255236"/>
            <a:ext cx="6948787" cy="530839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B675D8-B01D-9692-8069-72C8EC13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67" y="6157199"/>
            <a:ext cx="4157472" cy="4160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European Union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214B16-E84B-127A-5B1E-B8805A01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111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3b55eef-7018-4674-a3d7-cc0db06d545c}" enabled="0" method="" siteId="{13b55eef-7018-4674-a3d7-cc0db06d54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855</Words>
  <Application>Microsoft Office PowerPoint</Application>
  <PresentationFormat>Widescreen</PresentationFormat>
  <Paragraphs>125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Aptos</vt:lpstr>
      <vt:lpstr>Arial</vt:lpstr>
      <vt:lpstr>Avenir Next LT Pro</vt:lpstr>
      <vt:lpstr>Courier New</vt:lpstr>
      <vt:lpstr>Modern Love</vt:lpstr>
      <vt:lpstr>Times New Roman</vt:lpstr>
      <vt:lpstr>Wingdings</vt:lpstr>
      <vt:lpstr>BohemianVTI</vt:lpstr>
      <vt:lpstr>INQUINAMENTO IN EUROPA</vt:lpstr>
      <vt:lpstr>Inquinamento atmosferico</vt:lpstr>
      <vt:lpstr>Quattro inquinanti in Europa</vt:lpstr>
      <vt:lpstr>Il maggior inquinante in Europa</vt:lpstr>
      <vt:lpstr>Le varie categorie di inquinanti</vt:lpstr>
      <vt:lpstr>Inquinamento del suolo</vt:lpstr>
      <vt:lpstr>Gas serra derivati dall'agricoltura</vt:lpstr>
      <vt:lpstr>Produzione e consumazione di prodotti chimici: dannosi per la salute e l'ambiente</vt:lpstr>
      <vt:lpstr>Impermeabilità rispetto al 2006</vt:lpstr>
      <vt:lpstr>Inquinamento  acustico</vt:lpstr>
      <vt:lpstr>Presentazione standard di PowerPoint</vt:lpstr>
      <vt:lpstr>Presentazione standard di PowerPoint</vt:lpstr>
      <vt:lpstr>Inquinamento  acustico</vt:lpstr>
      <vt:lpstr>Inquinamento  idrico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Inquinamento  idrico </vt:lpstr>
      <vt:lpstr>Presentazione standard di PowerPoint</vt:lpstr>
      <vt:lpstr>Presentazione standard di PowerPoint</vt:lpstr>
      <vt:lpstr>Confronto atmosferico vs idrico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Malattie derivate dall'inquinamento atmosferico</vt:lpstr>
      <vt:lpstr>Presentazione standard di PowerPoint</vt:lpstr>
      <vt:lpstr>Bibliografia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INQUINAMENTO IN EUROPA</dc:title>
  <dc:creator>Milena Cabrera</dc:creator>
  <cp:lastModifiedBy>Sheyla Milena Cabrera Alcivar</cp:lastModifiedBy>
  <cp:revision>43</cp:revision>
  <dcterms:created xsi:type="dcterms:W3CDTF">2024-12-07T16:08:54Z</dcterms:created>
  <dcterms:modified xsi:type="dcterms:W3CDTF">2024-12-17T22:57:07Z</dcterms:modified>
</cp:coreProperties>
</file>