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1448944725" r:id="rId6"/>
    <p:sldId id="1448944736" r:id="rId7"/>
    <p:sldId id="1448944738" r:id="rId8"/>
    <p:sldId id="1448944751" r:id="rId9"/>
    <p:sldId id="1448944752" r:id="rId10"/>
    <p:sldId id="1448944755" r:id="rId11"/>
    <p:sldId id="1448944753" r:id="rId12"/>
    <p:sldId id="1448944727" r:id="rId13"/>
    <p:sldId id="1448944754" r:id="rId14"/>
    <p:sldId id="1448944756" r:id="rId15"/>
    <p:sldId id="260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Gandelman" initials="JG" lastIdx="1" clrIdx="0">
    <p:extLst>
      <p:ext uri="{19B8F6BF-5375-455C-9EA6-DF929625EA0E}">
        <p15:presenceInfo xmlns:p15="http://schemas.microsoft.com/office/powerpoint/2012/main" userId="a5bf7110b33c5196" providerId="Windows Live"/>
      </p:ext>
    </p:extLst>
  </p:cmAuthor>
  <p:cmAuthor id="2" name="Sabrina Machado Petrola Saboya" initials="SMPS" lastIdx="1" clrIdx="1">
    <p:extLst>
      <p:ext uri="{19B8F6BF-5375-455C-9EA6-DF929625EA0E}">
        <p15:presenceInfo xmlns:p15="http://schemas.microsoft.com/office/powerpoint/2012/main" userId="S::sabrina.saboya@yduqs.com.br::7774a7f2-c0ae-4011-8edc-077c5ed8fe5f" providerId="AD"/>
      </p:ext>
    </p:extLst>
  </p:cmAuthor>
  <p:cmAuthor id="3" name="Isadora De Souza Moreira" initials="IDSM" lastIdx="1" clrIdx="2">
    <p:extLst>
      <p:ext uri="{19B8F6BF-5375-455C-9EA6-DF929625EA0E}">
        <p15:presenceInfo xmlns:p15="http://schemas.microsoft.com/office/powerpoint/2012/main" userId="S::isadora.moreira@yduqs.com.br::c517f3e8-a512-4633-953e-c01418a5afb6" providerId="AD"/>
      </p:ext>
    </p:extLst>
  </p:cmAuthor>
  <p:cmAuthor id="4" name="Fhellipe Rodrigues" initials="FR" lastIdx="9" clrIdx="3">
    <p:extLst>
      <p:ext uri="{19B8F6BF-5375-455C-9EA6-DF929625EA0E}">
        <p15:presenceInfo xmlns:p15="http://schemas.microsoft.com/office/powerpoint/2012/main" userId="S::fhellipe.rodrigues@yduqs.com.br::96c80f09-53d6-4732-8c82-b7b2df7823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017D"/>
    <a:srgbClr val="7F3F98"/>
    <a:srgbClr val="93C840"/>
    <a:srgbClr val="8F46AF"/>
    <a:srgbClr val="9E44BE"/>
    <a:srgbClr val="66018F"/>
    <a:srgbClr val="6F147B"/>
    <a:srgbClr val="BC93CB"/>
    <a:srgbClr val="AC72BF"/>
    <a:srgbClr val="9E4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D3192-36AE-4537-BD6C-1BEA1BB8A35A}" v="17" dt="2022-11-30T18:32:40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2AE9C4-F903-4023-8291-26F58704CB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50AC2E-569A-4509-B85B-EA0C0E468B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D6AB8-7C20-42B0-BC69-E6D6167294E8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BD4FCA-E7BE-45C8-83B9-F2905AD21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23F658-AC72-406C-9F91-C0B0042E3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813A3-5CB3-4A8E-A561-FA1C9B6FB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44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A855-73F7-F449-90AB-2765F0B8E64A}" type="datetimeFigureOut">
              <a:rPr lang="x-none" smtClean="0"/>
              <a:t>19/06/2024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31027-EDCB-2541-9F8B-F51BF7BA608D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452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12EE50-EE8E-2C4A-99B7-108353DF7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47C-2A45-4549-8E51-19CBE52D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D9606-9E19-7B47-B565-0A7C5C8DB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8EA9-B8DE-6B4A-B358-AFEFC9AD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CE29-09CB-7048-B1E3-FFFB36D668F1}" type="datetimeFigureOut">
              <a:rPr lang="x-none" smtClean="0"/>
              <a:t>19/06/2024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4C004-473B-F542-AAF7-AE9983E5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B40D-CE49-C343-8FB4-4FEC6A10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4382-5BDE-4A49-9BFE-573CDE0B60CE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22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ED3EB-1420-6440-86E4-64A911D07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B65A-205B-EF4A-B254-F3763EAB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BCF8-135D-1145-BDB6-63441F07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CE29-09CB-7048-B1E3-FFFB36D668F1}" type="datetimeFigureOut">
              <a:rPr lang="x-none" smtClean="0"/>
              <a:t>19/06/2024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CCE7-6485-404F-BC4E-FF338AE4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43D8-9884-5240-B8F3-04A7523C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4382-5BDE-4A49-9BFE-573CDE0B60CE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5487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220D0-C9D0-4646-BE8A-3DB576164B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9CB43B-4CBA-428D-8F23-54B1B7E8E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8" t="22769" r="28704" b="17927"/>
          <a:stretch/>
        </p:blipFill>
        <p:spPr>
          <a:xfrm>
            <a:off x="10447866" y="4995335"/>
            <a:ext cx="1456267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04AFC51-285A-1A4C-AC06-62742C8927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6D8F1E7-0EB1-004D-993A-E6C1BAF9E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D9B6EC-51AC-294F-8977-FF579CAF27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8678" t="6548" r="3358" b="79583"/>
          <a:stretch/>
        </p:blipFill>
        <p:spPr>
          <a:xfrm>
            <a:off x="8660673" y="109436"/>
            <a:ext cx="3409407" cy="9511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764680-AEA8-C04B-8768-F9F4392F64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49070"/>
            <a:ext cx="499344" cy="9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60091CD2-FBF0-AE47-BECE-D29F29392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E8CF86-900E-CD47-B77F-E56106B51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9070"/>
            <a:ext cx="507270" cy="951131"/>
          </a:xfrm>
          <a:prstGeom prst="rect">
            <a:avLst/>
          </a:prstGeom>
        </p:spPr>
      </p:pic>
      <p:pic>
        <p:nvPicPr>
          <p:cNvPr id="4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3A613BB-7C94-4A95-9034-9485C6A277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8678" t="6548" r="3358" b="79583"/>
          <a:stretch/>
        </p:blipFill>
        <p:spPr>
          <a:xfrm>
            <a:off x="8660673" y="109436"/>
            <a:ext cx="3409407" cy="9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658C71-1877-C740-A944-7ADD893BDF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olding, ball, man, court&#10;&#10;Description automatically generated">
            <a:extLst>
              <a:ext uri="{FF2B5EF4-FFF2-40B4-BE49-F238E27FC236}">
                <a16:creationId xmlns:a16="http://schemas.microsoft.com/office/drawing/2014/main" id="{E4836DB3-C35D-524A-BEB0-31DF820826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E874-8F2B-D74C-B402-6DF87527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44A99-60D3-B843-810A-AB064BDC2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8FBC6-250A-CB46-AB59-64FF7D0F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C338-E045-DE42-95A4-16E69B4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CE29-09CB-7048-B1E3-FFFB36D668F1}" type="datetimeFigureOut">
              <a:rPr lang="x-none" smtClean="0"/>
              <a:t>19/06/2024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BB80-B02C-AE4A-A281-939C80E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97D6A-7166-4D4D-9481-D91E8CC7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4382-5BDE-4A49-9BFE-573CDE0B60CE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0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CB5D6-D17E-5649-A576-D961B36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147BF-DBA3-7043-9021-58FCF944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51CF-1816-BD48-B896-E7EC04759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CE29-09CB-7048-B1E3-FFFB36D668F1}" type="datetimeFigureOut">
              <a:rPr lang="x-none" smtClean="0"/>
              <a:t>19/06/2024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AE62-8CC7-F34B-9D50-9F587D13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A8AB-7902-CF45-9985-F863B15B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4382-5BDE-4A49-9BFE-573CDE0B60CE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67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0" r:id="rId4"/>
    <p:sldLayoutId id="2147483653" r:id="rId5"/>
    <p:sldLayoutId id="2147483656" r:id="rId6"/>
    <p:sldLayoutId id="2147483655" r:id="rId7"/>
    <p:sldLayoutId id="2147483651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levydesign.deviantart.com/art/Desenho-auto-retrato-1996-5445097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7DBC5-D306-7741-A151-1425FAC218F2}"/>
              </a:ext>
            </a:extLst>
          </p:cNvPr>
          <p:cNvSpPr/>
          <p:nvPr/>
        </p:nvSpPr>
        <p:spPr>
          <a:xfrm>
            <a:off x="7094662" y="5452779"/>
            <a:ext cx="4978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RELATO DE EXTENSÃO</a:t>
            </a:r>
          </a:p>
          <a:p>
            <a:pPr algn="ctr"/>
            <a:r>
              <a:rPr lang="pt-BR" sz="2400" b="1" dirty="0">
                <a:highlight>
                  <a:srgbClr val="FFFF00"/>
                </a:highlight>
              </a:rPr>
              <a:t>PROGRAMAÇÃO PARA DISPOSITIVOS</a:t>
            </a:r>
          </a:p>
          <a:p>
            <a:pPr algn="ctr"/>
            <a:r>
              <a:rPr lang="pt-BR" sz="2400" b="1" dirty="0">
                <a:highlight>
                  <a:srgbClr val="FFFF00"/>
                </a:highlight>
              </a:rPr>
              <a:t>MÓVEIS EM ANDROID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74AC627-DCF4-2CDF-DE52-5F63B3EE9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0" t="28439" r="7465" b="31711"/>
          <a:stretch/>
        </p:blipFill>
        <p:spPr>
          <a:xfrm>
            <a:off x="1129165" y="2480187"/>
            <a:ext cx="4042604" cy="1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9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Resultados alcançados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37B34-116D-8014-52B1-D6F34FFDA2F0}"/>
              </a:ext>
            </a:extLst>
          </p:cNvPr>
          <p:cNvSpPr txBox="1"/>
          <p:nvPr/>
        </p:nvSpPr>
        <p:spPr>
          <a:xfrm>
            <a:off x="944989" y="2447777"/>
            <a:ext cx="100981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 fontAlgn="base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Maior sustentabilidade.</a:t>
            </a:r>
            <a:b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pt-BR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7" fontAlgn="base"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Melhor controle de clientes.</a:t>
            </a:r>
            <a:b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pt-BR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7" fontAlgn="base">
              <a:buFont typeface="+mj-lt"/>
              <a:buAutoNum type="arabicPeriod"/>
            </a:pPr>
            <a:r>
              <a:rPr lang="pt-BR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Melhor otimização.</a:t>
            </a: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9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10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Avaliação do Público Participantes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37B34-116D-8014-52B1-D6F34FFDA2F0}"/>
              </a:ext>
            </a:extLst>
          </p:cNvPr>
          <p:cNvSpPr txBox="1"/>
          <p:nvPr/>
        </p:nvSpPr>
        <p:spPr>
          <a:xfrm>
            <a:off x="1219654" y="2128978"/>
            <a:ext cx="9886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1C4587"/>
                </a:solidFill>
                <a:effectLst/>
                <a:latin typeface="Times New Roman" panose="02020603050405020304" pitchFamily="18" charset="0"/>
              </a:rPr>
              <a:t>Entrevistador: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Boa tarde.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980000"/>
                </a:solidFill>
                <a:effectLst/>
                <a:latin typeface="Times New Roman" panose="02020603050405020304" pitchFamily="18" charset="0"/>
              </a:rPr>
              <a:t>Entrevistado: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Boa tarde!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1C4587"/>
                </a:solidFill>
                <a:effectLst/>
                <a:latin typeface="Times New Roman" panose="02020603050405020304" pitchFamily="18" charset="0"/>
              </a:rPr>
              <a:t>Entrevistador: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Hoje estaremos recebendo o "feedback" de um usuário final do aplicativo, e agora ele passará sua avaliação. Então, o que o senhor achou das funcionalidades do aplicativo?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980000"/>
                </a:solidFill>
                <a:effectLst/>
                <a:latin typeface="Times New Roman" panose="02020603050405020304" pitchFamily="18" charset="0"/>
              </a:rPr>
              <a:t>Entrevistado: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Eu as achei boas e úteis para o que propõe.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1C4587"/>
                </a:solidFill>
                <a:effectLst/>
                <a:latin typeface="Times New Roman" panose="02020603050405020304" pitchFamily="18" charset="0"/>
              </a:rPr>
              <a:t>Entrevistador: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a interface do aplicativo, o senhor gostou?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980000"/>
                </a:solidFill>
                <a:effectLst/>
                <a:latin typeface="Times New Roman" panose="02020603050405020304" pitchFamily="18" charset="0"/>
              </a:rPr>
              <a:t>Entrevistado: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Não, acredito que poderia melhorar mais e adicionar uma parte para o administrador e para outros funcionários.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1C4587"/>
                </a:solidFill>
                <a:effectLst/>
                <a:latin typeface="Times New Roman" panose="02020603050405020304" pitchFamily="18" charset="0"/>
              </a:rPr>
              <a:t>Entrevistador: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 senhor acha que o aplicativo facilitaria seu cotidiano na criação do cadastro do cliente?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980000"/>
                </a:solidFill>
                <a:effectLst/>
                <a:latin typeface="Times New Roman" panose="02020603050405020304" pitchFamily="18" charset="0"/>
              </a:rPr>
              <a:t>Entrevistado: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Sim, me ajudaria bastante para organizar e fazer as coisas que preciso.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1C4587"/>
                </a:solidFill>
                <a:effectLst/>
                <a:latin typeface="Times New Roman" panose="02020603050405020304" pitchFamily="18" charset="0"/>
              </a:rPr>
              <a:t>Entrevistador: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Ótimo, ótimo. Isso é tudo que o senhor gostaria de falar?</a:t>
            </a:r>
            <a:endParaRPr lang="pt-BR" sz="1400" b="0" dirty="0">
              <a:effectLst/>
            </a:endParaRPr>
          </a:p>
          <a:p>
            <a:pPr marL="269977"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1400" b="1" i="0" u="none" strike="noStrike" dirty="0">
                <a:solidFill>
                  <a:srgbClr val="980000"/>
                </a:solidFill>
                <a:effectLst/>
                <a:latin typeface="Times New Roman" panose="02020603050405020304" pitchFamily="18" charset="0"/>
              </a:rPr>
              <a:t>Entrevistado: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Sim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acho que já terminei por aqui.</a:t>
            </a:r>
            <a:endParaRPr lang="pt-BR" sz="1400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5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22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74">
            <a:extLst>
              <a:ext uri="{FF2B5EF4-FFF2-40B4-BE49-F238E27FC236}">
                <a16:creationId xmlns:a16="http://schemas.microsoft.com/office/drawing/2014/main" id="{AA97053C-A1B8-4D9D-8C60-3DA6DDFD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19" y="1456358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1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A56B86A-E09C-4877-B7D6-43B2AAA386DC}"/>
              </a:ext>
            </a:extLst>
          </p:cNvPr>
          <p:cNvSpPr/>
          <p:nvPr/>
        </p:nvSpPr>
        <p:spPr>
          <a:xfrm>
            <a:off x="1635993" y="1524470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Identificação dos Alunos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DFCDD-F51A-4B6E-B154-D2B249ED8F4A}"/>
              </a:ext>
            </a:extLst>
          </p:cNvPr>
          <p:cNvSpPr txBox="1"/>
          <p:nvPr/>
        </p:nvSpPr>
        <p:spPr>
          <a:xfrm>
            <a:off x="1074741" y="2628781"/>
            <a:ext cx="5033622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  <a:ea typeface="Verdana"/>
              </a:rPr>
              <a:t>202201088745 – JAMILY AGUIAR BEZERRA</a:t>
            </a:r>
            <a:endParaRPr lang="pt-BR" sz="1400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  <a:ea typeface="Calibri"/>
              </a:rPr>
              <a:t>202203022555 – RODRIGO SILVA</a:t>
            </a:r>
            <a:endParaRPr lang="pt-BR" sz="1400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  <a:ea typeface="Calibri"/>
              </a:rPr>
              <a:t>202102049385 – MARCOS VINICIUS</a:t>
            </a:r>
            <a:endParaRPr lang="pt-BR" sz="1400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endParaRPr lang="pt-BR" sz="1400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4936CF-90F4-4A90-A35C-810394271CEC}"/>
              </a:ext>
            </a:extLst>
          </p:cNvPr>
          <p:cNvSpPr txBox="1"/>
          <p:nvPr/>
        </p:nvSpPr>
        <p:spPr>
          <a:xfrm>
            <a:off x="6611422" y="7515293"/>
            <a:ext cx="104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" tooltip="https://levydesign.deviantart.com/art/Desenho-auto-retrato-1996-54450971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3" tooltip="https://creativecommons.org/licenses/by-nc-nd/3.0/"/>
              </a:rPr>
              <a:t>CC BY-NC-ND</a:t>
            </a:r>
            <a:endParaRPr lang="pt-BR" sz="9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A238D8B-936B-44FE-A38B-A97020DD4345}"/>
              </a:ext>
            </a:extLst>
          </p:cNvPr>
          <p:cNvSpPr txBox="1"/>
          <p:nvPr/>
        </p:nvSpPr>
        <p:spPr>
          <a:xfrm>
            <a:off x="8946442" y="7515293"/>
            <a:ext cx="104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" tooltip="https://levydesign.deviantart.com/art/Desenho-auto-retrato-1996-54450971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3" tooltip="https://creativecommons.org/licenses/by-nc-nd/3.0/"/>
              </a:rPr>
              <a:t>CC BY-NC-ND</a:t>
            </a:r>
            <a:endParaRPr lang="pt-BR" sz="9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24789C0-58F7-FBA1-1CAF-5CFA8D0BD61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  <a:endParaRPr lang="pt-BR" sz="2000" dirty="0">
              <a:solidFill>
                <a:srgbClr val="7631A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91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2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0C0AEE8-BA2D-496D-8E58-67F2D84E06EE}"/>
              </a:ext>
            </a:extLst>
          </p:cNvPr>
          <p:cNvSpPr/>
          <p:nvPr/>
        </p:nvSpPr>
        <p:spPr>
          <a:xfrm>
            <a:off x="1794294" y="2837050"/>
            <a:ext cx="6211019" cy="3847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Paulo Roberto Belém de Seixas </a:t>
            </a:r>
            <a:r>
              <a:rPr lang="pt-BR" sz="1800" b="0" i="0" u="none" strike="noStrike" dirty="0">
                <a:solidFill>
                  <a:srgbClr val="7F3F98"/>
                </a:solidFill>
                <a:effectLst/>
                <a:latin typeface="Calibri" panose="020F0502020204030204" pitchFamily="34" charset="0"/>
              </a:rPr>
              <a:t>– Estácio do Amazonas</a:t>
            </a:r>
            <a:endParaRPr lang="pt-BR" dirty="0">
              <a:solidFill>
                <a:srgbClr val="7F3F98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Identificação do Professor orientador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0A8DED-6A55-F655-B99F-3323E9EE38EA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  <a:endParaRPr lang="pt-BR" sz="2000" dirty="0">
              <a:solidFill>
                <a:srgbClr val="7631A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92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3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Identificação do público participante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37B34-116D-8014-52B1-D6F34FFDA2F0}"/>
              </a:ext>
            </a:extLst>
          </p:cNvPr>
          <p:cNvSpPr txBox="1"/>
          <p:nvPr/>
        </p:nvSpPr>
        <p:spPr>
          <a:xfrm>
            <a:off x="944989" y="2447777"/>
            <a:ext cx="100981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Times New Roman)"/>
                <a:ea typeface="Calibri" panose="020F0502020204030204" pitchFamily="34" charset="0"/>
                <a:cs typeface="Times New Roman" panose="02020603050405020304" pitchFamily="18" charset="0"/>
              </a:rPr>
              <a:t>O público-alvo principal do nosso projeto inclui empresas no geral, com ênfase naqueles que fazem cadastros de clientes com frequência e enfrentam desafios na organização. Focaremos em pessoas que buscam maneiras mais eficazes de gerenciar o controle de cliente, visando oferecer soluções que facilitem a tarefa e garantam que não deixem se desorganizar. A concepção do projeto surgiu após termos estabelecido contato com uma base de usuários(empresas que trabalham com grande quantidade de clientes.) interessados e preocupados com esse desafio específico.</a:t>
            </a:r>
          </a:p>
          <a:p>
            <a:endParaRPr lang="pt-BR" dirty="0">
              <a:solidFill>
                <a:srgbClr val="000000"/>
              </a:solidFill>
              <a:latin typeface="Times New Roman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solidFill>
                <a:srgbClr val="000000"/>
              </a:solidFill>
              <a:effectLst/>
              <a:latin typeface="Times New Roman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6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4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Problemas/Demandas identificados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37B34-116D-8014-52B1-D6F34FFDA2F0}"/>
              </a:ext>
            </a:extLst>
          </p:cNvPr>
          <p:cNvSpPr txBox="1"/>
          <p:nvPr/>
        </p:nvSpPr>
        <p:spPr>
          <a:xfrm>
            <a:off x="944989" y="2447777"/>
            <a:ext cx="10098149" cy="586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A nossa cliente Milena Aguiar da empresa Acesso DPVAT relatou que precisava urgentemente de uma aplicação que a ajudasse a mitigar os problemas de sua empresa. Os principais desafios pautados durante o trabalho são: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Falta de Organização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Falta de Controle de Cliente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Falta do Status do Processo Atual do Cliente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O Cliente não ter acesso ao seu Prontuário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Times New Roman)"/>
                <a:ea typeface="Calibri" panose="020F0502020204030204" pitchFamily="34" charset="0"/>
                <a:cs typeface="Calibri" panose="020F0502020204030204" pitchFamily="34" charset="0"/>
              </a:rPr>
              <a:t>Falta de Rapidez ao fazer o Cadastro do Cliente</a:t>
            </a:r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5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Objetivos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37B34-116D-8014-52B1-D6F34FFDA2F0}"/>
              </a:ext>
            </a:extLst>
          </p:cNvPr>
          <p:cNvSpPr txBox="1"/>
          <p:nvPr/>
        </p:nvSpPr>
        <p:spPr>
          <a:xfrm>
            <a:off x="944989" y="2447777"/>
            <a:ext cx="10098149" cy="497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projeto eficaz do software destinado a mitigar áreas administrativas, com o foco na organização e proteção dos dados do paciente.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Programar o software de forma a garantir seu funcionamento adequado, visando à segurança da informação, segundo às lei 13.787 de Dezembro de 2018, LGPD(Lei Geral de Proteção de Dados Pessoais). 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Solucionar problemas de Desorganização.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2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6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32481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Metas, critérios ou indicadores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37B34-116D-8014-52B1-D6F34FFDA2F0}"/>
              </a:ext>
            </a:extLst>
          </p:cNvPr>
          <p:cNvSpPr txBox="1"/>
          <p:nvPr/>
        </p:nvSpPr>
        <p:spPr>
          <a:xfrm>
            <a:off x="944989" y="2447777"/>
            <a:ext cx="100981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Etapa I:</a:t>
            </a:r>
            <a:endParaRPr lang="pt-BR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DIAGNÓSTICO E TEORIZAÇÃO</a:t>
            </a:r>
            <a:endParaRPr lang="pt-BR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		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Etapa II:</a:t>
            </a:r>
            <a:endParaRPr lang="pt-BR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PLANEJAMENTO E DESENVOLVIMENTO DO PROJETO</a:t>
            </a:r>
            <a:endParaRPr lang="pt-BR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                                  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Etapa III:</a:t>
            </a:r>
            <a:endParaRPr lang="pt-BR" b="0" dirty="0">
              <a:effectLst/>
            </a:endParaRPr>
          </a:p>
          <a:p>
            <a:pPr algn="just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ENCERRAMENTO DO PROJETO</a:t>
            </a:r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74">
            <a:extLst>
              <a:ext uri="{FF2B5EF4-FFF2-40B4-BE49-F238E27FC236}">
                <a16:creationId xmlns:a16="http://schemas.microsoft.com/office/drawing/2014/main" id="{C4CDA227-F7FF-48A1-8F23-2D0F69C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8707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>
                <a:latin typeface="Ink Free" panose="03080402000500000000" pitchFamily="66" charset="0"/>
              </a:rPr>
              <a:t>1</a:t>
            </a:r>
            <a:endParaRPr lang="en-US" sz="3265">
              <a:latin typeface="Ink Free" panose="03080402000500000000" pitchFamily="66" charset="0"/>
            </a:endParaRPr>
          </a:p>
        </p:txBody>
      </p:sp>
      <p:sp>
        <p:nvSpPr>
          <p:cNvPr id="14" name="Freeform 474">
            <a:extLst>
              <a:ext uri="{FF2B5EF4-FFF2-40B4-BE49-F238E27FC236}">
                <a16:creationId xmlns:a16="http://schemas.microsoft.com/office/drawing/2014/main" id="{20A5ADE9-73A5-446E-ADEF-F3AA723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89" y="1447110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7</a:t>
            </a:r>
            <a:endParaRPr lang="en-US" sz="3265" dirty="0">
              <a:latin typeface="Ink Free" panose="03080402000500000000" pitchFamily="66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4E8143F-866F-4457-AEA3-F5CEA65FB635}"/>
              </a:ext>
            </a:extLst>
          </p:cNvPr>
          <p:cNvSpPr/>
          <p:nvPr/>
        </p:nvSpPr>
        <p:spPr>
          <a:xfrm>
            <a:off x="1617028" y="1522649"/>
            <a:ext cx="8944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Protótipo - (colocar aqui o nome do Protótipo)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329DC6-74A6-1B12-A4BF-8663BC61945D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988623B-8165-AB3F-1B18-8C1BBAE46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158" r="176"/>
          <a:stretch/>
        </p:blipFill>
        <p:spPr>
          <a:xfrm>
            <a:off x="701301" y="2259990"/>
            <a:ext cx="5010135" cy="2133278"/>
          </a:xfrm>
          <a:prstGeom prst="rect">
            <a:avLst/>
          </a:prstGeom>
        </p:spPr>
      </p:pic>
      <p:pic>
        <p:nvPicPr>
          <p:cNvPr id="7" name="Imagem 6" descr="Texto, Tabela&#10;&#10;Descrição gerada automaticamente com confiança média">
            <a:extLst>
              <a:ext uri="{FF2B5EF4-FFF2-40B4-BE49-F238E27FC236}">
                <a16:creationId xmlns:a16="http://schemas.microsoft.com/office/drawing/2014/main" id="{0652375A-54C6-9A53-05A9-1E66B3A4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4" y="1447110"/>
            <a:ext cx="4946126" cy="4973552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46B5FB-6684-FC5B-826D-58DAA146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01" y="4351546"/>
            <a:ext cx="4583233" cy="1967609"/>
          </a:xfrm>
          <a:prstGeom prst="rect">
            <a:avLst/>
          </a:prstGeom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0F7D5E5E-C91F-BCFC-B9A6-39422F8F1A14}"/>
              </a:ext>
            </a:extLst>
          </p:cNvPr>
          <p:cNvCxnSpPr/>
          <p:nvPr/>
        </p:nvCxnSpPr>
        <p:spPr>
          <a:xfrm>
            <a:off x="5628640" y="319024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9C9B014B-1E04-76E8-2316-748525C6C0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4534" y="4730498"/>
            <a:ext cx="1534620" cy="680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8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74">
            <a:extLst>
              <a:ext uri="{FF2B5EF4-FFF2-40B4-BE49-F238E27FC236}">
                <a16:creationId xmlns:a16="http://schemas.microsoft.com/office/drawing/2014/main" id="{F50290C7-C8BA-4DD5-BBF7-B21CCC92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27" y="1447908"/>
            <a:ext cx="511054" cy="528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2400" dirty="0">
                <a:latin typeface="Ink Free" panose="03080402000500000000" pitchFamily="66" charset="0"/>
              </a:rPr>
              <a:t>8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8B88E46-AC40-463F-9DA9-E788A8F66825}"/>
              </a:ext>
            </a:extLst>
          </p:cNvPr>
          <p:cNvSpPr/>
          <p:nvPr/>
        </p:nvSpPr>
        <p:spPr>
          <a:xfrm>
            <a:off x="1634019" y="1512018"/>
            <a:ext cx="8944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</a:rPr>
              <a:t>Fotos (evidências de todas as etapas do projeto – diagnóstico, planejamento, desenvolvimento e avaliação)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392D42-4D1F-4F3E-820C-F4EEFC977CF4}"/>
              </a:ext>
            </a:extLst>
          </p:cNvPr>
          <p:cNvSpPr txBox="1"/>
          <p:nvPr/>
        </p:nvSpPr>
        <p:spPr>
          <a:xfrm>
            <a:off x="1435085" y="4113199"/>
            <a:ext cx="3090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ESBOÇO FEITO NO PAPEL COM CANETA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5B855C-B25C-A0E3-62F9-CEFC1CA8A57B}"/>
              </a:ext>
            </a:extLst>
          </p:cNvPr>
          <p:cNvSpPr/>
          <p:nvPr/>
        </p:nvSpPr>
        <p:spPr>
          <a:xfrm>
            <a:off x="701302" y="893461"/>
            <a:ext cx="9441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631AC"/>
                </a:solidFill>
              </a:rPr>
              <a:t>RELATO DE EXTENSÃO – JVR – SISTEMA DE CADASTRO</a:t>
            </a:r>
          </a:p>
        </p:txBody>
      </p:sp>
      <p:pic>
        <p:nvPicPr>
          <p:cNvPr id="10" name="Imagem 9" descr="Lous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0851CDC-261A-4991-CEE8-A32F70B7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36" y="2211886"/>
            <a:ext cx="1539129" cy="1841889"/>
          </a:xfrm>
          <a:prstGeom prst="rect">
            <a:avLst/>
          </a:prstGeom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44581DB-F929-32D0-9D49-4E30DD1D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6" y="4403455"/>
            <a:ext cx="4081507" cy="1841889"/>
          </a:xfrm>
          <a:prstGeom prst="rect">
            <a:avLst/>
          </a:prstGeom>
        </p:spPr>
      </p:pic>
      <p:pic>
        <p:nvPicPr>
          <p:cNvPr id="23" name="Imagem 2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C92A01-8A9D-35C0-2A70-7B1D23B88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053" y="2079726"/>
            <a:ext cx="2136059" cy="432619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C749A7-746A-FD02-048B-CBCCA5D3B89F}"/>
              </a:ext>
            </a:extLst>
          </p:cNvPr>
          <p:cNvSpPr txBox="1"/>
          <p:nvPr/>
        </p:nvSpPr>
        <p:spPr>
          <a:xfrm>
            <a:off x="1475181" y="6505312"/>
            <a:ext cx="3090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LOGO UTILIZADA NO PROJETO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4A25B2-E65E-3A30-CA75-9FAE44D8777F}"/>
              </a:ext>
            </a:extLst>
          </p:cNvPr>
          <p:cNvSpPr txBox="1"/>
          <p:nvPr/>
        </p:nvSpPr>
        <p:spPr>
          <a:xfrm>
            <a:off x="7802634" y="6482229"/>
            <a:ext cx="110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TELAS DO APP</a:t>
            </a:r>
          </a:p>
        </p:txBody>
      </p:sp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E21F1A97-C368-9363-7223-BB1E22C5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648" y="2079727"/>
            <a:ext cx="2090565" cy="4326194"/>
          </a:xfrm>
          <a:prstGeom prst="rect">
            <a:avLst/>
          </a:prstGeom>
        </p:spPr>
      </p:pic>
      <p:pic>
        <p:nvPicPr>
          <p:cNvPr id="29" name="Imagem 28" descr="Tela de computador&#10;&#10;Descrição gerada automaticamente">
            <a:extLst>
              <a:ext uri="{FF2B5EF4-FFF2-40B4-BE49-F238E27FC236}">
                <a16:creationId xmlns:a16="http://schemas.microsoft.com/office/drawing/2014/main" id="{4A8CAE47-C608-CBBF-96E2-8439BED3C5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791" r="36043"/>
          <a:stretch/>
        </p:blipFill>
        <p:spPr>
          <a:xfrm>
            <a:off x="9797012" y="2079725"/>
            <a:ext cx="1986678" cy="43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2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2ED70DC73F2C41BE26B95EE984CBF2" ma:contentTypeVersion="2" ma:contentTypeDescription="Crie um novo documento." ma:contentTypeScope="" ma:versionID="a30866e10d12dd539c3eefa3d3275a12">
  <xsd:schema xmlns:xsd="http://www.w3.org/2001/XMLSchema" xmlns:xs="http://www.w3.org/2001/XMLSchema" xmlns:p="http://schemas.microsoft.com/office/2006/metadata/properties" xmlns:ns2="d3e0cb90-7665-4084-b5a6-298db5eb5859" targetNamespace="http://schemas.microsoft.com/office/2006/metadata/properties" ma:root="true" ma:fieldsID="3bceb1b335adb66e3e960fa678eac77c" ns2:_="">
    <xsd:import namespace="d3e0cb90-7665-4084-b5a6-298db5eb58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0cb90-7665-4084-b5a6-298db5eb58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0EA587-2B71-4D9B-A0F4-F1B736FBE1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94BA63-186A-49F2-B6E3-9DDD68F5F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e0cb90-7665-4084-b5a6-298db5eb58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1586A4-37C9-4863-B7FB-9DB1F094760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d3e0cb90-7665-4084-b5a6-298db5eb585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661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Ink Free</vt:lpstr>
      <vt:lpstr>Symbol</vt:lpstr>
      <vt:lpstr>Times New Roman</vt:lpstr>
      <vt:lpstr>Times New Roman)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Fhellipe Rodrigues</dc:creator>
  <cp:lastModifiedBy>Jamily Aguair</cp:lastModifiedBy>
  <cp:revision>20</cp:revision>
  <dcterms:created xsi:type="dcterms:W3CDTF">2021-01-12T17:54:29Z</dcterms:created>
  <dcterms:modified xsi:type="dcterms:W3CDTF">2024-06-20T02:26:57Z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0x010100952ED70DC73F2C41BE26B95EE984CBF2</vt:lpwstr>
  </property>
</Properties>
</file>